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4876800" cy="7620000"/>
  <p:notesSz cx="6858000" cy="9144000"/>
  <p:embeddedFontLst>
    <p:embeddedFont>
      <p:font typeface="Sanchez" panose="020B0604020202020204" charset="0"/>
      <p:regular r:id="rId10"/>
    </p:embeddedFont>
    <p:embeddedFont>
      <p:font typeface="League Spartan" panose="020B0604020202020204" charset="0"/>
      <p:regular r:id="rId11"/>
    </p:embeddedFont>
    <p:embeddedFont>
      <p:font typeface="Asap Condensed" panose="020B0604020202020204" charset="0"/>
      <p:regular r:id="rId12"/>
    </p:embeddedFont>
    <p:embeddedFont>
      <p:font typeface="Anton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Karnchang Bold" panose="020B0604020202020204" charset="-3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98" d="100"/>
          <a:sy n="98" d="100"/>
        </p:scale>
        <p:origin x="342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4876800" cy="7620000"/>
            <a:chOff x="0" y="0"/>
            <a:chExt cx="6502400" cy="10160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18000" r="18000"/>
            <a:stretch>
              <a:fillRect/>
            </a:stretch>
          </p:blipFill>
          <p:spPr>
            <a:xfrm>
              <a:off x="0" y="0"/>
              <a:ext cx="6502400" cy="10160000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0" y="5399432"/>
            <a:ext cx="4793674" cy="744425"/>
            <a:chOff x="0" y="0"/>
            <a:chExt cx="3045292" cy="47291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045292" cy="472913"/>
            </a:xfrm>
            <a:custGeom>
              <a:avLst/>
              <a:gdLst/>
              <a:ahLst/>
              <a:cxnLst/>
              <a:rect l="l" t="t" r="r" b="b"/>
              <a:pathLst>
                <a:path w="3045292" h="472913">
                  <a:moveTo>
                    <a:pt x="0" y="0"/>
                  </a:moveTo>
                  <a:lnTo>
                    <a:pt x="3045292" y="0"/>
                  </a:lnTo>
                  <a:lnTo>
                    <a:pt x="3045292" y="472913"/>
                  </a:lnTo>
                  <a:lnTo>
                    <a:pt x="0" y="472913"/>
                  </a:lnTo>
                  <a:close/>
                </a:path>
              </a:pathLst>
            </a:custGeom>
            <a:solidFill>
              <a:srgbClr val="6F6F94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3045292" cy="4919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2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59986" y="6143857"/>
            <a:ext cx="3493014" cy="681513"/>
            <a:chOff x="0" y="0"/>
            <a:chExt cx="2782201" cy="4329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82201" cy="432947"/>
            </a:xfrm>
            <a:custGeom>
              <a:avLst/>
              <a:gdLst/>
              <a:ahLst/>
              <a:cxnLst/>
              <a:rect l="l" t="t" r="r" b="b"/>
              <a:pathLst>
                <a:path w="2782201" h="432947">
                  <a:moveTo>
                    <a:pt x="0" y="0"/>
                  </a:moveTo>
                  <a:lnTo>
                    <a:pt x="2782201" y="0"/>
                  </a:lnTo>
                  <a:lnTo>
                    <a:pt x="2782201" y="432947"/>
                  </a:lnTo>
                  <a:lnTo>
                    <a:pt x="0" y="432947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2782201" cy="451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2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6450" y="5725054"/>
            <a:ext cx="4395516" cy="358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2746" spc="-13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BAZINGA NO LOW-CODE: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03047" y="6327466"/>
            <a:ext cx="3190627" cy="380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49"/>
              </a:lnSpc>
            </a:pPr>
            <a:r>
              <a:rPr lang="en-US" sz="2999" spc="-149">
                <a:solidFill>
                  <a:srgbClr val="63628A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IA Descomplicada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85926" y="6899975"/>
            <a:ext cx="1752600" cy="218008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29"/>
              </a:lnSpc>
            </a:pPr>
            <a:r>
              <a:rPr lang="en-US" sz="1330" spc="66" dirty="0">
                <a:solidFill>
                  <a:srgbClr val="000000"/>
                </a:solidFill>
                <a:latin typeface="Sanchez"/>
                <a:ea typeface="Sanchez"/>
                <a:cs typeface="Sanchez"/>
                <a:sym typeface="Sanchez"/>
              </a:rPr>
              <a:t>HELENTY LOPES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95526" y="4532802"/>
            <a:ext cx="2261438" cy="580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82"/>
              </a:lnSpc>
              <a:spcBef>
                <a:spcPct val="0"/>
              </a:spcBef>
            </a:pPr>
            <a:r>
              <a:rPr lang="en-US" sz="1130" spc="56">
                <a:solidFill>
                  <a:srgbClr val="000000"/>
                </a:solidFill>
                <a:latin typeface="Sanchez"/>
                <a:ea typeface="Sanchez"/>
                <a:cs typeface="Sanchez"/>
                <a:sym typeface="Sanchez"/>
              </a:rPr>
              <a:t>Bazinga no Low-Code: Inteligência Artificial Descomplicada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696522" y="501967"/>
            <a:ext cx="6269843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-696522" y="772097"/>
            <a:ext cx="6269843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487680" y="1765514"/>
            <a:ext cx="4035504" cy="451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91"/>
              </a:lnSpc>
            </a:pPr>
            <a:r>
              <a:rPr lang="en-US" sz="2565" b="1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O que é Low Code: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49857" y="2658541"/>
            <a:ext cx="4111149" cy="2321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063"/>
              </a:lnSpc>
            </a:pPr>
            <a:r>
              <a:rPr lang="en-US" sz="1892">
                <a:solidFill>
                  <a:srgbClr val="000000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Low code é uma revolução na forma de criar soluções digitais. Ele reduz significativamente a necessidade de programação manual ao utilizar interfaces gráficas e ferramentas intuitivas, permitindo que desenvolvedores e não-desenvolvedores criem aplicações rápida e eficientemente. Este ebook apresenta os passos essenciais para se tornar um especialista em Low Code.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00453" y="600244"/>
            <a:ext cx="2681873" cy="119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9"/>
              </a:lnSpc>
            </a:pPr>
            <a:r>
              <a:rPr lang="en-US" sz="999">
                <a:solidFill>
                  <a:srgbClr val="000000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Bazinga no Low-Code: IA Descomplicada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282326" y="600244"/>
            <a:ext cx="1106794" cy="119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59"/>
              </a:lnSpc>
            </a:pPr>
            <a:r>
              <a:rPr lang="en-US" sz="999">
                <a:solidFill>
                  <a:srgbClr val="000000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Helenty Lopes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696522" y="501967"/>
            <a:ext cx="6269843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-696522" y="772097"/>
            <a:ext cx="6269843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260748" y="1253636"/>
            <a:ext cx="2000577" cy="234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650"/>
              </a:lnSpc>
            </a:pPr>
            <a:r>
              <a:rPr lang="en-US" sz="17475">
                <a:solidFill>
                  <a:srgbClr val="AD7116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60748" y="3701302"/>
            <a:ext cx="4423904" cy="2374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8"/>
              </a:lnSpc>
            </a:pPr>
            <a:r>
              <a:rPr lang="en-US" sz="5658">
                <a:solidFill>
                  <a:srgbClr val="63628A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DOMÍNIO DAS FERRAMENTAS DE LOW CODE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00453" y="600244"/>
            <a:ext cx="2681873" cy="119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9"/>
              </a:lnSpc>
            </a:pPr>
            <a:r>
              <a:rPr lang="en-US" sz="999">
                <a:solidFill>
                  <a:srgbClr val="000000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Bazinga no Low-Code: IA Descomplicada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282326" y="600244"/>
            <a:ext cx="1106794" cy="119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59"/>
              </a:lnSpc>
            </a:pPr>
            <a:r>
              <a:rPr lang="en-US" sz="999">
                <a:solidFill>
                  <a:srgbClr val="000000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Helenty Lopes</a:t>
            </a:r>
          </a:p>
        </p:txBody>
      </p:sp>
      <p:sp>
        <p:nvSpPr>
          <p:cNvPr id="8" name="AutoShape 8"/>
          <p:cNvSpPr/>
          <p:nvPr/>
        </p:nvSpPr>
        <p:spPr>
          <a:xfrm>
            <a:off x="-149976" y="6075881"/>
            <a:ext cx="6269843" cy="0"/>
          </a:xfrm>
          <a:prstGeom prst="line">
            <a:avLst/>
          </a:prstGeom>
          <a:ln w="28575" cap="flat">
            <a:solidFill>
              <a:srgbClr val="63628A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696522" y="501967"/>
            <a:ext cx="6269843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-696522" y="772097"/>
            <a:ext cx="6269843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243840" y="1562470"/>
            <a:ext cx="4389120" cy="40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55"/>
              </a:lnSpc>
            </a:pPr>
            <a:r>
              <a:rPr lang="en-US" sz="2232" b="1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Escolha e explore sua plataforma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57416" y="2211833"/>
            <a:ext cx="4361969" cy="4824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45"/>
              </a:lnSpc>
            </a:pPr>
            <a:r>
              <a:rPr lang="en-US" sz="1692">
                <a:solidFill>
                  <a:srgbClr val="000000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Cada ferramenta oferece funcionalidades únicas. Escolha uma que se alinhe às suas necessidades e explore ao máximo. Alguns dicas de plataforma:</a:t>
            </a:r>
          </a:p>
          <a:p>
            <a:pPr marL="365476" lvl="1" indent="-182738" algn="just">
              <a:lnSpc>
                <a:spcPts val="1845"/>
              </a:lnSpc>
              <a:buFont typeface="Arial"/>
              <a:buChar char="•"/>
            </a:pPr>
            <a:r>
              <a:rPr lang="en-US" sz="1692">
                <a:solidFill>
                  <a:srgbClr val="000000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Power Apps: Ideal para integrações com o Microsoft 365 e para criar aplicações empresariais robustas com dados centralizados.</a:t>
            </a:r>
          </a:p>
          <a:p>
            <a:pPr marL="365476" lvl="1" indent="-182738" algn="just">
              <a:lnSpc>
                <a:spcPts val="1845"/>
              </a:lnSpc>
              <a:buFont typeface="Arial"/>
              <a:buChar char="•"/>
            </a:pPr>
            <a:r>
              <a:rPr lang="en-US" sz="1692">
                <a:solidFill>
                  <a:srgbClr val="000000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AppSheet: Perfeito para quem usa planilhas como Google Sheets ou Excel e precisa criar soluções simples e rápidas.</a:t>
            </a:r>
          </a:p>
          <a:p>
            <a:pPr marL="365476" lvl="1" indent="-182738" algn="just">
              <a:lnSpc>
                <a:spcPts val="1845"/>
              </a:lnSpc>
              <a:buFont typeface="Arial"/>
              <a:buChar char="•"/>
            </a:pPr>
            <a:r>
              <a:rPr lang="en-US" sz="1692">
                <a:solidFill>
                  <a:srgbClr val="000000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OutSystems e Mendix: Ferramentas poderosas para projetos maiores, com funcionalidades robustas e foco empresarial.</a:t>
            </a:r>
          </a:p>
          <a:p>
            <a:pPr algn="just">
              <a:lnSpc>
                <a:spcPts val="1845"/>
              </a:lnSpc>
            </a:pPr>
            <a:endParaRPr lang="en-US" sz="1692">
              <a:solidFill>
                <a:srgbClr val="000000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  <a:p>
            <a:pPr algn="just">
              <a:lnSpc>
                <a:spcPts val="1845"/>
              </a:lnSpc>
            </a:pPr>
            <a:r>
              <a:rPr lang="en-US" sz="1692">
                <a:solidFill>
                  <a:srgbClr val="000000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IA Relevante: Use o Copilot (Power Apps) para sugerir fluxos, criar fórmulas automáticas e otimizar tarefas enquanto você desenvolve.</a:t>
            </a:r>
          </a:p>
          <a:p>
            <a:pPr algn="just">
              <a:lnSpc>
                <a:spcPts val="1845"/>
              </a:lnSpc>
            </a:pPr>
            <a:r>
              <a:rPr lang="en-US" sz="1692">
                <a:solidFill>
                  <a:srgbClr val="000000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Amplie as funcionalidades com automção, ela é o coração do desenvolvimento low code. Use gatilhos e ações para simplificar processos rotineiros e garantir maior produtividade.</a:t>
            </a:r>
          </a:p>
          <a:p>
            <a:pPr algn="just">
              <a:lnSpc>
                <a:spcPts val="1845"/>
              </a:lnSpc>
            </a:pPr>
            <a:endParaRPr lang="en-US" sz="1692">
              <a:solidFill>
                <a:srgbClr val="000000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0453" y="600244"/>
            <a:ext cx="2681873" cy="119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9"/>
              </a:lnSpc>
            </a:pPr>
            <a:r>
              <a:rPr lang="en-US" sz="999">
                <a:solidFill>
                  <a:srgbClr val="000000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Bazinga no Low-Code: IA Descomplicada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282326" y="600244"/>
            <a:ext cx="1106794" cy="119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59"/>
              </a:lnSpc>
            </a:pPr>
            <a:r>
              <a:rPr lang="en-US" sz="999">
                <a:solidFill>
                  <a:srgbClr val="000000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Helenty Lopes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696522" y="501967"/>
            <a:ext cx="6269843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-696522" y="772097"/>
            <a:ext cx="6269843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260748" y="1253636"/>
            <a:ext cx="2308026" cy="234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650"/>
              </a:lnSpc>
            </a:pPr>
            <a:r>
              <a:rPr lang="en-US" sz="17475">
                <a:solidFill>
                  <a:srgbClr val="AD7116"/>
                </a:solidFill>
                <a:latin typeface="Anton"/>
                <a:ea typeface="Anton"/>
                <a:cs typeface="Anton"/>
                <a:sym typeface="Anton"/>
              </a:rPr>
              <a:t>02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0374" y="3420759"/>
            <a:ext cx="4616052" cy="2655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14"/>
              </a:lnSpc>
            </a:pPr>
            <a:r>
              <a:rPr lang="en-US" sz="5558">
                <a:solidFill>
                  <a:srgbClr val="63628A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FUNDAMENTOS TÉCNICOS E LÓGICA DE PROGRAMAÇÃO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00453" y="600244"/>
            <a:ext cx="2681873" cy="119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9"/>
              </a:lnSpc>
            </a:pPr>
            <a:r>
              <a:rPr lang="en-US" sz="999">
                <a:solidFill>
                  <a:srgbClr val="000000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Bazinga no Low-Code: IA Descomplicada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282326" y="600244"/>
            <a:ext cx="1106794" cy="119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59"/>
              </a:lnSpc>
            </a:pPr>
            <a:r>
              <a:rPr lang="en-US" sz="999">
                <a:solidFill>
                  <a:srgbClr val="000000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Helenty Lopes</a:t>
            </a:r>
          </a:p>
        </p:txBody>
      </p:sp>
      <p:sp>
        <p:nvSpPr>
          <p:cNvPr id="8" name="AutoShape 8"/>
          <p:cNvSpPr/>
          <p:nvPr/>
        </p:nvSpPr>
        <p:spPr>
          <a:xfrm>
            <a:off x="-149976" y="6075881"/>
            <a:ext cx="6269843" cy="0"/>
          </a:xfrm>
          <a:prstGeom prst="line">
            <a:avLst/>
          </a:prstGeom>
          <a:ln w="28575" cap="flat">
            <a:solidFill>
              <a:srgbClr val="63628A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696522" y="501967"/>
            <a:ext cx="6269843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-696522" y="772097"/>
            <a:ext cx="6269843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243840" y="1562470"/>
            <a:ext cx="4389120" cy="40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55"/>
              </a:lnSpc>
            </a:pPr>
            <a:r>
              <a:rPr lang="en-US" sz="2232" b="1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Lógica de Programação Simples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57416" y="2211833"/>
            <a:ext cx="4361969" cy="5281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45"/>
              </a:lnSpc>
            </a:pPr>
            <a:r>
              <a:rPr lang="en-US" sz="1692">
                <a:solidFill>
                  <a:srgbClr val="000000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Entender os princípios de lógica melhora a eficácia das soluções criadas. Alguns conceitos importantes:</a:t>
            </a:r>
          </a:p>
          <a:p>
            <a:pPr marL="365476" lvl="1" indent="-182738" algn="just">
              <a:lnSpc>
                <a:spcPts val="1845"/>
              </a:lnSpc>
              <a:buFont typeface="Arial"/>
              <a:buChar char="•"/>
            </a:pPr>
            <a:r>
              <a:rPr lang="en-US" sz="1692">
                <a:solidFill>
                  <a:srgbClr val="000000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Condicionais: Regras de decisão ("Se isso, então aquilo").</a:t>
            </a:r>
          </a:p>
          <a:p>
            <a:pPr marL="365476" lvl="1" indent="-182738" algn="just">
              <a:lnSpc>
                <a:spcPts val="1845"/>
              </a:lnSpc>
              <a:buFont typeface="Arial"/>
              <a:buChar char="•"/>
            </a:pPr>
            <a:r>
              <a:rPr lang="en-US" sz="1692">
                <a:solidFill>
                  <a:srgbClr val="000000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Loops: Repetições automatizadas até que uma condição seja satisfeita.</a:t>
            </a:r>
          </a:p>
          <a:p>
            <a:pPr marL="365476" lvl="1" indent="-182738" algn="just">
              <a:lnSpc>
                <a:spcPts val="1845"/>
              </a:lnSpc>
              <a:buFont typeface="Arial"/>
              <a:buChar char="•"/>
            </a:pPr>
            <a:r>
              <a:rPr lang="en-US" sz="1692">
                <a:solidFill>
                  <a:srgbClr val="000000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Variáveis: Espaços na memória usados para armazenar dados temporários, como números ou textos.</a:t>
            </a:r>
          </a:p>
          <a:p>
            <a:pPr marL="365476" lvl="1" indent="-182738" algn="just">
              <a:lnSpc>
                <a:spcPts val="1845"/>
              </a:lnSpc>
              <a:buFont typeface="Arial"/>
              <a:buChar char="•"/>
            </a:pPr>
            <a:r>
              <a:rPr lang="en-US" sz="1692">
                <a:solidFill>
                  <a:srgbClr val="000000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Funções: Blocos de código reutilizáveis que realizam tarefas específicas.</a:t>
            </a:r>
          </a:p>
          <a:p>
            <a:pPr marL="365476" lvl="1" indent="-182738" algn="just">
              <a:lnSpc>
                <a:spcPts val="1845"/>
              </a:lnSpc>
              <a:buFont typeface="Arial"/>
              <a:buChar char="•"/>
            </a:pPr>
            <a:r>
              <a:rPr lang="en-US" sz="1692">
                <a:solidFill>
                  <a:srgbClr val="000000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Estruturas de Dados Básicas : Compreender como organizar e manipular dados ajuda a criar aplicações mais eficientes.</a:t>
            </a:r>
          </a:p>
          <a:p>
            <a:pPr marL="365476" lvl="1" indent="-182738" algn="just">
              <a:lnSpc>
                <a:spcPts val="1845"/>
              </a:lnSpc>
              <a:buFont typeface="Arial"/>
              <a:buChar char="•"/>
            </a:pPr>
            <a:r>
              <a:rPr lang="en-US" sz="1692">
                <a:solidFill>
                  <a:srgbClr val="000000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Matemática Básica Aplicada: A aritmética simples é frequentemente usada para criar cálculos dinâmicos em aplicações.</a:t>
            </a:r>
          </a:p>
          <a:p>
            <a:pPr marL="365476" lvl="1" indent="-182738" algn="just">
              <a:lnSpc>
                <a:spcPts val="1845"/>
              </a:lnSpc>
              <a:buFont typeface="Arial"/>
              <a:buChar char="•"/>
            </a:pPr>
            <a:r>
              <a:rPr lang="en-US" sz="1692">
                <a:solidFill>
                  <a:srgbClr val="000000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Controle de Erros : Desenvolver soluções robustas inclui prever e tratar erros.</a:t>
            </a:r>
          </a:p>
          <a:p>
            <a:pPr algn="just">
              <a:lnSpc>
                <a:spcPts val="1845"/>
              </a:lnSpc>
            </a:pPr>
            <a:endParaRPr lang="en-US" sz="1692">
              <a:solidFill>
                <a:srgbClr val="000000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  <a:p>
            <a:pPr algn="just">
              <a:lnSpc>
                <a:spcPts val="1845"/>
              </a:lnSpc>
            </a:pPr>
            <a:r>
              <a:rPr lang="en-US" sz="1692">
                <a:solidFill>
                  <a:srgbClr val="000000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IA Relevante: O ChatGPT pode ensinar esses conceitos com explicações adaptadas à sua necessidade.</a:t>
            </a:r>
          </a:p>
          <a:p>
            <a:pPr algn="just">
              <a:lnSpc>
                <a:spcPts val="1845"/>
              </a:lnSpc>
            </a:pPr>
            <a:endParaRPr lang="en-US" sz="1692">
              <a:solidFill>
                <a:srgbClr val="000000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0453" y="600244"/>
            <a:ext cx="2681873" cy="119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9"/>
              </a:lnSpc>
            </a:pPr>
            <a:r>
              <a:rPr lang="en-US" sz="999">
                <a:solidFill>
                  <a:srgbClr val="000000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Bazinga no Low-Code: IA Descomplicada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282326" y="600244"/>
            <a:ext cx="1106794" cy="119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59"/>
              </a:lnSpc>
            </a:pPr>
            <a:r>
              <a:rPr lang="en-US" sz="999">
                <a:solidFill>
                  <a:srgbClr val="000000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Helenty Lopes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696522" y="501967"/>
            <a:ext cx="6269843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-696522" y="772097"/>
            <a:ext cx="6269843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243840" y="1562470"/>
            <a:ext cx="4389120" cy="40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55"/>
              </a:lnSpc>
            </a:pPr>
            <a:r>
              <a:rPr lang="en-US" sz="2232" b="1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Comece com projetos simples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57416" y="2211833"/>
            <a:ext cx="4361969" cy="5510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45"/>
              </a:lnSpc>
            </a:pPr>
            <a:r>
              <a:rPr lang="en-US" sz="1692">
                <a:solidFill>
                  <a:srgbClr val="000000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A prática é essencial. Resolva problemas reais e crie aplicações que agreguem valor ao seu dia a dia.</a:t>
            </a:r>
          </a:p>
          <a:p>
            <a:pPr algn="just">
              <a:lnSpc>
                <a:spcPts val="1845"/>
              </a:lnSpc>
            </a:pPr>
            <a:r>
              <a:rPr lang="en-US" sz="1692">
                <a:solidFill>
                  <a:srgbClr val="000000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Ideias de Projetos:</a:t>
            </a:r>
          </a:p>
          <a:p>
            <a:pPr marL="365476" lvl="1" indent="-182738" algn="just">
              <a:lnSpc>
                <a:spcPts val="1845"/>
              </a:lnSpc>
              <a:buFont typeface="Arial"/>
              <a:buChar char="•"/>
            </a:pPr>
            <a:r>
              <a:rPr lang="en-US" sz="1692">
                <a:solidFill>
                  <a:srgbClr val="000000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Um app de controle financeiro pessoal.</a:t>
            </a:r>
          </a:p>
          <a:p>
            <a:pPr marL="365476" lvl="1" indent="-182738" algn="just">
              <a:lnSpc>
                <a:spcPts val="1845"/>
              </a:lnSpc>
              <a:buFont typeface="Arial"/>
              <a:buChar char="•"/>
            </a:pPr>
            <a:r>
              <a:rPr lang="en-US" sz="1692">
                <a:solidFill>
                  <a:srgbClr val="000000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Painéis para monitoramento de metas empresariais.</a:t>
            </a:r>
          </a:p>
          <a:p>
            <a:pPr marL="365476" lvl="1" indent="-182738" algn="just">
              <a:lnSpc>
                <a:spcPts val="1845"/>
              </a:lnSpc>
              <a:buFont typeface="Arial"/>
              <a:buChar char="•"/>
            </a:pPr>
            <a:r>
              <a:rPr lang="en-US" sz="1692">
                <a:solidFill>
                  <a:srgbClr val="000000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Ferramentas para cadastro e acompanhamento de clientes.</a:t>
            </a:r>
          </a:p>
          <a:p>
            <a:pPr algn="just">
              <a:lnSpc>
                <a:spcPts val="1845"/>
              </a:lnSpc>
            </a:pPr>
            <a:endParaRPr lang="en-US" sz="1692">
              <a:solidFill>
                <a:srgbClr val="000000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  <a:p>
            <a:pPr algn="just">
              <a:lnSpc>
                <a:spcPts val="1845"/>
              </a:lnSpc>
            </a:pPr>
            <a:r>
              <a:rPr lang="en-US" sz="1692">
                <a:solidFill>
                  <a:srgbClr val="000000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IA Relevante: Use o MidJourney para criar elementos visuais que tornem seus projetos mais atrativos.</a:t>
            </a:r>
          </a:p>
          <a:p>
            <a:pPr algn="just">
              <a:lnSpc>
                <a:spcPts val="1845"/>
              </a:lnSpc>
            </a:pPr>
            <a:r>
              <a:rPr lang="en-US" sz="1692">
                <a:solidFill>
                  <a:srgbClr val="000000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Aprenda com a Comunidade</a:t>
            </a:r>
          </a:p>
          <a:p>
            <a:pPr algn="just">
              <a:lnSpc>
                <a:spcPts val="1845"/>
              </a:lnSpc>
            </a:pPr>
            <a:r>
              <a:rPr lang="en-US" sz="1692">
                <a:solidFill>
                  <a:srgbClr val="000000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Interagir com outros desenvolvedores acelera o aprendizado e expõe você a novas ideias.</a:t>
            </a:r>
          </a:p>
          <a:p>
            <a:pPr algn="just">
              <a:lnSpc>
                <a:spcPts val="1845"/>
              </a:lnSpc>
            </a:pPr>
            <a:r>
              <a:rPr lang="en-US" sz="1692">
                <a:solidFill>
                  <a:srgbClr val="000000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Dicas:</a:t>
            </a:r>
          </a:p>
          <a:p>
            <a:pPr marL="365476" lvl="1" indent="-182738" algn="just">
              <a:lnSpc>
                <a:spcPts val="1845"/>
              </a:lnSpc>
              <a:buFont typeface="Arial"/>
              <a:buChar char="•"/>
            </a:pPr>
            <a:r>
              <a:rPr lang="en-US" sz="1692">
                <a:solidFill>
                  <a:srgbClr val="000000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Inscreva-se em cursos, como os do Microsoft Learn.</a:t>
            </a:r>
          </a:p>
          <a:p>
            <a:pPr marL="365476" lvl="1" indent="-182738" algn="just">
              <a:lnSpc>
                <a:spcPts val="1845"/>
              </a:lnSpc>
              <a:buFont typeface="Arial"/>
              <a:buChar char="•"/>
            </a:pPr>
            <a:r>
              <a:rPr lang="en-US" sz="1692">
                <a:solidFill>
                  <a:srgbClr val="000000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Participe de fóruns e grupos no LinkedIn ou Reddit.</a:t>
            </a:r>
          </a:p>
          <a:p>
            <a:pPr marL="365476" lvl="1" indent="-182738" algn="just">
              <a:lnSpc>
                <a:spcPts val="1845"/>
              </a:lnSpc>
              <a:buFont typeface="Arial"/>
              <a:buChar char="•"/>
            </a:pPr>
            <a:endParaRPr lang="en-US" sz="1692">
              <a:solidFill>
                <a:srgbClr val="000000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  <a:p>
            <a:pPr algn="just">
              <a:lnSpc>
                <a:spcPts val="1845"/>
              </a:lnSpc>
            </a:pPr>
            <a:r>
              <a:rPr lang="en-US" sz="1692">
                <a:solidFill>
                  <a:srgbClr val="000000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IA Relevante: Pergunte ao ChatGPT sobre eventos, cursos ou comunidades relevantes para sua área de interesse.</a:t>
            </a:r>
          </a:p>
          <a:p>
            <a:pPr algn="just">
              <a:lnSpc>
                <a:spcPts val="1845"/>
              </a:lnSpc>
            </a:pPr>
            <a:endParaRPr lang="en-US" sz="1692">
              <a:solidFill>
                <a:srgbClr val="000000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0453" y="600244"/>
            <a:ext cx="2681873" cy="119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9"/>
              </a:lnSpc>
            </a:pPr>
            <a:r>
              <a:rPr lang="en-US" sz="999">
                <a:solidFill>
                  <a:srgbClr val="000000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Bazinga no Low-Code: IA Descomplicada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282326" y="600244"/>
            <a:ext cx="1106794" cy="119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59"/>
              </a:lnSpc>
            </a:pPr>
            <a:r>
              <a:rPr lang="en-US" sz="999">
                <a:solidFill>
                  <a:srgbClr val="000000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Helenty Lopes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696522" y="501967"/>
            <a:ext cx="6269843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-696522" y="772097"/>
            <a:ext cx="6269843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487680" y="1765514"/>
            <a:ext cx="4035504" cy="451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91"/>
              </a:lnSpc>
            </a:pPr>
            <a:r>
              <a:rPr lang="en-US" sz="2565" b="1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Seja um especialista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49857" y="2658541"/>
            <a:ext cx="4111149" cy="1807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063"/>
              </a:lnSpc>
            </a:pPr>
            <a:r>
              <a:rPr lang="en-US" sz="1892">
                <a:solidFill>
                  <a:srgbClr val="000000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Tornar-se um especialista em low code é uma jornada repleta de possibilidades. Ao dominar ferramentas, conectar-se com a comunidade e praticar continuamente, você estará pronto para criar soluções inovadoras e impactantes. Comece agora e transforme suas ideias em realidade!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00453" y="600244"/>
            <a:ext cx="2681873" cy="119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9"/>
              </a:lnSpc>
            </a:pPr>
            <a:r>
              <a:rPr lang="en-US" sz="999">
                <a:solidFill>
                  <a:srgbClr val="000000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Bazinga no Low-Code: IA Descomplicada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282326" y="600244"/>
            <a:ext cx="1106794" cy="119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59"/>
              </a:lnSpc>
            </a:pPr>
            <a:r>
              <a:rPr lang="en-US" sz="999">
                <a:solidFill>
                  <a:srgbClr val="000000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Helenty Lopes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590</Words>
  <Application>Microsoft Office PowerPoint</Application>
  <PresentationFormat>Personalizar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Sanchez</vt:lpstr>
      <vt:lpstr>Arial</vt:lpstr>
      <vt:lpstr>League Spartan</vt:lpstr>
      <vt:lpstr>Asap Condensed</vt:lpstr>
      <vt:lpstr>Anton</vt:lpstr>
      <vt:lpstr>Calibri</vt:lpstr>
      <vt:lpstr>Karnchang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 Ebook Psicologia TDAH Minimalista Amarelo</dc:title>
  <cp:lastModifiedBy>MARCELO BALBER</cp:lastModifiedBy>
  <cp:revision>2</cp:revision>
  <dcterms:created xsi:type="dcterms:W3CDTF">2006-08-16T00:00:00Z</dcterms:created>
  <dcterms:modified xsi:type="dcterms:W3CDTF">2024-12-11T17:07:17Z</dcterms:modified>
  <dc:identifier>DAGZAESfIJc</dc:identifier>
</cp:coreProperties>
</file>