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3" r:id="rId5"/>
    <p:sldId id="259" r:id="rId6"/>
    <p:sldId id="260" r:id="rId7"/>
    <p:sldId id="261" r:id="rId8"/>
    <p:sldId id="262" r:id="rId9"/>
    <p:sldId id="263" r:id="rId10"/>
    <p:sldId id="265" r:id="rId11"/>
    <p:sldId id="267" r:id="rId12"/>
    <p:sldId id="269" r:id="rId13"/>
    <p:sldId id="270" r:id="rId14"/>
    <p:sldId id="271" r:id="rId15"/>
    <p:sldId id="272" r:id="rId16"/>
    <p:sldId id="274"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77" d="100"/>
          <a:sy n="77" d="100"/>
        </p:scale>
        <p:origin x="835" y="9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AE232-CB4F-4960-B1DA-7BA61A9CE2F5}" type="datetimeFigureOut">
              <a:rPr lang="vi-VN" smtClean="0"/>
              <a:t>09/05/2023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5240E-8E36-4752-A5E3-E4942EE71BB3}" type="slidenum">
              <a:rPr lang="vi-VN" smtClean="0"/>
              <a:t>‹#›</a:t>
            </a:fld>
            <a:endParaRPr lang="vi-VN"/>
          </a:p>
        </p:txBody>
      </p:sp>
    </p:spTree>
    <p:extLst>
      <p:ext uri="{BB962C8B-B14F-4D97-AF65-F5344CB8AC3E}">
        <p14:creationId xmlns:p14="http://schemas.microsoft.com/office/powerpoint/2010/main" val="296989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DF85240E-8E36-4752-A5E3-E4942EE71BB3}" type="slidenum">
              <a:rPr lang="vi-VN" smtClean="0"/>
              <a:t>14</a:t>
            </a:fld>
            <a:endParaRPr lang="vi-VN"/>
          </a:p>
        </p:txBody>
      </p:sp>
    </p:spTree>
    <p:extLst>
      <p:ext uri="{BB962C8B-B14F-4D97-AF65-F5344CB8AC3E}">
        <p14:creationId xmlns:p14="http://schemas.microsoft.com/office/powerpoint/2010/main" val="190050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32D9-1FCA-4CBA-BC56-572F7AFB4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59C2CDD-51A0-4A35-96C3-6AD28A123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2FC55F0-53A6-4453-A1DB-35D34CB0ACB9}"/>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C77CB083-78D3-4F02-B1D5-54F49B4FA3C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47C1B9-F4D2-4632-83E2-C4BD36BA603F}"/>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411965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1A49-9604-4FE8-8E77-5EC82580D0F1}"/>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A6741B0-D4EC-4418-8476-81E8BECC1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4F897FB-5CAD-47EA-8E87-47745F0F197F}"/>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993F02EB-2389-4EA2-BF65-EDBCC4CA065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97DE56C-0B36-4E1A-813A-80643A9F04A5}"/>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315766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F065D-C558-4D33-BE50-14433F7BC3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F92CCF81-140C-4C07-B054-C157CC4BA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3377EE4-EE42-4D02-97D6-4D5EF18B2B03}"/>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8CB1E779-FCC0-4939-99A5-145C8A4E988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4400E9C-001A-4B73-BEDD-50E3DAFB9528}"/>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38483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B96C-2170-4F0E-8083-112E87F399D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A071949-4E46-4399-85C9-996B6D8220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03452AB-8F77-48F8-823D-3C6E1E82ED23}"/>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1109FB3E-605E-4DC7-B9D8-59AB3B0D56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4C4D07C-63F7-49F5-B6EC-7C2BB624B2C8}"/>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235373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F656-08E0-43FD-80DF-75ED4B1A3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A5BA3194-DFDF-4A88-9255-40144BC14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0F4FC1-6037-4DB0-A03D-B4DD8172F3D1}"/>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4D471F6C-4D81-413F-A803-A02408F50CF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7AC1B2A-F0D2-408D-892F-160844329655}"/>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228503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B518-B984-4554-B217-9BA96A59460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2293BDA-D808-401F-8751-EE51450AB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25E22FA-AA34-4F36-806B-16B73AF4E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E46D475-9805-4CBD-A3B3-D09CC3CDD720}"/>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6" name="Footer Placeholder 5">
            <a:extLst>
              <a:ext uri="{FF2B5EF4-FFF2-40B4-BE49-F238E27FC236}">
                <a16:creationId xmlns:a16="http://schemas.microsoft.com/office/drawing/2014/main" id="{6314CD0E-1BBF-40FD-A809-F6A1D69CC39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2555E1E-861F-47B5-A90A-4A7D6BD22106}"/>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213498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271C-B8C9-48FB-90C3-A03470FA0B18}"/>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464A70E-4D41-43DE-A87C-ABEC4E9CF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0E6F7-31D0-49C2-A3BF-93B950D50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FF5BFC7-CBCB-4CD3-A873-C59151AF7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4A8D7-28F2-4278-BB8E-05F1B7D9D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2BB553C3-FA76-4E70-B12B-827390C2835B}"/>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8" name="Footer Placeholder 7">
            <a:extLst>
              <a:ext uri="{FF2B5EF4-FFF2-40B4-BE49-F238E27FC236}">
                <a16:creationId xmlns:a16="http://schemas.microsoft.com/office/drawing/2014/main" id="{1657839D-0811-4B27-A526-986F3260D068}"/>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FFE2545-F9F3-4E62-BA22-3DBD39B01FC1}"/>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252226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DF68-DA64-42AE-B663-499ECFAA07BD}"/>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6C0E28C2-D305-4425-A413-B05AE233390B}"/>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4" name="Footer Placeholder 3">
            <a:extLst>
              <a:ext uri="{FF2B5EF4-FFF2-40B4-BE49-F238E27FC236}">
                <a16:creationId xmlns:a16="http://schemas.microsoft.com/office/drawing/2014/main" id="{14DDFFAF-3F04-423E-897E-9A186F188CFD}"/>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1E8741C-E379-40A4-B561-53BBBDFE2AAF}"/>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167558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CA1AF-182A-410F-A578-999011F25EF4}"/>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3" name="Footer Placeholder 2">
            <a:extLst>
              <a:ext uri="{FF2B5EF4-FFF2-40B4-BE49-F238E27FC236}">
                <a16:creationId xmlns:a16="http://schemas.microsoft.com/office/drawing/2014/main" id="{E292A33C-A55D-48E0-9355-EEDAD4B6798C}"/>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C0724BF-345E-444D-A049-0A7F49ED8926}"/>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31293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3F60-9F09-4B07-8434-2D768F31A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EB203B2-3485-4588-B326-4EB8A7CDD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2645A397-C479-471D-821E-667D6BE55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CFE4C-945E-4A29-A31C-27DD2CBF55C3}"/>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6" name="Footer Placeholder 5">
            <a:extLst>
              <a:ext uri="{FF2B5EF4-FFF2-40B4-BE49-F238E27FC236}">
                <a16:creationId xmlns:a16="http://schemas.microsoft.com/office/drawing/2014/main" id="{E06604F8-D7D1-4B1F-8E75-82DDCC85D2B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44D016B-1D0F-4B81-B413-D345EBFDC9CB}"/>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397941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2285-5102-4C2A-A930-1EC48E90F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88D21F8-37CB-4697-9177-D316DE04D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20D27D5B-8297-4B01-8992-068D1D121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AF6E5-C1D4-44D2-90CA-5BD2CD63473F}"/>
              </a:ext>
            </a:extLst>
          </p:cNvPr>
          <p:cNvSpPr>
            <a:spLocks noGrp="1"/>
          </p:cNvSpPr>
          <p:nvPr>
            <p:ph type="dt" sz="half" idx="10"/>
          </p:nvPr>
        </p:nvSpPr>
        <p:spPr/>
        <p:txBody>
          <a:bodyPr/>
          <a:lstStyle/>
          <a:p>
            <a:fld id="{047D13AE-1378-4373-B121-1F18D7A5B32F}" type="datetimeFigureOut">
              <a:rPr lang="vi-VN" smtClean="0"/>
              <a:t>09/05/2023</a:t>
            </a:fld>
            <a:endParaRPr lang="vi-VN"/>
          </a:p>
        </p:txBody>
      </p:sp>
      <p:sp>
        <p:nvSpPr>
          <p:cNvPr id="6" name="Footer Placeholder 5">
            <a:extLst>
              <a:ext uri="{FF2B5EF4-FFF2-40B4-BE49-F238E27FC236}">
                <a16:creationId xmlns:a16="http://schemas.microsoft.com/office/drawing/2014/main" id="{E246F48E-AA16-4889-A4BE-8D327A1F557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C0DAB1F-C702-4FCA-BEFD-D062E0A0CB18}"/>
              </a:ext>
            </a:extLst>
          </p:cNvPr>
          <p:cNvSpPr>
            <a:spLocks noGrp="1"/>
          </p:cNvSpPr>
          <p:nvPr>
            <p:ph type="sldNum" sz="quarter" idx="12"/>
          </p:nvPr>
        </p:nvSpPr>
        <p:spPr/>
        <p:txBody>
          <a:bodyPr/>
          <a:lstStyle/>
          <a:p>
            <a:fld id="{95AAC948-449D-48DD-93DE-6678EE8C1078}" type="slidenum">
              <a:rPr lang="vi-VN" smtClean="0"/>
              <a:t>‹#›</a:t>
            </a:fld>
            <a:endParaRPr lang="vi-VN"/>
          </a:p>
        </p:txBody>
      </p:sp>
    </p:spTree>
    <p:extLst>
      <p:ext uri="{BB962C8B-B14F-4D97-AF65-F5344CB8AC3E}">
        <p14:creationId xmlns:p14="http://schemas.microsoft.com/office/powerpoint/2010/main" val="18422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BDC60-4502-4A39-BFC9-FD4659D4C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70D1622-6D44-44EC-A931-8296F1049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7C14563-78C4-490F-842C-BCEFD4486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D13AE-1378-4373-B121-1F18D7A5B32F}" type="datetimeFigureOut">
              <a:rPr lang="vi-VN" smtClean="0"/>
              <a:t>09/05/2023</a:t>
            </a:fld>
            <a:endParaRPr lang="vi-VN"/>
          </a:p>
        </p:txBody>
      </p:sp>
      <p:sp>
        <p:nvSpPr>
          <p:cNvPr id="5" name="Footer Placeholder 4">
            <a:extLst>
              <a:ext uri="{FF2B5EF4-FFF2-40B4-BE49-F238E27FC236}">
                <a16:creationId xmlns:a16="http://schemas.microsoft.com/office/drawing/2014/main" id="{59F03BEB-3FFA-4C37-9DE0-D8CB3FE70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CBF11145-5D32-42E3-87B7-1A7433C6F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AC948-449D-48DD-93DE-6678EE8C1078}" type="slidenum">
              <a:rPr lang="vi-VN" smtClean="0"/>
              <a:t>‹#›</a:t>
            </a:fld>
            <a:endParaRPr lang="vi-VN"/>
          </a:p>
        </p:txBody>
      </p:sp>
    </p:spTree>
    <p:extLst>
      <p:ext uri="{BB962C8B-B14F-4D97-AF65-F5344CB8AC3E}">
        <p14:creationId xmlns:p14="http://schemas.microsoft.com/office/powerpoint/2010/main" val="3819891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2922-5E4E-4A7F-8373-2259011B9D54}"/>
              </a:ext>
            </a:extLst>
          </p:cNvPr>
          <p:cNvSpPr>
            <a:spLocks noGrp="1"/>
          </p:cNvSpPr>
          <p:nvPr>
            <p:ph type="ctrTitle"/>
          </p:nvPr>
        </p:nvSpPr>
        <p:spPr>
          <a:xfrm>
            <a:off x="1524000" y="0"/>
            <a:ext cx="9144000" cy="966413"/>
          </a:xfrm>
        </p:spPr>
        <p:txBody>
          <a:bodyPr>
            <a:noAutofit/>
          </a:bodyPr>
          <a:lstStyle/>
          <a:p>
            <a:r>
              <a:rPr lang="en-US" sz="7200" b="1" err="1"/>
              <a:t>GradientBoosting</a:t>
            </a:r>
            <a:endParaRPr lang="vi-VN" sz="7200" b="1"/>
          </a:p>
        </p:txBody>
      </p:sp>
      <p:sp>
        <p:nvSpPr>
          <p:cNvPr id="3" name="Subtitle 2">
            <a:extLst>
              <a:ext uri="{FF2B5EF4-FFF2-40B4-BE49-F238E27FC236}">
                <a16:creationId xmlns:a16="http://schemas.microsoft.com/office/drawing/2014/main" id="{D9291122-9319-40B5-ACDE-97103C49FBC8}"/>
              </a:ext>
            </a:extLst>
          </p:cNvPr>
          <p:cNvSpPr>
            <a:spLocks noGrp="1"/>
          </p:cNvSpPr>
          <p:nvPr>
            <p:ph type="subTitle" idx="1"/>
          </p:nvPr>
        </p:nvSpPr>
        <p:spPr>
          <a:xfrm>
            <a:off x="1524000" y="2286000"/>
            <a:ext cx="9144000" cy="2707342"/>
          </a:xfrm>
        </p:spPr>
        <p:txBody>
          <a:bodyPr>
            <a:normAutofit/>
          </a:bodyPr>
          <a:lstStyle/>
          <a:p>
            <a:pPr marL="342900" indent="-342900">
              <a:buFontTx/>
              <a:buChar char="-"/>
            </a:pPr>
            <a:r>
              <a:rPr lang="en-US"/>
              <a:t>GradientBoosting </a:t>
            </a:r>
            <a:r>
              <a:rPr lang="en-US" err="1"/>
              <a:t>là</a:t>
            </a:r>
            <a:r>
              <a:rPr lang="en-US"/>
              <a:t> </a:t>
            </a:r>
            <a:r>
              <a:rPr lang="en-US" err="1"/>
              <a:t>một</a:t>
            </a:r>
            <a:r>
              <a:rPr lang="en-US"/>
              <a:t> </a:t>
            </a:r>
            <a:r>
              <a:rPr lang="en-US" err="1"/>
              <a:t>kỹ</a:t>
            </a:r>
            <a:r>
              <a:rPr lang="en-US"/>
              <a:t> </a:t>
            </a:r>
            <a:r>
              <a:rPr lang="en-US" err="1"/>
              <a:t>thuật</a:t>
            </a:r>
            <a:r>
              <a:rPr lang="en-US"/>
              <a:t> </a:t>
            </a:r>
            <a:r>
              <a:rPr lang="en-US" err="1"/>
              <a:t>trong</a:t>
            </a:r>
            <a:r>
              <a:rPr lang="en-US"/>
              <a:t> machine learning có giám sát </a:t>
            </a:r>
            <a:r>
              <a:rPr lang="en-US" err="1"/>
              <a:t>để</a:t>
            </a:r>
            <a:r>
              <a:rPr lang="en-US"/>
              <a:t> </a:t>
            </a:r>
            <a:r>
              <a:rPr lang="en-US" err="1"/>
              <a:t>huấn</a:t>
            </a:r>
            <a:r>
              <a:rPr lang="en-US"/>
              <a:t> </a:t>
            </a:r>
            <a:r>
              <a:rPr lang="en-US" err="1"/>
              <a:t>luyện</a:t>
            </a:r>
            <a:r>
              <a:rPr lang="en-US"/>
              <a:t> ra </a:t>
            </a:r>
            <a:r>
              <a:rPr lang="en-US" err="1"/>
              <a:t>một</a:t>
            </a:r>
            <a:r>
              <a:rPr lang="en-US"/>
              <a:t> </a:t>
            </a:r>
            <a:r>
              <a:rPr lang="en-US" err="1"/>
              <a:t>mô</a:t>
            </a:r>
            <a:r>
              <a:rPr lang="en-US"/>
              <a:t> </a:t>
            </a:r>
            <a:r>
              <a:rPr lang="en-US" err="1"/>
              <a:t>hình</a:t>
            </a:r>
            <a:r>
              <a:rPr lang="en-US"/>
              <a:t> </a:t>
            </a:r>
            <a:r>
              <a:rPr lang="en-US" err="1"/>
              <a:t>từ</a:t>
            </a:r>
            <a:r>
              <a:rPr lang="en-US"/>
              <a:t> </a:t>
            </a:r>
            <a:r>
              <a:rPr lang="en-US" err="1"/>
              <a:t>tập</a:t>
            </a:r>
            <a:r>
              <a:rPr lang="en-US"/>
              <a:t> </a:t>
            </a:r>
            <a:r>
              <a:rPr lang="en-US" err="1"/>
              <a:t>dữ</a:t>
            </a:r>
            <a:r>
              <a:rPr lang="en-US"/>
              <a:t> </a:t>
            </a:r>
            <a:r>
              <a:rPr lang="en-US" err="1"/>
              <a:t>liệu</a:t>
            </a:r>
            <a:r>
              <a:rPr lang="en-US"/>
              <a:t> </a:t>
            </a:r>
            <a:r>
              <a:rPr lang="en-US" err="1"/>
              <a:t>cho</a:t>
            </a:r>
            <a:r>
              <a:rPr lang="en-US"/>
              <a:t> </a:t>
            </a:r>
            <a:r>
              <a:rPr lang="en-US" err="1"/>
              <a:t>trước</a:t>
            </a:r>
            <a:r>
              <a:rPr lang="en-US"/>
              <a:t>.</a:t>
            </a:r>
          </a:p>
          <a:p>
            <a:pPr marL="342900" indent="-342900">
              <a:buFontTx/>
              <a:buChar char="-"/>
            </a:pPr>
            <a:r>
              <a:rPr lang="vi-VN">
                <a:latin typeface="Calibri (Body)"/>
                <a:ea typeface="Calibri Light" panose="020F0302020204030204" pitchFamily="34" charset="0"/>
                <a:cs typeface="Calibri Light" panose="020F0302020204030204" pitchFamily="34" charset="0"/>
              </a:rPr>
              <a:t>Nó được ra đời nhằm giải quyết những hạn chế của các phương pháp học máy truyền thống như decision tree, neural networks hay support vector machines.</a:t>
            </a:r>
          </a:p>
          <a:p>
            <a:pPr marL="342900" indent="-342900">
              <a:buFontTx/>
              <a:buChar char="-"/>
            </a:pPr>
            <a:endParaRPr lang="en-US"/>
          </a:p>
        </p:txBody>
      </p:sp>
    </p:spTree>
    <p:extLst>
      <p:ext uri="{BB962C8B-B14F-4D97-AF65-F5344CB8AC3E}">
        <p14:creationId xmlns:p14="http://schemas.microsoft.com/office/powerpoint/2010/main" val="401048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3740-5861-4007-A098-1030DBE3FB30}"/>
              </a:ext>
            </a:extLst>
          </p:cNvPr>
          <p:cNvSpPr>
            <a:spLocks noGrp="1"/>
          </p:cNvSpPr>
          <p:nvPr>
            <p:ph type="title"/>
          </p:nvPr>
        </p:nvSpPr>
        <p:spPr/>
        <p:txBody>
          <a:bodyPr/>
          <a:lstStyle/>
          <a:p>
            <a:r>
              <a:rPr lang="vi-VN">
                <a:latin typeface="Calibri Light (Headings)"/>
              </a:rPr>
              <a:t>Tiêu chuẩn dừng</a:t>
            </a:r>
          </a:p>
        </p:txBody>
      </p:sp>
      <p:sp>
        <p:nvSpPr>
          <p:cNvPr id="3" name="Content Placeholder 2">
            <a:extLst>
              <a:ext uri="{FF2B5EF4-FFF2-40B4-BE49-F238E27FC236}">
                <a16:creationId xmlns:a16="http://schemas.microsoft.com/office/drawing/2014/main" id="{15952C94-9963-4FEA-9373-70597F728732}"/>
              </a:ext>
            </a:extLst>
          </p:cNvPr>
          <p:cNvSpPr>
            <a:spLocks noGrp="1"/>
          </p:cNvSpPr>
          <p:nvPr>
            <p:ph idx="1"/>
          </p:nvPr>
        </p:nvSpPr>
        <p:spPr>
          <a:xfrm>
            <a:off x="838200" y="1506071"/>
            <a:ext cx="10515600" cy="4338917"/>
          </a:xfrm>
        </p:spPr>
        <p:txBody>
          <a:bodyPr>
            <a:normAutofit/>
          </a:bodyPr>
          <a:lstStyle/>
          <a:p>
            <a:r>
              <a:rPr lang="vi-VN" sz="2400" b="0" i="0">
                <a:solidFill>
                  <a:srgbClr val="111111"/>
                </a:solidFill>
                <a:effectLst/>
                <a:latin typeface="Calibri Light (Headings)"/>
              </a:rPr>
              <a:t>Cây có thể sẽ rất phức tạp (nhiều node) với nhiều leaf node chỉ có một vài điểm dữ liệu. Như vậy, nhiều khả năng </a:t>
            </a:r>
            <a:r>
              <a:rPr lang="vi-VN" sz="2400" b="0" i="0" u="none" strike="noStrike">
                <a:solidFill>
                  <a:srgbClr val="000000"/>
                </a:solidFill>
                <a:effectLst/>
                <a:latin typeface="Calibri Light (Headings)"/>
              </a:rPr>
              <a:t>overfitting</a:t>
            </a:r>
            <a:r>
              <a:rPr lang="vi-VN" sz="2400" b="0" i="0">
                <a:solidFill>
                  <a:srgbClr val="111111"/>
                </a:solidFill>
                <a:effectLst/>
                <a:latin typeface="Calibri Light (Headings)"/>
              </a:rPr>
              <a:t> sẽ xảy ra.</a:t>
            </a:r>
          </a:p>
          <a:p>
            <a:r>
              <a:rPr lang="vi-VN" sz="2400" b="0" i="0">
                <a:solidFill>
                  <a:srgbClr val="000000"/>
                </a:solidFill>
                <a:effectLst/>
                <a:latin typeface="Calibri Light (Headings)"/>
              </a:rPr>
              <a:t>Để tránh trường hợp này, ta có thể dừng cây theo một số phương pháp sau đây:</a:t>
            </a:r>
          </a:p>
          <a:p>
            <a:pPr lvl="1"/>
            <a:r>
              <a:rPr lang="vi-VN" sz="1800" b="0" i="0" u="none" strike="noStrike">
                <a:solidFill>
                  <a:srgbClr val="0F0F0F"/>
                </a:solidFill>
                <a:effectLst/>
                <a:latin typeface="Calibri Light (Headings)"/>
              </a:rPr>
              <a:t>Nếu node đó có </a:t>
            </a:r>
            <a:r>
              <a:rPr lang="vi-VN" sz="1800" b="0" i="0" u="none" strike="noStrike">
                <a:solidFill>
                  <a:srgbClr val="000000"/>
                </a:solidFill>
                <a:effectLst/>
                <a:latin typeface="Calibri Light (Headings)"/>
              </a:rPr>
              <a:t>entropy</a:t>
            </a:r>
            <a:r>
              <a:rPr lang="vi-VN" sz="1800" b="0" i="0" u="none" strike="noStrike">
                <a:solidFill>
                  <a:srgbClr val="0F0F0F"/>
                </a:solidFill>
                <a:effectLst/>
                <a:latin typeface="Calibri Light (Headings)"/>
              </a:rPr>
              <a:t> bằng 0, tức mọi điểm trong node đều thuộc một class.</a:t>
            </a:r>
          </a:p>
          <a:p>
            <a:pPr lvl="1"/>
            <a:r>
              <a:rPr lang="vi-VN" sz="1800" b="0" i="0" u="none" strike="noStrike">
                <a:solidFill>
                  <a:srgbClr val="0F0F0F"/>
                </a:solidFill>
                <a:effectLst/>
                <a:latin typeface="Calibri Light (Headings)"/>
              </a:rPr>
              <a:t>Nếu node đó có số phần tử nhỏ hơn một ngưỡng nào đó. Trong trường hợp này, ta chấp nhận có một số điểm bị phân lớp sai để tránh overfitting. Class cho leaf node này có thể được xác định dựa trên class chiếm đa số trong node.</a:t>
            </a:r>
          </a:p>
          <a:p>
            <a:pPr lvl="1"/>
            <a:r>
              <a:rPr lang="vi-VN" sz="1800" b="0" i="0" u="none" strike="noStrike">
                <a:solidFill>
                  <a:srgbClr val="0F0F0F"/>
                </a:solidFill>
                <a:effectLst/>
                <a:latin typeface="Calibri Light (Headings)"/>
              </a:rPr>
              <a:t>Nếu khoảng cách từ node đó đến root node đạt tới một giá trị nào đó. Việc hạn chế </a:t>
            </a:r>
            <a:r>
              <a:rPr lang="vi-VN" sz="1800" b="0" i="1" u="none" strike="noStrike">
                <a:solidFill>
                  <a:srgbClr val="0F0F0F"/>
                </a:solidFill>
                <a:effectLst/>
                <a:latin typeface="Calibri Light (Headings)"/>
              </a:rPr>
              <a:t>chiều sâu của tree</a:t>
            </a:r>
            <a:r>
              <a:rPr lang="vi-VN" sz="1800" b="0" i="0" u="none" strike="noStrike">
                <a:solidFill>
                  <a:srgbClr val="0F0F0F"/>
                </a:solidFill>
                <a:effectLst/>
                <a:latin typeface="Calibri Light (Headings)"/>
              </a:rPr>
              <a:t> này làm giảm độ phức tạp của tree và phần nào giúp tránh overfitting.</a:t>
            </a:r>
          </a:p>
          <a:p>
            <a:pPr lvl="1"/>
            <a:r>
              <a:rPr lang="vi-VN" sz="1800" b="0" i="0" u="none" strike="noStrike">
                <a:solidFill>
                  <a:srgbClr val="0F0F0F"/>
                </a:solidFill>
                <a:effectLst/>
                <a:latin typeface="Calibri Light (Headings)"/>
              </a:rPr>
              <a:t>Nếu tổng số leaf node vượt quá một ngưỡng nào đó.</a:t>
            </a:r>
          </a:p>
          <a:p>
            <a:pPr lvl="1"/>
            <a:r>
              <a:rPr lang="vi-VN" sz="1800" b="0" i="0" u="none" strike="noStrike">
                <a:solidFill>
                  <a:srgbClr val="0F0F0F"/>
                </a:solidFill>
                <a:effectLst/>
                <a:latin typeface="Calibri Light (Headings)"/>
              </a:rPr>
              <a:t>Nếu việc phân chia node đó không làm giảm entropy quá nhiều (information gain nhỏ hơn một ngưỡng nào đó).</a:t>
            </a:r>
          </a:p>
        </p:txBody>
      </p:sp>
    </p:spTree>
    <p:extLst>
      <p:ext uri="{BB962C8B-B14F-4D97-AF65-F5344CB8AC3E}">
        <p14:creationId xmlns:p14="http://schemas.microsoft.com/office/powerpoint/2010/main" val="231417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4DFE-1061-4C89-B038-0BD6B107930F}"/>
              </a:ext>
            </a:extLst>
          </p:cNvPr>
          <p:cNvSpPr>
            <a:spLocks noGrp="1"/>
          </p:cNvSpPr>
          <p:nvPr>
            <p:ph type="title"/>
          </p:nvPr>
        </p:nvSpPr>
        <p:spPr/>
        <p:txBody>
          <a:bodyPr>
            <a:normAutofit/>
          </a:bodyPr>
          <a:lstStyle/>
          <a:p>
            <a:pPr algn="ctr"/>
            <a:r>
              <a:rPr lang="en-US" sz="4800" b="1"/>
              <a:t>Gradient </a:t>
            </a:r>
            <a:r>
              <a:rPr lang="vi-VN" sz="4800" b="1">
                <a:latin typeface="Calibri Light (Headings)"/>
              </a:rPr>
              <a:t>Descent</a:t>
            </a:r>
          </a:p>
        </p:txBody>
      </p:sp>
      <p:pic>
        <p:nvPicPr>
          <p:cNvPr id="5" name="Content Placeholder 4">
            <a:extLst>
              <a:ext uri="{FF2B5EF4-FFF2-40B4-BE49-F238E27FC236}">
                <a16:creationId xmlns:a16="http://schemas.microsoft.com/office/drawing/2014/main" id="{3C3DA158-8F90-417C-95AA-C889ACF44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2041" y="3496234"/>
            <a:ext cx="5471035" cy="3361765"/>
          </a:xfrm>
        </p:spPr>
      </p:pic>
      <p:sp>
        <p:nvSpPr>
          <p:cNvPr id="6" name="TextBox 5">
            <a:extLst>
              <a:ext uri="{FF2B5EF4-FFF2-40B4-BE49-F238E27FC236}">
                <a16:creationId xmlns:a16="http://schemas.microsoft.com/office/drawing/2014/main" id="{7CACC311-C20F-4D9A-A804-243765209133}"/>
              </a:ext>
            </a:extLst>
          </p:cNvPr>
          <p:cNvSpPr txBox="1"/>
          <p:nvPr/>
        </p:nvSpPr>
        <p:spPr>
          <a:xfrm>
            <a:off x="358588" y="1690688"/>
            <a:ext cx="11833412" cy="646331"/>
          </a:xfrm>
          <a:prstGeom prst="rect">
            <a:avLst/>
          </a:prstGeom>
          <a:noFill/>
        </p:spPr>
        <p:txBody>
          <a:bodyPr wrap="square" rtlCol="0">
            <a:spAutoFit/>
          </a:bodyPr>
          <a:lstStyle/>
          <a:p>
            <a:pPr marL="285750" indent="-285750">
              <a:buFontTx/>
              <a:buChar char="-"/>
            </a:pPr>
            <a:r>
              <a:rPr lang="vi-VN"/>
              <a:t>Giả sử có một hàm số f(x) ta muốn tìm kiếm điểm cực trị của nó</a:t>
            </a:r>
          </a:p>
          <a:p>
            <a:pPr marL="285750" indent="-285750">
              <a:buFontTx/>
              <a:buChar char="-"/>
            </a:pPr>
            <a:r>
              <a:rPr lang="vi-VN"/>
              <a:t>Gradient Descent là một trong những phương pháp để làm điều đó</a:t>
            </a:r>
          </a:p>
        </p:txBody>
      </p:sp>
      <p:sp>
        <p:nvSpPr>
          <p:cNvPr id="7" name="TextBox 6">
            <a:extLst>
              <a:ext uri="{FF2B5EF4-FFF2-40B4-BE49-F238E27FC236}">
                <a16:creationId xmlns:a16="http://schemas.microsoft.com/office/drawing/2014/main" id="{F312CDD4-B93A-4C7F-AA8E-52E0E977BEC9}"/>
              </a:ext>
            </a:extLst>
          </p:cNvPr>
          <p:cNvSpPr txBox="1"/>
          <p:nvPr/>
        </p:nvSpPr>
        <p:spPr>
          <a:xfrm>
            <a:off x="430306" y="3150085"/>
            <a:ext cx="5943600" cy="2862322"/>
          </a:xfrm>
          <a:prstGeom prst="rect">
            <a:avLst/>
          </a:prstGeom>
          <a:noFill/>
        </p:spPr>
        <p:txBody>
          <a:bodyPr wrap="square" rtlCol="0">
            <a:spAutoFit/>
          </a:bodyPr>
          <a:lstStyle/>
          <a:p>
            <a:r>
              <a:rPr lang="vi-VN" i="1">
                <a:solidFill>
                  <a:schemeClr val="tx1">
                    <a:lumMod val="65000"/>
                    <a:lumOff val="35000"/>
                  </a:schemeClr>
                </a:solidFill>
              </a:rPr>
              <a:t>Giả sử x* là giá trị cần tìm:</a:t>
            </a:r>
          </a:p>
          <a:p>
            <a:pPr marL="285750" indent="-285750">
              <a:buFontTx/>
              <a:buChar char="-"/>
            </a:pPr>
            <a:r>
              <a:rPr lang="vi-VN" i="1">
                <a:solidFill>
                  <a:schemeClr val="tx1">
                    <a:lumMod val="65000"/>
                    <a:lumOff val="35000"/>
                  </a:schemeClr>
                </a:solidFill>
              </a:rPr>
              <a:t>Tại vòng lặp thứ t, ta cần tìm một thuật toán để đưa x</a:t>
            </a:r>
            <a:r>
              <a:rPr lang="vi-VN" i="1" baseline="-25000">
                <a:solidFill>
                  <a:schemeClr val="tx1">
                    <a:lumMod val="65000"/>
                    <a:lumOff val="35000"/>
                  </a:schemeClr>
                </a:solidFill>
              </a:rPr>
              <a:t>t</a:t>
            </a:r>
            <a:r>
              <a:rPr lang="vi-VN" i="1">
                <a:solidFill>
                  <a:schemeClr val="tx1">
                    <a:lumMod val="65000"/>
                    <a:lumOff val="35000"/>
                  </a:schemeClr>
                </a:solidFill>
              </a:rPr>
              <a:t> về càng gần x* càng tốt.</a:t>
            </a:r>
          </a:p>
          <a:p>
            <a:pPr marL="285750" indent="-285750">
              <a:buFontTx/>
              <a:buChar char="-"/>
            </a:pPr>
            <a:r>
              <a:rPr lang="vi-VN" i="1">
                <a:solidFill>
                  <a:schemeClr val="tx1">
                    <a:lumMod val="65000"/>
                    <a:lumOff val="35000"/>
                  </a:schemeClr>
                </a:solidFill>
              </a:rPr>
              <a:t>Nếu f’(x</a:t>
            </a:r>
            <a:r>
              <a:rPr lang="vi-VN" i="1" baseline="-25000">
                <a:solidFill>
                  <a:schemeClr val="tx1">
                    <a:lumMod val="65000"/>
                    <a:lumOff val="35000"/>
                  </a:schemeClr>
                </a:solidFill>
              </a:rPr>
              <a:t>t</a:t>
            </a:r>
            <a:r>
              <a:rPr lang="vi-VN" i="1">
                <a:solidFill>
                  <a:schemeClr val="tx1">
                    <a:lumMod val="65000"/>
                    <a:lumOff val="35000"/>
                  </a:schemeClr>
                </a:solidFill>
              </a:rPr>
              <a:t>) &gt; 0 thì x</a:t>
            </a:r>
            <a:r>
              <a:rPr lang="vi-VN" i="1" baseline="-25000">
                <a:solidFill>
                  <a:schemeClr val="tx1">
                    <a:lumMod val="65000"/>
                    <a:lumOff val="35000"/>
                  </a:schemeClr>
                </a:solidFill>
              </a:rPr>
              <a:t>t </a:t>
            </a:r>
            <a:r>
              <a:rPr lang="vi-VN" i="1">
                <a:solidFill>
                  <a:schemeClr val="tx1">
                    <a:lumMod val="65000"/>
                    <a:lumOff val="35000"/>
                  </a:schemeClr>
                </a:solidFill>
              </a:rPr>
              <a:t> nằm bên phải so với x*, ngược lại là bên trái.</a:t>
            </a:r>
          </a:p>
          <a:p>
            <a:pPr marL="285750" indent="-285750">
              <a:buFontTx/>
              <a:buChar char="-"/>
            </a:pPr>
            <a:r>
              <a:rPr lang="vi-VN" i="1">
                <a:solidFill>
                  <a:schemeClr val="tx1">
                    <a:lumMod val="65000"/>
                    <a:lumOff val="35000"/>
                  </a:schemeClr>
                </a:solidFill>
              </a:rPr>
              <a:t>Để tìm được điểm gần x* hơn ở t+1 ta cần di chuyển ngược dấu với f’(x): x</a:t>
            </a:r>
            <a:r>
              <a:rPr lang="vi-VN" i="1" baseline="-25000">
                <a:solidFill>
                  <a:schemeClr val="tx1">
                    <a:lumMod val="65000"/>
                    <a:lumOff val="35000"/>
                  </a:schemeClr>
                </a:solidFill>
              </a:rPr>
              <a:t>t+1</a:t>
            </a:r>
            <a:r>
              <a:rPr lang="vi-VN" i="1">
                <a:solidFill>
                  <a:schemeClr val="tx1">
                    <a:lumMod val="65000"/>
                    <a:lumOff val="35000"/>
                  </a:schemeClr>
                </a:solidFill>
              </a:rPr>
              <a:t> = x</a:t>
            </a:r>
            <a:r>
              <a:rPr lang="vi-VN" i="1" baseline="-25000">
                <a:solidFill>
                  <a:schemeClr val="tx1">
                    <a:lumMod val="65000"/>
                    <a:lumOff val="35000"/>
                  </a:schemeClr>
                </a:solidFill>
              </a:rPr>
              <a:t>t</a:t>
            </a:r>
            <a:r>
              <a:rPr lang="vi-VN" i="1">
                <a:solidFill>
                  <a:schemeClr val="tx1">
                    <a:lumMod val="65000"/>
                    <a:lumOff val="35000"/>
                  </a:schemeClr>
                </a:solidFill>
              </a:rPr>
              <a:t> + delta</a:t>
            </a:r>
          </a:p>
          <a:p>
            <a:pPr marL="285750" indent="-285750">
              <a:buFontTx/>
              <a:buChar char="-"/>
            </a:pPr>
            <a:r>
              <a:rPr lang="vi-VN" i="1">
                <a:solidFill>
                  <a:schemeClr val="tx1">
                    <a:lumMod val="65000"/>
                    <a:lumOff val="35000"/>
                  </a:schemeClr>
                </a:solidFill>
              </a:rPr>
              <a:t>Từ đó ta rút ra:</a:t>
            </a:r>
          </a:p>
          <a:p>
            <a:r>
              <a:rPr lang="vi-VN" b="0" i="1">
                <a:solidFill>
                  <a:schemeClr val="tx1">
                    <a:lumMod val="65000"/>
                    <a:lumOff val="35000"/>
                  </a:schemeClr>
                </a:solidFill>
                <a:effectLst/>
              </a:rPr>
              <a:t>		x</a:t>
            </a:r>
            <a:r>
              <a:rPr lang="vi-VN" b="0" i="1" baseline="-25000">
                <a:solidFill>
                  <a:schemeClr val="tx1">
                    <a:lumMod val="65000"/>
                    <a:lumOff val="35000"/>
                  </a:schemeClr>
                </a:solidFill>
                <a:effectLst/>
              </a:rPr>
              <a:t>t+1</a:t>
            </a:r>
            <a:r>
              <a:rPr lang="vi-VN" b="0" i="1">
                <a:solidFill>
                  <a:schemeClr val="tx1">
                    <a:lumMod val="65000"/>
                    <a:lumOff val="35000"/>
                  </a:schemeClr>
                </a:solidFill>
                <a:effectLst/>
              </a:rPr>
              <a:t> = x</a:t>
            </a:r>
            <a:r>
              <a:rPr lang="vi-VN" b="0" i="1" baseline="-25000">
                <a:solidFill>
                  <a:schemeClr val="tx1">
                    <a:lumMod val="65000"/>
                    <a:lumOff val="35000"/>
                  </a:schemeClr>
                </a:solidFill>
                <a:effectLst/>
              </a:rPr>
              <a:t>t</a:t>
            </a:r>
            <a:r>
              <a:rPr lang="vi-VN" b="0" i="1">
                <a:solidFill>
                  <a:schemeClr val="tx1">
                    <a:lumMod val="65000"/>
                    <a:lumOff val="35000"/>
                  </a:schemeClr>
                </a:solidFill>
                <a:effectLst/>
              </a:rPr>
              <a:t> – nf’(x</a:t>
            </a:r>
            <a:r>
              <a:rPr lang="vi-VN" b="0" i="1" baseline="-25000">
                <a:solidFill>
                  <a:schemeClr val="tx1">
                    <a:lumMod val="65000"/>
                    <a:lumOff val="35000"/>
                  </a:schemeClr>
                </a:solidFill>
                <a:effectLst/>
              </a:rPr>
              <a:t>t</a:t>
            </a:r>
            <a:r>
              <a:rPr lang="vi-VN" b="0" i="1">
                <a:solidFill>
                  <a:schemeClr val="tx1">
                    <a:lumMod val="65000"/>
                    <a:lumOff val="35000"/>
                  </a:schemeClr>
                </a:solidFill>
                <a:effectLst/>
              </a:rPr>
              <a:t>) ,n là learning rate</a:t>
            </a:r>
          </a:p>
          <a:p>
            <a:endParaRPr lang="vi-VN" i="1">
              <a:solidFill>
                <a:schemeClr val="tx1">
                  <a:lumMod val="65000"/>
                  <a:lumOff val="35000"/>
                </a:schemeClr>
              </a:solidFill>
            </a:endParaRPr>
          </a:p>
        </p:txBody>
      </p:sp>
    </p:spTree>
    <p:extLst>
      <p:ext uri="{BB962C8B-B14F-4D97-AF65-F5344CB8AC3E}">
        <p14:creationId xmlns:p14="http://schemas.microsoft.com/office/powerpoint/2010/main" val="91205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0C4D9-8899-44F4-9846-B71EFDFCD807}"/>
              </a:ext>
            </a:extLst>
          </p:cNvPr>
          <p:cNvSpPr>
            <a:spLocks noGrp="1"/>
          </p:cNvSpPr>
          <p:nvPr>
            <p:ph idx="1"/>
          </p:nvPr>
        </p:nvSpPr>
        <p:spPr/>
        <p:txBody>
          <a:bodyPr>
            <a:normAutofit/>
          </a:bodyPr>
          <a:lstStyle/>
          <a:p>
            <a:r>
              <a:rPr lang="vi-VN" sz="2400"/>
              <a:t>Trong quá trình huấn luyện cho một mô hình dự đoán, kết quả thực tế và kết quả dự đoán sẽ có những sự khác biệt nhau và nó thể hiện thông qua hàm mất mát.</a:t>
            </a:r>
          </a:p>
        </p:txBody>
      </p:sp>
      <p:sp>
        <p:nvSpPr>
          <p:cNvPr id="6" name="TextBox 5">
            <a:extLst>
              <a:ext uri="{FF2B5EF4-FFF2-40B4-BE49-F238E27FC236}">
                <a16:creationId xmlns:a16="http://schemas.microsoft.com/office/drawing/2014/main" id="{2F3F3853-5CE3-41FF-8FA7-D0B1953242AC}"/>
              </a:ext>
            </a:extLst>
          </p:cNvPr>
          <p:cNvSpPr txBox="1"/>
          <p:nvPr/>
        </p:nvSpPr>
        <p:spPr>
          <a:xfrm>
            <a:off x="699247" y="376518"/>
            <a:ext cx="11232777" cy="830997"/>
          </a:xfrm>
          <a:prstGeom prst="rect">
            <a:avLst/>
          </a:prstGeom>
          <a:noFill/>
        </p:spPr>
        <p:txBody>
          <a:bodyPr wrap="square" rtlCol="0">
            <a:spAutoFit/>
          </a:bodyPr>
          <a:lstStyle/>
          <a:p>
            <a:pPr algn="ctr"/>
            <a:r>
              <a:rPr lang="vi-VN" sz="4800">
                <a:latin typeface="Calibri Light (Headings)"/>
              </a:rPr>
              <a:t>Loss Function</a:t>
            </a:r>
          </a:p>
        </p:txBody>
      </p:sp>
    </p:spTree>
    <p:extLst>
      <p:ext uri="{BB962C8B-B14F-4D97-AF65-F5344CB8AC3E}">
        <p14:creationId xmlns:p14="http://schemas.microsoft.com/office/powerpoint/2010/main" val="124415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999C-0E5D-405D-A2EE-A75E918E6524}"/>
              </a:ext>
            </a:extLst>
          </p:cNvPr>
          <p:cNvSpPr>
            <a:spLocks noGrp="1"/>
          </p:cNvSpPr>
          <p:nvPr>
            <p:ph type="title"/>
          </p:nvPr>
        </p:nvSpPr>
        <p:spPr/>
        <p:txBody>
          <a:bodyPr>
            <a:noAutofit/>
          </a:bodyPr>
          <a:lstStyle/>
          <a:p>
            <a:pPr algn="ctr"/>
            <a:r>
              <a:rPr lang="vi-VN" sz="4800" b="1" i="0">
                <a:effectLst/>
                <a:latin typeface="Calibri Light (Headings)"/>
              </a:rPr>
              <a:t>Regression Loss Functions</a:t>
            </a:r>
            <a:br>
              <a:rPr lang="vi-VN" sz="4800" b="1" i="0">
                <a:effectLst/>
                <a:latin typeface="Calibri Light (Headings)"/>
              </a:rPr>
            </a:br>
            <a:endParaRPr lang="vi-VN" sz="4800" b="1">
              <a:latin typeface="Calibri Light (Headings)"/>
            </a:endParaRPr>
          </a:p>
        </p:txBody>
      </p:sp>
      <p:sp>
        <p:nvSpPr>
          <p:cNvPr id="3" name="Content Placeholder 2">
            <a:extLst>
              <a:ext uri="{FF2B5EF4-FFF2-40B4-BE49-F238E27FC236}">
                <a16:creationId xmlns:a16="http://schemas.microsoft.com/office/drawing/2014/main" id="{276ECDBD-0E91-43A6-9540-16C34593AD20}"/>
              </a:ext>
            </a:extLst>
          </p:cNvPr>
          <p:cNvSpPr>
            <a:spLocks noGrp="1"/>
          </p:cNvSpPr>
          <p:nvPr>
            <p:ph idx="1"/>
          </p:nvPr>
        </p:nvSpPr>
        <p:spPr/>
        <p:txBody>
          <a:bodyPr>
            <a:normAutofit/>
          </a:bodyPr>
          <a:lstStyle/>
          <a:p>
            <a:r>
              <a:rPr lang="vi-VN" sz="2000" b="0" i="0">
                <a:effectLst/>
              </a:rPr>
              <a:t>Một bài toán sử dụng mô hình dự báo hồi quy thường liên quan đến việc dự đoán một đại lượng có giá trị thực. Ví dụ bài toán dự đoán giá nhà, dự đoán giá cổ phiếu…</a:t>
            </a:r>
          </a:p>
          <a:p>
            <a:r>
              <a:rPr lang="vi-VN" sz="2000"/>
              <a:t>Có nhiều hàm mất mát thường dùng cho bài toán hồi quy: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6FE6CF-F8AB-4490-ACD5-E986A41B1CAC}"/>
                  </a:ext>
                </a:extLst>
              </p:cNvPr>
              <p:cNvSpPr txBox="1"/>
              <p:nvPr/>
            </p:nvSpPr>
            <p:spPr>
              <a:xfrm>
                <a:off x="838199" y="4065131"/>
                <a:ext cx="4648201" cy="1708738"/>
              </a:xfrm>
              <a:prstGeom prst="rect">
                <a:avLst/>
              </a:prstGeom>
              <a:noFill/>
            </p:spPr>
            <p:txBody>
              <a:bodyPr wrap="square" rtlCol="0">
                <a:spAutoFit/>
              </a:bodyPr>
              <a:lstStyle/>
              <a:p>
                <a:r>
                  <a:rPr lang="vi-VN" sz="1400" b="0" i="0">
                    <a:effectLst/>
                  </a:rPr>
                  <a:t>- Mean Square Error (MSE) hay còn được gọi là L2 Loss là một loss function cũng được sử dụng cho các mô hình hồi quy, đặc biệt là các mô hình hồi quy tuyến tính. - MSE được tính bằng tổng các bình phương của hiệu giữa giá trị thực (y : target) và giá trị mà mô hình của chúng ra dự đoán (y^:predicted).</a:t>
                </a:r>
              </a:p>
              <a:p>
                <a:r>
                  <a:rPr lang="vi-VN" sz="1400"/>
                  <a:t>	MSE = </a:t>
                </a:r>
                <a14:m>
                  <m:oMath xmlns:m="http://schemas.openxmlformats.org/officeDocument/2006/math">
                    <m:f>
                      <m:fPr>
                        <m:ctrlPr>
                          <a:rPr lang="vi-VN" sz="1400" i="1" smtClean="0">
                            <a:latin typeface="Cambria Math" panose="02040503050406030204" pitchFamily="18" charset="0"/>
                          </a:rPr>
                        </m:ctrlPr>
                      </m:fPr>
                      <m:num>
                        <m:r>
                          <a:rPr lang="vi-VN" sz="1400" b="0" i="1" smtClean="0">
                            <a:latin typeface="Cambria Math" panose="02040503050406030204" pitchFamily="18" charset="0"/>
                          </a:rPr>
                          <m:t>1</m:t>
                        </m:r>
                      </m:num>
                      <m:den>
                        <m:r>
                          <a:rPr lang="vi-VN" sz="1400" b="0" i="1" smtClean="0">
                            <a:latin typeface="Cambria Math" panose="02040503050406030204" pitchFamily="18" charset="0"/>
                          </a:rPr>
                          <m:t>𝑛</m:t>
                        </m:r>
                      </m:den>
                    </m:f>
                    <m:nary>
                      <m:naryPr>
                        <m:chr m:val="∑"/>
                        <m:ctrlPr>
                          <a:rPr lang="vi-VN" sz="1400" i="1" smtClean="0">
                            <a:latin typeface="Cambria Math" panose="02040503050406030204" pitchFamily="18" charset="0"/>
                          </a:rPr>
                        </m:ctrlPr>
                      </m:naryPr>
                      <m:sub>
                        <m:r>
                          <m:rPr>
                            <m:brk m:alnAt="23"/>
                          </m:rPr>
                          <a:rPr lang="vi-VN" sz="1400" b="0" i="1" smtClean="0">
                            <a:latin typeface="Cambria Math" panose="02040503050406030204" pitchFamily="18" charset="0"/>
                          </a:rPr>
                          <m:t>𝑖</m:t>
                        </m:r>
                      </m:sub>
                      <m:sup>
                        <m:r>
                          <a:rPr lang="vi-VN" sz="1400" b="0" i="1" smtClean="0">
                            <a:latin typeface="Cambria Math" panose="02040503050406030204" pitchFamily="18" charset="0"/>
                          </a:rPr>
                          <m:t>𝑛</m:t>
                        </m:r>
                      </m:sup>
                      <m:e>
                        <m:sSup>
                          <m:sSupPr>
                            <m:ctrlPr>
                              <a:rPr lang="vi-VN" sz="1400" b="0" i="1" smtClean="0">
                                <a:latin typeface="Cambria Math" panose="02040503050406030204" pitchFamily="18" charset="0"/>
                              </a:rPr>
                            </m:ctrlPr>
                          </m:sSupPr>
                          <m:e>
                            <m:r>
                              <a:rPr lang="vi-VN" sz="1400" b="0" i="1" smtClean="0">
                                <a:latin typeface="Cambria Math" panose="02040503050406030204" pitchFamily="18" charset="0"/>
                              </a:rPr>
                              <m:t>(</m:t>
                            </m:r>
                            <m:sSub>
                              <m:sSubPr>
                                <m:ctrlPr>
                                  <a:rPr lang="vi-VN" sz="1400" b="0" i="1" smtClean="0">
                                    <a:solidFill>
                                      <a:srgbClr val="836967"/>
                                    </a:solidFill>
                                    <a:latin typeface="Cambria Math" panose="02040503050406030204" pitchFamily="18" charset="0"/>
                                  </a:rPr>
                                </m:ctrlPr>
                              </m:sSubPr>
                              <m:e>
                                <m:r>
                                  <a:rPr lang="vi-VN" sz="1400" b="0" i="1" smtClean="0">
                                    <a:latin typeface="Cambria Math" panose="02040503050406030204" pitchFamily="18" charset="0"/>
                                  </a:rPr>
                                  <m:t>𝑦</m:t>
                                </m:r>
                              </m:e>
                              <m:sub>
                                <m:r>
                                  <a:rPr lang="vi-VN" sz="1400" b="0" i="1" smtClean="0">
                                    <a:latin typeface="Cambria Math" panose="02040503050406030204" pitchFamily="18" charset="0"/>
                                  </a:rPr>
                                  <m:t>𝑖</m:t>
                                </m:r>
                              </m:sub>
                            </m:sSub>
                            <m:r>
                              <a:rPr lang="vi-VN" sz="1400" b="0" i="1" smtClean="0">
                                <a:latin typeface="Cambria Math" panose="02040503050406030204" pitchFamily="18" charset="0"/>
                              </a:rPr>
                              <m:t>−</m:t>
                            </m:r>
                            <m:sSub>
                              <m:sSubPr>
                                <m:ctrlPr>
                                  <a:rPr lang="vi-VN" sz="1400" b="0" i="1" smtClean="0">
                                    <a:solidFill>
                                      <a:srgbClr val="836967"/>
                                    </a:solidFill>
                                    <a:latin typeface="Cambria Math" panose="02040503050406030204" pitchFamily="18" charset="0"/>
                                  </a:rPr>
                                </m:ctrlPr>
                              </m:sSubPr>
                              <m:e>
                                <m:r>
                                  <a:rPr lang="vi-VN" sz="1400" b="0" i="1" smtClean="0">
                                    <a:latin typeface="Cambria Math" panose="02040503050406030204" pitchFamily="18" charset="0"/>
                                  </a:rPr>
                                  <m:t>𝑦</m:t>
                                </m:r>
                                <m:r>
                                  <a:rPr lang="vi-VN" sz="1400" b="0" i="1" smtClean="0">
                                    <a:latin typeface="Cambria Math" panose="02040503050406030204" pitchFamily="18" charset="0"/>
                                  </a:rPr>
                                  <m:t>_</m:t>
                                </m:r>
                                <m:r>
                                  <a:rPr lang="vi-VN" sz="1400" b="0" i="1" smtClean="0">
                                    <a:latin typeface="Cambria Math" panose="02040503050406030204" pitchFamily="18" charset="0"/>
                                  </a:rPr>
                                  <m:t>𝑝𝑟𝑒𝑑</m:t>
                                </m:r>
                              </m:e>
                              <m:sub>
                                <m:r>
                                  <a:rPr lang="vi-VN" sz="1400" b="0" i="1" smtClean="0">
                                    <a:latin typeface="Cambria Math" panose="02040503050406030204" pitchFamily="18" charset="0"/>
                                  </a:rPr>
                                  <m:t>𝑖</m:t>
                                </m:r>
                              </m:sub>
                            </m:sSub>
                            <m:r>
                              <a:rPr lang="vi-VN" sz="1400" b="0" i="1" smtClean="0">
                                <a:latin typeface="Cambria Math" panose="02040503050406030204" pitchFamily="18" charset="0"/>
                              </a:rPr>
                              <m:t>)</m:t>
                            </m:r>
                          </m:e>
                          <m:sup>
                            <m:r>
                              <a:rPr lang="vi-VN" sz="1400" b="0" i="1" smtClean="0">
                                <a:latin typeface="Cambria Math" panose="02040503050406030204" pitchFamily="18" charset="0"/>
                              </a:rPr>
                              <m:t>2</m:t>
                            </m:r>
                          </m:sup>
                        </m:sSup>
                      </m:e>
                    </m:nary>
                  </m:oMath>
                </a14:m>
                <a:endParaRPr lang="vi-VN" sz="1400" b="0" i="0">
                  <a:effectLst/>
                </a:endParaRPr>
              </a:p>
            </p:txBody>
          </p:sp>
        </mc:Choice>
        <mc:Fallback xmlns="">
          <p:sp>
            <p:nvSpPr>
              <p:cNvPr id="4" name="TextBox 3">
                <a:extLst>
                  <a:ext uri="{FF2B5EF4-FFF2-40B4-BE49-F238E27FC236}">
                    <a16:creationId xmlns:a16="http://schemas.microsoft.com/office/drawing/2014/main" id="{E26FE6CF-F8AB-4490-ACD5-E986A41B1CAC}"/>
                  </a:ext>
                </a:extLst>
              </p:cNvPr>
              <p:cNvSpPr txBox="1">
                <a:spLocks noRot="1" noChangeAspect="1" noMove="1" noResize="1" noEditPoints="1" noAdjustHandles="1" noChangeArrowheads="1" noChangeShapeType="1" noTextEdit="1"/>
              </p:cNvSpPr>
              <p:nvPr/>
            </p:nvSpPr>
            <p:spPr>
              <a:xfrm>
                <a:off x="838199" y="4065131"/>
                <a:ext cx="4648201" cy="1708738"/>
              </a:xfrm>
              <a:prstGeom prst="rect">
                <a:avLst/>
              </a:prstGeom>
              <a:blipFill>
                <a:blip r:embed="rId2"/>
                <a:stretch>
                  <a:fillRect l="-262" t="-714" r="-1048" b="-24643"/>
                </a:stretch>
              </a:blipFill>
            </p:spPr>
            <p:txBody>
              <a:bodyPr/>
              <a:lstStyle/>
              <a:p>
                <a:r>
                  <a:rPr lang="vi-VN">
                    <a:noFill/>
                  </a:rPr>
                  <a:t> </a:t>
                </a:r>
              </a:p>
            </p:txBody>
          </p:sp>
        </mc:Fallback>
      </mc:AlternateContent>
      <p:sp>
        <p:nvSpPr>
          <p:cNvPr id="6" name="TextBox 5">
            <a:extLst>
              <a:ext uri="{FF2B5EF4-FFF2-40B4-BE49-F238E27FC236}">
                <a16:creationId xmlns:a16="http://schemas.microsoft.com/office/drawing/2014/main" id="{92FB7C1A-22FA-43B9-84CC-B919A87DA5DC}"/>
              </a:ext>
            </a:extLst>
          </p:cNvPr>
          <p:cNvSpPr txBox="1"/>
          <p:nvPr/>
        </p:nvSpPr>
        <p:spPr>
          <a:xfrm>
            <a:off x="215154" y="3429000"/>
            <a:ext cx="5172634" cy="369332"/>
          </a:xfrm>
          <a:prstGeom prst="rect">
            <a:avLst/>
          </a:prstGeom>
          <a:noFill/>
        </p:spPr>
        <p:txBody>
          <a:bodyPr wrap="square" rtlCol="0">
            <a:spAutoFit/>
          </a:bodyPr>
          <a:lstStyle/>
          <a:p>
            <a:pPr lvl="1" algn="ctr"/>
            <a:r>
              <a:rPr lang="vi-VN" b="1" i="0">
                <a:effectLst/>
              </a:rPr>
              <a:t>Mean Squared Error Loss (MSE)</a:t>
            </a:r>
          </a:p>
        </p:txBody>
      </p:sp>
      <p:sp>
        <p:nvSpPr>
          <p:cNvPr id="7" name="TextBox 6">
            <a:extLst>
              <a:ext uri="{FF2B5EF4-FFF2-40B4-BE49-F238E27FC236}">
                <a16:creationId xmlns:a16="http://schemas.microsoft.com/office/drawing/2014/main" id="{50EA0634-C1E4-4F91-8EEF-E5CEEEBCD046}"/>
              </a:ext>
            </a:extLst>
          </p:cNvPr>
          <p:cNvSpPr txBox="1"/>
          <p:nvPr/>
        </p:nvSpPr>
        <p:spPr>
          <a:xfrm>
            <a:off x="6212541" y="4065131"/>
            <a:ext cx="5585012" cy="2031325"/>
          </a:xfrm>
          <a:prstGeom prst="rect">
            <a:avLst/>
          </a:prstGeom>
          <a:noFill/>
        </p:spPr>
        <p:txBody>
          <a:bodyPr wrap="square" rtlCol="0">
            <a:spAutoFit/>
          </a:bodyPr>
          <a:lstStyle/>
          <a:p>
            <a:pPr algn="l"/>
            <a:r>
              <a:rPr lang="vi-VN" sz="1400" b="0" i="0">
                <a:effectLst/>
              </a:rPr>
              <a:t>- Trong một số bài toán hồi quy, phân phối của biến mục tiêu có thể chủ yếu là phân phối Gaussian, nhưng có thể có các giá trị ngoại lệ, ví dụ: giá trị lớn hoặc nhỏ khác xa với giá trị trung bình.</a:t>
            </a:r>
          </a:p>
          <a:p>
            <a:pPr algn="l"/>
            <a:r>
              <a:rPr lang="vi-VN" sz="1400" b="0" i="0">
                <a:effectLst/>
              </a:rPr>
              <a:t>- Mean Absolute Error (MAE) hay còn được gọi là L1 Loss là một loss function được sử dụng cho các mô hình hồi quy, đặc biệt cho các mô hình hồi quy tuyến tính. MAE được tính bằng tổng các trị tuyệt đối của hiệu giữa giá trị thực (y : target) và giá trị mà mô hình của chúng ra dự đoán (y^: predicted).</a:t>
            </a:r>
          </a:p>
          <a:p>
            <a:endParaRPr lang="vi-VN" sz="1400"/>
          </a:p>
        </p:txBody>
      </p:sp>
      <p:sp>
        <p:nvSpPr>
          <p:cNvPr id="8" name="TextBox 7">
            <a:extLst>
              <a:ext uri="{FF2B5EF4-FFF2-40B4-BE49-F238E27FC236}">
                <a16:creationId xmlns:a16="http://schemas.microsoft.com/office/drawing/2014/main" id="{C524B3CB-EC0E-49E7-8A64-01437DF4B733}"/>
              </a:ext>
            </a:extLst>
          </p:cNvPr>
          <p:cNvSpPr txBox="1"/>
          <p:nvPr/>
        </p:nvSpPr>
        <p:spPr>
          <a:xfrm>
            <a:off x="6591300" y="3324786"/>
            <a:ext cx="4614582" cy="369332"/>
          </a:xfrm>
          <a:prstGeom prst="rect">
            <a:avLst/>
          </a:prstGeom>
          <a:noFill/>
        </p:spPr>
        <p:txBody>
          <a:bodyPr wrap="square" rtlCol="0">
            <a:spAutoFit/>
          </a:bodyPr>
          <a:lstStyle/>
          <a:p>
            <a:r>
              <a:rPr lang="vi-VN" sz="1800" b="1" i="0">
                <a:effectLst/>
              </a:rPr>
              <a:t>Mean Absolute Error Loss </a:t>
            </a:r>
            <a:r>
              <a:rPr lang="vi-VN" b="1"/>
              <a:t>(MAE)</a:t>
            </a:r>
          </a:p>
        </p:txBody>
      </p:sp>
    </p:spTree>
    <p:extLst>
      <p:ext uri="{BB962C8B-B14F-4D97-AF65-F5344CB8AC3E}">
        <p14:creationId xmlns:p14="http://schemas.microsoft.com/office/powerpoint/2010/main" val="278234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7DC2-FF36-4B65-B89E-42526A5F795F}"/>
              </a:ext>
            </a:extLst>
          </p:cNvPr>
          <p:cNvSpPr>
            <a:spLocks noGrp="1"/>
          </p:cNvSpPr>
          <p:nvPr>
            <p:ph type="title"/>
          </p:nvPr>
        </p:nvSpPr>
        <p:spPr/>
        <p:txBody>
          <a:bodyPr>
            <a:normAutofit/>
          </a:bodyPr>
          <a:lstStyle/>
          <a:p>
            <a:pPr algn="ctr"/>
            <a:r>
              <a:rPr lang="vi-VN" sz="4800" b="1" i="0">
                <a:effectLst/>
                <a:latin typeface="Calibri Light (Headings)"/>
              </a:rPr>
              <a:t>Classification Loss Function </a:t>
            </a:r>
          </a:p>
        </p:txBody>
      </p:sp>
      <p:sp>
        <p:nvSpPr>
          <p:cNvPr id="3" name="Content Placeholder 2">
            <a:extLst>
              <a:ext uri="{FF2B5EF4-FFF2-40B4-BE49-F238E27FC236}">
                <a16:creationId xmlns:a16="http://schemas.microsoft.com/office/drawing/2014/main" id="{39DE7115-D7E4-44CB-AFDD-0C6A64841DCC}"/>
              </a:ext>
            </a:extLst>
          </p:cNvPr>
          <p:cNvSpPr>
            <a:spLocks noGrp="1"/>
          </p:cNvSpPr>
          <p:nvPr>
            <p:ph idx="1"/>
          </p:nvPr>
        </p:nvSpPr>
        <p:spPr/>
        <p:txBody>
          <a:bodyPr/>
          <a:lstStyle/>
          <a:p>
            <a:pPr algn="l"/>
            <a:r>
              <a:rPr lang="vi-VN" sz="2000" b="0" i="0">
                <a:effectLst/>
              </a:rPr>
              <a:t>Phân lớp nhị phân là bài toán mà biến đầu ra (y) chỉ nhận một trong hai giá trị là 1 trong 2 nhãn.</a:t>
            </a:r>
          </a:p>
          <a:p>
            <a:pPr algn="l"/>
            <a:r>
              <a:rPr lang="vi-VN" sz="2000" b="0" i="0">
                <a:effectLst/>
              </a:rPr>
              <a:t>Bài toán thường dưới dạng bài toán dự đoán giá trị 0 hoặc 1 cho lớp đầu tiên hoặc lớp thứ hai và thường được phát biểu như dự đoán xác suất của đầu vào thuộc giá trị lớp 1.</a:t>
            </a:r>
          </a:p>
          <a:p>
            <a:endParaRPr lang="vi-VN"/>
          </a:p>
        </p:txBody>
      </p:sp>
      <p:sp>
        <p:nvSpPr>
          <p:cNvPr id="4" name="TextBox 3">
            <a:extLst>
              <a:ext uri="{FF2B5EF4-FFF2-40B4-BE49-F238E27FC236}">
                <a16:creationId xmlns:a16="http://schemas.microsoft.com/office/drawing/2014/main" id="{14F5A7FA-E45A-44F1-8500-26344D5FEC2C}"/>
              </a:ext>
            </a:extLst>
          </p:cNvPr>
          <p:cNvSpPr txBox="1"/>
          <p:nvPr/>
        </p:nvSpPr>
        <p:spPr>
          <a:xfrm>
            <a:off x="2102223" y="3429000"/>
            <a:ext cx="7987553" cy="369332"/>
          </a:xfrm>
          <a:prstGeom prst="rect">
            <a:avLst/>
          </a:prstGeom>
          <a:noFill/>
        </p:spPr>
        <p:txBody>
          <a:bodyPr wrap="square" rtlCol="0">
            <a:spAutoFit/>
          </a:bodyPr>
          <a:lstStyle/>
          <a:p>
            <a:pPr algn="ctr"/>
            <a:r>
              <a:rPr lang="vi-VN" b="1" i="0">
                <a:effectLst/>
              </a:rPr>
              <a:t>Cross-Entropy</a:t>
            </a:r>
            <a:endParaRPr lang="vi-VN" b="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6D16FF-17BA-499A-A018-8BAB54350CB2}"/>
                  </a:ext>
                </a:extLst>
              </p:cNvPr>
              <p:cNvSpPr txBox="1"/>
              <p:nvPr/>
            </p:nvSpPr>
            <p:spPr>
              <a:xfrm>
                <a:off x="1004047" y="3798332"/>
                <a:ext cx="11116235" cy="1324273"/>
              </a:xfrm>
              <a:prstGeom prst="rect">
                <a:avLst/>
              </a:prstGeom>
              <a:noFill/>
            </p:spPr>
            <p:txBody>
              <a:bodyPr wrap="square" rtlCol="0">
                <a:spAutoFit/>
              </a:bodyPr>
              <a:lstStyle/>
              <a:p>
                <a:pPr algn="l"/>
                <a:r>
                  <a:rPr lang="vi-VN" sz="1600" b="0" i="0">
                    <a:effectLst/>
                  </a:rPr>
                  <a:t>- Cross-entropy là hàm loss được sử dụng mặc định cho bài toán phân lớp nhị phân.</a:t>
                </a:r>
              </a:p>
              <a:p>
                <a:pPr algn="l"/>
                <a:r>
                  <a:rPr lang="vi-VN" sz="1600" b="0" i="0">
                    <a:effectLst/>
                  </a:rPr>
                  <a:t>- Với p và p_pred là rời rạc (như y: nhãn thật sự và y_pred: nhãn dự đoán ), công thức này được viết dưới dạng:</a:t>
                </a:r>
              </a:p>
              <a:p>
                <a:pPr algn="l"/>
                <a:r>
                  <a:rPr lang="vi-VN" sz="1600"/>
                  <a:t>	       	H(p,p_pred) = - </a:t>
                </a:r>
                <a14:m>
                  <m:oMath xmlns:m="http://schemas.openxmlformats.org/officeDocument/2006/math">
                    <m:nary>
                      <m:naryPr>
                        <m:chr m:val="∑"/>
                        <m:ctrlPr>
                          <a:rPr lang="vi-VN" sz="1600" i="1" smtClean="0">
                            <a:latin typeface="Cambria Math" panose="02040503050406030204" pitchFamily="18" charset="0"/>
                          </a:rPr>
                        </m:ctrlPr>
                      </m:naryPr>
                      <m:sub>
                        <m:r>
                          <m:rPr>
                            <m:brk m:alnAt="23"/>
                          </m:rPr>
                          <a:rPr lang="vi-VN" sz="1600" b="0" i="1" smtClean="0">
                            <a:latin typeface="Cambria Math" panose="02040503050406030204" pitchFamily="18" charset="0"/>
                          </a:rPr>
                          <m:t>𝑖</m:t>
                        </m:r>
                        <m:r>
                          <a:rPr lang="vi-VN" sz="1600" b="0" i="1" smtClean="0">
                            <a:latin typeface="Cambria Math" panose="02040503050406030204" pitchFamily="18" charset="0"/>
                          </a:rPr>
                          <m:t>=1</m:t>
                        </m:r>
                      </m:sub>
                      <m:sup>
                        <m:r>
                          <a:rPr lang="vi-VN" sz="1600" b="0" i="1" smtClean="0">
                            <a:latin typeface="Cambria Math" panose="02040503050406030204" pitchFamily="18" charset="0"/>
                          </a:rPr>
                          <m:t>𝑐</m:t>
                        </m:r>
                      </m:sup>
                      <m:e>
                        <m:sSub>
                          <m:sSubPr>
                            <m:ctrlPr>
                              <a:rPr lang="vi-VN" sz="1600" i="1" smtClean="0">
                                <a:latin typeface="Cambria Math" panose="02040503050406030204" pitchFamily="18" charset="0"/>
                              </a:rPr>
                            </m:ctrlPr>
                          </m:sSubPr>
                          <m:e>
                            <m:r>
                              <a:rPr lang="vi-VN" sz="1600" b="0" i="1" smtClean="0">
                                <a:latin typeface="Cambria Math" panose="02040503050406030204" pitchFamily="18" charset="0"/>
                              </a:rPr>
                              <m:t>𝑝</m:t>
                            </m:r>
                          </m:e>
                          <m:sub>
                            <m:r>
                              <a:rPr lang="vi-VN" sz="1600" b="0" i="1" smtClean="0">
                                <a:latin typeface="Cambria Math" panose="02040503050406030204" pitchFamily="18" charset="0"/>
                              </a:rPr>
                              <m:t>𝑖</m:t>
                            </m:r>
                          </m:sub>
                        </m:sSub>
                        <m:r>
                          <a:rPr lang="vi-VN" sz="1600" b="0" i="1" smtClean="0">
                            <a:latin typeface="Cambria Math" panose="02040503050406030204" pitchFamily="18" charset="0"/>
                          </a:rPr>
                          <m:t>𝑙𝑜𝑔</m:t>
                        </m:r>
                        <m:sSub>
                          <m:sSubPr>
                            <m:ctrlPr>
                              <a:rPr lang="vi-VN" sz="1600" b="0" i="1" smtClean="0">
                                <a:latin typeface="Cambria Math" panose="02040503050406030204" pitchFamily="18" charset="0"/>
                              </a:rPr>
                            </m:ctrlPr>
                          </m:sSubPr>
                          <m:e>
                            <m:r>
                              <a:rPr lang="vi-VN" sz="1600" b="0" i="1" smtClean="0">
                                <a:latin typeface="Cambria Math" panose="02040503050406030204" pitchFamily="18" charset="0"/>
                              </a:rPr>
                              <m:t>𝑝</m:t>
                            </m:r>
                            <m:r>
                              <a:rPr lang="vi-VN" sz="1600" b="0" i="1" smtClean="0">
                                <a:latin typeface="Cambria Math" panose="02040503050406030204" pitchFamily="18" charset="0"/>
                              </a:rPr>
                              <m:t>_</m:t>
                            </m:r>
                            <m:r>
                              <a:rPr lang="vi-VN" sz="1600" b="0" i="1" smtClean="0">
                                <a:latin typeface="Cambria Math" panose="02040503050406030204" pitchFamily="18" charset="0"/>
                              </a:rPr>
                              <m:t>𝑝𝑟𝑒𝑑</m:t>
                            </m:r>
                          </m:e>
                          <m:sub>
                            <m:r>
                              <a:rPr lang="vi-VN" sz="1600" b="0" i="1" smtClean="0">
                                <a:latin typeface="Cambria Math" panose="02040503050406030204" pitchFamily="18" charset="0"/>
                              </a:rPr>
                              <m:t>𝑖</m:t>
                            </m:r>
                          </m:sub>
                        </m:sSub>
                      </m:e>
                    </m:nary>
                  </m:oMath>
                </a14:m>
                <a:endParaRPr lang="vi-VN" sz="1600"/>
              </a:p>
              <a:p>
                <a:pPr algn="l"/>
                <a:r>
                  <a:rPr lang="vi-VN" sz="1600" b="0" i="0">
                    <a:effectLst/>
                  </a:rPr>
                  <a:t>Trong đó C là số lượng các class cần phân lớp, trong bài toán binary classification thì C = 2.</a:t>
                </a:r>
              </a:p>
              <a:p>
                <a:endParaRPr lang="vi-VN" sz="1600"/>
              </a:p>
            </p:txBody>
          </p:sp>
        </mc:Choice>
        <mc:Fallback xmlns="">
          <p:sp>
            <p:nvSpPr>
              <p:cNvPr id="5" name="TextBox 4">
                <a:extLst>
                  <a:ext uri="{FF2B5EF4-FFF2-40B4-BE49-F238E27FC236}">
                    <a16:creationId xmlns:a16="http://schemas.microsoft.com/office/drawing/2014/main" id="{426D16FF-17BA-499A-A018-8BAB54350CB2}"/>
                  </a:ext>
                </a:extLst>
              </p:cNvPr>
              <p:cNvSpPr txBox="1">
                <a:spLocks noRot="1" noChangeAspect="1" noMove="1" noResize="1" noEditPoints="1" noAdjustHandles="1" noChangeArrowheads="1" noChangeShapeType="1" noTextEdit="1"/>
              </p:cNvSpPr>
              <p:nvPr/>
            </p:nvSpPr>
            <p:spPr>
              <a:xfrm>
                <a:off x="1004047" y="3798332"/>
                <a:ext cx="11116235" cy="1324273"/>
              </a:xfrm>
              <a:prstGeom prst="rect">
                <a:avLst/>
              </a:prstGeom>
              <a:blipFill>
                <a:blip r:embed="rId3"/>
                <a:stretch>
                  <a:fillRect l="-329" t="-1382" b="-6452"/>
                </a:stretch>
              </a:blipFill>
            </p:spPr>
            <p:txBody>
              <a:bodyPr/>
              <a:lstStyle/>
              <a:p>
                <a:r>
                  <a:rPr lang="vi-VN">
                    <a:noFill/>
                  </a:rPr>
                  <a:t> </a:t>
                </a:r>
              </a:p>
            </p:txBody>
          </p:sp>
        </mc:Fallback>
      </mc:AlternateContent>
    </p:spTree>
    <p:extLst>
      <p:ext uri="{BB962C8B-B14F-4D97-AF65-F5344CB8AC3E}">
        <p14:creationId xmlns:p14="http://schemas.microsoft.com/office/powerpoint/2010/main" val="227017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D612A-341E-4C57-BD02-D7060206ACEF}"/>
              </a:ext>
            </a:extLst>
          </p:cNvPr>
          <p:cNvSpPr>
            <a:spLocks noGrp="1"/>
          </p:cNvSpPr>
          <p:nvPr>
            <p:ph idx="1"/>
          </p:nvPr>
        </p:nvSpPr>
        <p:spPr>
          <a:xfrm>
            <a:off x="838200" y="152400"/>
            <a:ext cx="10515600" cy="6024563"/>
          </a:xfrm>
        </p:spPr>
        <p:txBody>
          <a:bodyPr/>
          <a:lstStyle/>
          <a:p>
            <a:r>
              <a:rPr lang="vi-VN"/>
              <a:t>Trong mô hình GradientBoosting, sau khi cây quyết định được xây dựng xong, dữ liệu dự đoán sẽ được đưa ra và thông qua loss fuction để tính toán loss.</a:t>
            </a:r>
          </a:p>
          <a:p>
            <a:r>
              <a:rPr lang="vi-VN"/>
              <a:t> Gradient Descent sẽ dựa vào Loss Function này để tính toán tham số khác đưa vào để xây dựng DecisionTrees sao cho nó tiến gần tới giá trị thực tế nhất.</a:t>
            </a:r>
          </a:p>
          <a:p>
            <a:r>
              <a:rPr lang="vi-VN"/>
              <a:t>Quá trình này lặp lại liên tục cho tới khi gặp điều kiện dừng hoặc sự cải thiện loss gần như không đổi.</a:t>
            </a:r>
          </a:p>
        </p:txBody>
      </p:sp>
    </p:spTree>
    <p:extLst>
      <p:ext uri="{BB962C8B-B14F-4D97-AF65-F5344CB8AC3E}">
        <p14:creationId xmlns:p14="http://schemas.microsoft.com/office/powerpoint/2010/main" val="4890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29A1-C97B-4988-9114-F37B200837A8}"/>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D95FD0EC-F91E-44B1-A3FA-AC9A2CFCB5DC}"/>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415175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97E6E-E9A3-4D0E-9E50-F2B5DB625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070" y="2818310"/>
            <a:ext cx="6511737" cy="4039689"/>
          </a:xfrm>
          <a:prstGeom prst="rect">
            <a:avLst/>
          </a:prstGeom>
        </p:spPr>
      </p:pic>
      <p:sp>
        <p:nvSpPr>
          <p:cNvPr id="6" name="TextBox 5">
            <a:extLst>
              <a:ext uri="{FF2B5EF4-FFF2-40B4-BE49-F238E27FC236}">
                <a16:creationId xmlns:a16="http://schemas.microsoft.com/office/drawing/2014/main" id="{96D4B8D5-C521-434F-966B-6532A9E5A330}"/>
              </a:ext>
            </a:extLst>
          </p:cNvPr>
          <p:cNvSpPr txBox="1"/>
          <p:nvPr/>
        </p:nvSpPr>
        <p:spPr>
          <a:xfrm>
            <a:off x="201706" y="1285046"/>
            <a:ext cx="11788588" cy="600164"/>
          </a:xfrm>
          <a:prstGeom prst="rect">
            <a:avLst/>
          </a:prstGeom>
          <a:noFill/>
        </p:spPr>
        <p:txBody>
          <a:bodyPr wrap="square" rtlCol="0">
            <a:spAutoFit/>
          </a:bodyPr>
          <a:lstStyle/>
          <a:p>
            <a:r>
              <a:rPr lang="en-US" sz="1650" err="1"/>
              <a:t>Để</a:t>
            </a:r>
            <a:r>
              <a:rPr lang="en-US" sz="1650"/>
              <a:t> </a:t>
            </a:r>
            <a:r>
              <a:rPr lang="en-US" sz="1650" err="1"/>
              <a:t>dễ</a:t>
            </a:r>
            <a:r>
              <a:rPr lang="en-US" sz="1650"/>
              <a:t> </a:t>
            </a:r>
            <a:r>
              <a:rPr lang="en-US" sz="1650" err="1"/>
              <a:t>minh</a:t>
            </a:r>
            <a:r>
              <a:rPr lang="en-US" sz="1650"/>
              <a:t> </a:t>
            </a:r>
            <a:r>
              <a:rPr lang="en-US" sz="1650" err="1"/>
              <a:t>họa</a:t>
            </a:r>
            <a:r>
              <a:rPr lang="en-US" sz="1650"/>
              <a:t>, ta </a:t>
            </a:r>
            <a:r>
              <a:rPr lang="en-US" sz="1650" err="1"/>
              <a:t>có</a:t>
            </a:r>
            <a:r>
              <a:rPr lang="en-US" sz="1650"/>
              <a:t> </a:t>
            </a:r>
            <a:r>
              <a:rPr lang="en-US" sz="1650" err="1"/>
              <a:t>thể</a:t>
            </a:r>
            <a:r>
              <a:rPr lang="en-US" sz="1650"/>
              <a:t> </a:t>
            </a:r>
            <a:r>
              <a:rPr lang="en-US" sz="1650" err="1"/>
              <a:t>liên</a:t>
            </a:r>
            <a:r>
              <a:rPr lang="en-US" sz="1650"/>
              <a:t> </a:t>
            </a:r>
            <a:r>
              <a:rPr lang="en-US" sz="1650" err="1"/>
              <a:t>tưởng</a:t>
            </a:r>
            <a:r>
              <a:rPr lang="en-US" sz="1650"/>
              <a:t> model </a:t>
            </a:r>
            <a:r>
              <a:rPr lang="en-US" sz="1650" err="1"/>
              <a:t>sau</a:t>
            </a:r>
            <a:r>
              <a:rPr lang="en-US" sz="1650"/>
              <a:t> </a:t>
            </a:r>
            <a:r>
              <a:rPr lang="en-US" sz="1650" err="1"/>
              <a:t>khi</a:t>
            </a:r>
            <a:r>
              <a:rPr lang="en-US" sz="1650"/>
              <a:t> </a:t>
            </a:r>
            <a:r>
              <a:rPr lang="en-US" sz="1650" err="1"/>
              <a:t>huấn</a:t>
            </a:r>
            <a:r>
              <a:rPr lang="en-US" sz="1650"/>
              <a:t> </a:t>
            </a:r>
            <a:r>
              <a:rPr lang="en-US" sz="1650" err="1"/>
              <a:t>luyện</a:t>
            </a:r>
            <a:r>
              <a:rPr lang="en-US" sz="1650"/>
              <a:t> </a:t>
            </a:r>
            <a:r>
              <a:rPr lang="en-US" sz="1650" err="1"/>
              <a:t>hoàn</a:t>
            </a:r>
            <a:r>
              <a:rPr lang="en-US" sz="1650"/>
              <a:t> </a:t>
            </a:r>
            <a:r>
              <a:rPr lang="en-US" sz="1650" err="1"/>
              <a:t>chỉnh</a:t>
            </a:r>
            <a:r>
              <a:rPr lang="en-US" sz="1650"/>
              <a:t> </a:t>
            </a:r>
            <a:r>
              <a:rPr lang="en-US" sz="1650" err="1"/>
              <a:t>là</a:t>
            </a:r>
            <a:r>
              <a:rPr lang="en-US" sz="1650"/>
              <a:t> </a:t>
            </a:r>
            <a:r>
              <a:rPr lang="en-US" sz="1650" err="1"/>
              <a:t>một</a:t>
            </a:r>
            <a:r>
              <a:rPr lang="en-US" sz="1650"/>
              <a:t> con </a:t>
            </a:r>
            <a:r>
              <a:rPr lang="en-US" sz="1650" err="1"/>
              <a:t>voi</a:t>
            </a:r>
            <a:r>
              <a:rPr lang="en-US" sz="1650"/>
              <a:t>, </a:t>
            </a:r>
            <a:r>
              <a:rPr lang="en-US" sz="1650" err="1"/>
              <a:t>và</a:t>
            </a:r>
            <a:r>
              <a:rPr lang="en-US" sz="1650"/>
              <a:t> </a:t>
            </a:r>
            <a:r>
              <a:rPr lang="en-US" sz="1650" err="1"/>
              <a:t>mỗi</a:t>
            </a:r>
            <a:r>
              <a:rPr lang="en-US" sz="1650"/>
              <a:t> model </a:t>
            </a:r>
            <a:r>
              <a:rPr lang="en-US" sz="1650" err="1"/>
              <a:t>dùng</a:t>
            </a:r>
            <a:r>
              <a:rPr lang="en-US" sz="1650"/>
              <a:t> </a:t>
            </a:r>
            <a:r>
              <a:rPr lang="en-US" sz="1650" err="1"/>
              <a:t>để</a:t>
            </a:r>
            <a:r>
              <a:rPr lang="en-US" sz="1650"/>
              <a:t> </a:t>
            </a:r>
            <a:r>
              <a:rPr lang="en-US" sz="1650" err="1"/>
              <a:t>kết</a:t>
            </a:r>
            <a:r>
              <a:rPr lang="en-US" sz="1650"/>
              <a:t> </a:t>
            </a:r>
            <a:r>
              <a:rPr lang="en-US" sz="1650" err="1"/>
              <a:t>hợp</a:t>
            </a:r>
            <a:r>
              <a:rPr lang="en-US" sz="1650"/>
              <a:t> </a:t>
            </a:r>
            <a:r>
              <a:rPr lang="en-US" sz="1650" err="1"/>
              <a:t>với</a:t>
            </a:r>
            <a:r>
              <a:rPr lang="en-US" sz="1650"/>
              <a:t> </a:t>
            </a:r>
            <a:r>
              <a:rPr lang="en-US" sz="1650" err="1"/>
              <a:t>nhau</a:t>
            </a:r>
            <a:r>
              <a:rPr lang="en-US" sz="1650"/>
              <a:t> </a:t>
            </a:r>
            <a:r>
              <a:rPr lang="en-US" sz="1650" err="1"/>
              <a:t>là</a:t>
            </a:r>
            <a:r>
              <a:rPr lang="en-US" sz="1650"/>
              <a:t> </a:t>
            </a:r>
            <a:r>
              <a:rPr lang="en-US" sz="1650" err="1"/>
              <a:t>bộ</a:t>
            </a:r>
            <a:r>
              <a:rPr lang="en-US" sz="1650"/>
              <a:t> </a:t>
            </a:r>
            <a:r>
              <a:rPr lang="en-US" sz="1650" err="1"/>
              <a:t>phận</a:t>
            </a:r>
            <a:r>
              <a:rPr lang="en-US" sz="1650"/>
              <a:t> </a:t>
            </a:r>
            <a:r>
              <a:rPr lang="en-US" sz="1650" err="1"/>
              <a:t>của</a:t>
            </a:r>
            <a:r>
              <a:rPr lang="en-US" sz="1650"/>
              <a:t> con </a:t>
            </a:r>
            <a:r>
              <a:rPr lang="en-US" sz="1650" err="1"/>
              <a:t>voi</a:t>
            </a:r>
            <a:r>
              <a:rPr lang="en-US" sz="1650"/>
              <a:t>. </a:t>
            </a:r>
            <a:endParaRPr lang="vi-VN" sz="1650"/>
          </a:p>
        </p:txBody>
      </p:sp>
      <p:sp>
        <p:nvSpPr>
          <p:cNvPr id="7" name="TextBox 6">
            <a:extLst>
              <a:ext uri="{FF2B5EF4-FFF2-40B4-BE49-F238E27FC236}">
                <a16:creationId xmlns:a16="http://schemas.microsoft.com/office/drawing/2014/main" id="{396805E2-5D63-46D1-BCD3-ECCE0A9E3CEE}"/>
              </a:ext>
            </a:extLst>
          </p:cNvPr>
          <p:cNvSpPr txBox="1"/>
          <p:nvPr/>
        </p:nvSpPr>
        <p:spPr>
          <a:xfrm>
            <a:off x="1837765" y="159586"/>
            <a:ext cx="8489575" cy="1569660"/>
          </a:xfrm>
          <a:prstGeom prst="rect">
            <a:avLst/>
          </a:prstGeom>
          <a:noFill/>
        </p:spPr>
        <p:txBody>
          <a:bodyPr wrap="square" rtlCol="0">
            <a:spAutoFit/>
          </a:bodyPr>
          <a:lstStyle/>
          <a:p>
            <a:pPr algn="ctr"/>
            <a:r>
              <a:rPr lang="en-US" sz="3200" b="1"/>
              <a:t>GradientBoosting kết hợp nhiều mô hình yếu với nhau.</a:t>
            </a:r>
          </a:p>
          <a:p>
            <a:pPr algn="ctr"/>
            <a:endParaRPr lang="vi-VN" sz="3200" b="1"/>
          </a:p>
        </p:txBody>
      </p:sp>
    </p:spTree>
    <p:extLst>
      <p:ext uri="{BB962C8B-B14F-4D97-AF65-F5344CB8AC3E}">
        <p14:creationId xmlns:p14="http://schemas.microsoft.com/office/powerpoint/2010/main" val="51445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31DA-1D59-4A30-81FA-BD68E8034899}"/>
              </a:ext>
            </a:extLst>
          </p:cNvPr>
          <p:cNvSpPr>
            <a:spLocks noGrp="1"/>
          </p:cNvSpPr>
          <p:nvPr>
            <p:ph type="title"/>
          </p:nvPr>
        </p:nvSpPr>
        <p:spPr/>
        <p:txBody>
          <a:bodyPr>
            <a:normAutofit fontScale="90000"/>
          </a:bodyPr>
          <a:lstStyle/>
          <a:p>
            <a:r>
              <a:rPr lang="en-US" b="1"/>
              <a:t>Tùy vào target mà GradientBoosting có thể thay đổi để phù hợp với bài toán phân loại hoặc hồi quy</a:t>
            </a:r>
            <a:endParaRPr lang="vi-VN" b="1"/>
          </a:p>
        </p:txBody>
      </p:sp>
      <p:sp>
        <p:nvSpPr>
          <p:cNvPr id="3" name="Content Placeholder 2">
            <a:extLst>
              <a:ext uri="{FF2B5EF4-FFF2-40B4-BE49-F238E27FC236}">
                <a16:creationId xmlns:a16="http://schemas.microsoft.com/office/drawing/2014/main" id="{CA5CA942-298D-4E7C-BAB8-3593C656C704}"/>
              </a:ext>
            </a:extLst>
          </p:cNvPr>
          <p:cNvSpPr>
            <a:spLocks noGrp="1"/>
          </p:cNvSpPr>
          <p:nvPr>
            <p:ph idx="1"/>
          </p:nvPr>
        </p:nvSpPr>
        <p:spPr>
          <a:xfrm>
            <a:off x="8966" y="1800318"/>
            <a:ext cx="5889812" cy="3257363"/>
          </a:xfrm>
        </p:spPr>
        <p:txBody>
          <a:bodyPr>
            <a:normAutofit/>
          </a:bodyPr>
          <a:lstStyle/>
          <a:p>
            <a:pPr lvl="1"/>
            <a:r>
              <a:rPr lang="vi-VN" b="1">
                <a:latin typeface="Calibri Light" panose="020F0302020204030204" pitchFamily="34" charset="0"/>
                <a:ea typeface="Calibri Light" panose="020F0302020204030204" pitchFamily="34" charset="0"/>
                <a:cs typeface="Calibri Light" panose="020F0302020204030204" pitchFamily="34" charset="0"/>
              </a:rPr>
              <a:t>Bài toán phân loại</a:t>
            </a:r>
            <a:r>
              <a:rPr lang="vi-VN">
                <a:latin typeface="Calibri Light" panose="020F0302020204030204" pitchFamily="34" charset="0"/>
                <a:ea typeface="Calibri Light" panose="020F0302020204030204" pitchFamily="34" charset="0"/>
                <a:cs typeface="Calibri Light" panose="020F0302020204030204" pitchFamily="34" charset="0"/>
              </a:rPr>
              <a:t> là bài toán dự đoán lớp hoặc nhãn của một đối tượng dựa trên các đặc trưng của nó.</a:t>
            </a:r>
          </a:p>
        </p:txBody>
      </p:sp>
      <p:pic>
        <p:nvPicPr>
          <p:cNvPr id="5" name="Picture 4">
            <a:extLst>
              <a:ext uri="{FF2B5EF4-FFF2-40B4-BE49-F238E27FC236}">
                <a16:creationId xmlns:a16="http://schemas.microsoft.com/office/drawing/2014/main" id="{EFA95067-A1A6-45FC-A5CC-2E02FA79E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41694"/>
            <a:ext cx="5165981" cy="2716306"/>
          </a:xfrm>
          <a:prstGeom prst="rect">
            <a:avLst/>
          </a:prstGeom>
        </p:spPr>
      </p:pic>
      <p:sp>
        <p:nvSpPr>
          <p:cNvPr id="6" name="TextBox 5">
            <a:extLst>
              <a:ext uri="{FF2B5EF4-FFF2-40B4-BE49-F238E27FC236}">
                <a16:creationId xmlns:a16="http://schemas.microsoft.com/office/drawing/2014/main" id="{C86DD6BB-C05A-420A-935F-2C0BE36DC853}"/>
              </a:ext>
            </a:extLst>
          </p:cNvPr>
          <p:cNvSpPr txBox="1"/>
          <p:nvPr/>
        </p:nvSpPr>
        <p:spPr>
          <a:xfrm>
            <a:off x="6293222" y="1800318"/>
            <a:ext cx="5889811" cy="1200329"/>
          </a:xfrm>
          <a:prstGeom prst="rect">
            <a:avLst/>
          </a:prstGeom>
          <a:noFill/>
        </p:spPr>
        <p:txBody>
          <a:bodyPr wrap="square" rtlCol="0">
            <a:spAutoFit/>
          </a:bodyPr>
          <a:lstStyle/>
          <a:p>
            <a:r>
              <a:rPr lang="vi-VN" sz="2400" b="1">
                <a:latin typeface="Calibri Light" panose="020F0302020204030204" pitchFamily="34" charset="0"/>
                <a:ea typeface="Calibri Light" panose="020F0302020204030204" pitchFamily="34" charset="0"/>
                <a:cs typeface="Calibri Light" panose="020F0302020204030204" pitchFamily="34" charset="0"/>
              </a:rPr>
              <a:t>Bài toán hồi quy</a:t>
            </a:r>
            <a:r>
              <a:rPr lang="vi-VN" sz="2400">
                <a:latin typeface="Calibri Light" panose="020F0302020204030204" pitchFamily="34" charset="0"/>
                <a:ea typeface="Calibri Light" panose="020F0302020204030204" pitchFamily="34" charset="0"/>
                <a:cs typeface="Calibri Light" panose="020F0302020204030204" pitchFamily="34" charset="0"/>
              </a:rPr>
              <a:t> là bài toán dự đoán giá trị số của một biến mục tiêu dựa trên các đặc trưng của nó. </a:t>
            </a:r>
            <a:endParaRPr lang="vi-VN" sz="2400"/>
          </a:p>
        </p:txBody>
      </p:sp>
      <p:pic>
        <p:nvPicPr>
          <p:cNvPr id="8" name="Picture 7">
            <a:extLst>
              <a:ext uri="{FF2B5EF4-FFF2-40B4-BE49-F238E27FC236}">
                <a16:creationId xmlns:a16="http://schemas.microsoft.com/office/drawing/2014/main" id="{DAEC5AD7-D56C-45ED-B7FB-6570A8508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223" y="4141694"/>
            <a:ext cx="5558118" cy="2716305"/>
          </a:xfrm>
          <a:prstGeom prst="rect">
            <a:avLst/>
          </a:prstGeom>
        </p:spPr>
      </p:pic>
    </p:spTree>
    <p:extLst>
      <p:ext uri="{BB962C8B-B14F-4D97-AF65-F5344CB8AC3E}">
        <p14:creationId xmlns:p14="http://schemas.microsoft.com/office/powerpoint/2010/main" val="347547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780-76BB-49F6-B954-C70FD06A428E}"/>
              </a:ext>
            </a:extLst>
          </p:cNvPr>
          <p:cNvSpPr>
            <a:spLocks noGrp="1"/>
          </p:cNvSpPr>
          <p:nvPr>
            <p:ph type="title"/>
          </p:nvPr>
        </p:nvSpPr>
        <p:spPr/>
        <p:txBody>
          <a:bodyPr/>
          <a:lstStyle/>
          <a:p>
            <a:pPr algn="ctr"/>
            <a:r>
              <a:rPr lang="en-US" b="1"/>
              <a:t>Mã giả cho gradient boosting</a:t>
            </a:r>
            <a:endParaRPr lang="vi-V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5CDBB0-CB61-47EC-A023-4781FB24DCA7}"/>
                  </a:ext>
                </a:extLst>
              </p:cNvPr>
              <p:cNvSpPr>
                <a:spLocks noGrp="1"/>
              </p:cNvSpPr>
              <p:nvPr>
                <p:ph idx="1"/>
              </p:nvPr>
            </p:nvSpPr>
            <p:spPr>
              <a:xfrm>
                <a:off x="838200" y="1431235"/>
                <a:ext cx="10515600" cy="4890191"/>
              </a:xfrm>
            </p:spPr>
            <p:txBody>
              <a:bodyPr/>
              <a:lstStyle/>
              <a:p>
                <a:r>
                  <a:rPr lang="vi-VN"/>
                  <a:t>Input: tập dữ liệu huấn luyện </a:t>
                </a:r>
                <a14:m>
                  <m:oMath xmlns:m="http://schemas.openxmlformats.org/officeDocument/2006/math">
                    <m:sSubSup>
                      <m:sSubSupPr>
                        <m:ctrlPr>
                          <a:rPr lang="vi-VN" i="1" smtClean="0">
                            <a:latin typeface="Cambria Math" panose="02040503050406030204" pitchFamily="18" charset="0"/>
                          </a:rPr>
                        </m:ctrlPr>
                      </m:sSubSupPr>
                      <m:e>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𝑥</m:t>
                            </m:r>
                          </m:e>
                          <m:sub>
                            <m:r>
                              <a:rPr lang="vi-VN" b="0" i="1" smtClean="0">
                                <a:latin typeface="Cambria Math" panose="02040503050406030204" pitchFamily="18" charset="0"/>
                              </a:rPr>
                              <m:t>𝑖</m:t>
                            </m:r>
                          </m:sub>
                        </m:sSub>
                        <m:r>
                          <a:rPr lang="vi-VN" b="0" i="1" smtClean="0">
                            <a:latin typeface="Cambria Math" panose="02040503050406030204" pitchFamily="18" charset="0"/>
                          </a:rPr>
                          <m:t>, </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𝑖</m:t>
                            </m:r>
                          </m:sub>
                        </m:sSub>
                        <m:r>
                          <a:rPr lang="vi-VN" b="0" i="1" smtClean="0">
                            <a:latin typeface="Cambria Math" panose="02040503050406030204" pitchFamily="18" charset="0"/>
                          </a:rPr>
                          <m:t>)}</m:t>
                        </m:r>
                      </m:e>
                      <m:sub>
                        <m:r>
                          <a:rPr lang="vi-VN" b="0" i="1" smtClean="0">
                            <a:latin typeface="Cambria Math" panose="02040503050406030204" pitchFamily="18" charset="0"/>
                          </a:rPr>
                          <m:t>𝑖</m:t>
                        </m:r>
                        <m:r>
                          <a:rPr lang="vi-VN" b="0" i="1" smtClean="0">
                            <a:latin typeface="Cambria Math" panose="02040503050406030204" pitchFamily="18" charset="0"/>
                          </a:rPr>
                          <m:t>=1</m:t>
                        </m:r>
                      </m:sub>
                      <m:sup>
                        <m:r>
                          <a:rPr lang="vi-VN" b="0" i="1" smtClean="0">
                            <a:latin typeface="Cambria Math" panose="02040503050406030204" pitchFamily="18" charset="0"/>
                          </a:rPr>
                          <m:t>𝑛</m:t>
                        </m:r>
                      </m:sup>
                    </m:sSubSup>
                  </m:oMath>
                </a14:m>
                <a:endParaRPr lang="vi-VN"/>
              </a:p>
              <a:p>
                <a:r>
                  <a:rPr lang="vi-VN"/>
                  <a:t>Loss function: L(y, F(x)), số vòng lặp M</a:t>
                </a:r>
              </a:p>
              <a:p>
                <a:pPr lvl="1"/>
                <a:r>
                  <a:rPr lang="vi-VN"/>
                  <a:t>Khởi tạo dự đoán ban đầu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0</m:t>
                        </m:r>
                      </m:sub>
                    </m:sSub>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func>
                      <m:funcPr>
                        <m:ctrlPr>
                          <a:rPr lang="vi-VN" b="0" i="1" smtClean="0">
                            <a:latin typeface="Cambria Math" panose="02040503050406030204" pitchFamily="18" charset="0"/>
                          </a:rPr>
                        </m:ctrlPr>
                      </m:funcPr>
                      <m:fName>
                        <m:r>
                          <m:rPr>
                            <m:sty m:val="p"/>
                          </m:rPr>
                          <a:rPr lang="vi-VN" b="0" i="0" smtClean="0">
                            <a:latin typeface="Cambria Math" panose="02040503050406030204" pitchFamily="18" charset="0"/>
                          </a:rPr>
                          <m:t>arg</m:t>
                        </m:r>
                      </m:fName>
                      <m:e>
                        <m:r>
                          <a:rPr lang="vi-VN" b="0" i="1" smtClean="0">
                            <a:latin typeface="Cambria Math" panose="02040503050406030204" pitchFamily="18" charset="0"/>
                          </a:rPr>
                          <m:t>𝑚𝑖𝑛</m:t>
                        </m:r>
                        <m:nary>
                          <m:naryPr>
                            <m:chr m:val="∑"/>
                            <m:ctrlPr>
                              <a:rPr lang="vi-VN" b="0" i="1" smtClean="0">
                                <a:latin typeface="Cambria Math" panose="02040503050406030204" pitchFamily="18" charset="0"/>
                              </a:rPr>
                            </m:ctrlPr>
                          </m:naryPr>
                          <m:sub>
                            <m:r>
                              <m:rPr>
                                <m:brk m:alnAt="23"/>
                              </m:rPr>
                              <a:rPr lang="vi-VN" b="0" i="1" smtClean="0">
                                <a:latin typeface="Cambria Math" panose="02040503050406030204" pitchFamily="18" charset="0"/>
                              </a:rPr>
                              <m:t>𝑖</m:t>
                            </m:r>
                            <m:r>
                              <a:rPr lang="vi-VN" b="0" i="1" smtClean="0">
                                <a:latin typeface="Cambria Math" panose="02040503050406030204" pitchFamily="18" charset="0"/>
                              </a:rPr>
                              <m:t>=1</m:t>
                            </m:r>
                          </m:sub>
                          <m:sup>
                            <m:r>
                              <a:rPr lang="vi-VN" b="0" i="1" smtClean="0">
                                <a:latin typeface="Cambria Math" panose="02040503050406030204" pitchFamily="18" charset="0"/>
                              </a:rPr>
                              <m:t>𝑛</m:t>
                            </m:r>
                          </m:sup>
                          <m:e>
                            <m:r>
                              <a:rPr lang="vi-VN" b="0" i="1" smtClean="0">
                                <a:latin typeface="Cambria Math" panose="02040503050406030204" pitchFamily="18" charset="0"/>
                              </a:rPr>
                              <m:t>𝐿</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𝑖</m:t>
                                </m:r>
                              </m:sub>
                            </m:sSub>
                          </m:e>
                        </m:nary>
                      </m:e>
                    </m:func>
                    <m:r>
                      <a:rPr lang="vi-VN" b="0" i="1" smtClean="0">
                        <a:latin typeface="Cambria Math" panose="02040503050406030204" pitchFamily="18" charset="0"/>
                      </a:rPr>
                      <m:t>, </m:t>
                    </m:r>
                    <m:r>
                      <a:rPr lang="vi-VN" i="1" smtClean="0">
                        <a:latin typeface="Cambria Math" panose="02040503050406030204" pitchFamily="18" charset="0"/>
                      </a:rPr>
                      <m:t>𝛾</m:t>
                    </m:r>
                    <m:r>
                      <a:rPr lang="vi-VN" b="0" i="1" smtClean="0">
                        <a:latin typeface="Cambria Math" panose="02040503050406030204" pitchFamily="18" charset="0"/>
                      </a:rPr>
                      <m:t>)</m:t>
                    </m:r>
                  </m:oMath>
                </a14:m>
                <a:endParaRPr lang="vi-VN" b="0"/>
              </a:p>
              <a:p>
                <a:pPr lvl="1"/>
                <a:r>
                  <a:rPr lang="vi-VN"/>
                  <a:t>For m = 1 to M</a:t>
                </a:r>
              </a:p>
              <a:p>
                <a:pPr lvl="2"/>
                <a:r>
                  <a:rPr lang="vi-VN"/>
                  <a:t>Tính sai số pseudo-residuals:</a:t>
                </a:r>
              </a:p>
              <a:p>
                <a:pPr lvl="3"/>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𝑟</m:t>
                        </m:r>
                      </m:e>
                      <m:sub>
                        <m:r>
                          <a:rPr lang="vi-VN" b="0" i="1" smtClean="0">
                            <a:latin typeface="Cambria Math" panose="02040503050406030204" pitchFamily="18" charset="0"/>
                          </a:rPr>
                          <m:t>𝑖𝑚</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d>
                          <m:dPr>
                            <m:begChr m:val="["/>
                            <m:endChr m:val="]"/>
                            <m:ctrlPr>
                              <a:rPr lang="vi-VN" i="1">
                                <a:latin typeface="Cambria Math" panose="02040503050406030204" pitchFamily="18" charset="0"/>
                              </a:rPr>
                            </m:ctrlPr>
                          </m:dPr>
                          <m:e>
                            <m:f>
                              <m:fPr>
                                <m:ctrlPr>
                                  <a:rPr lang="vi-VN" i="1">
                                    <a:latin typeface="Cambria Math" panose="02040503050406030204" pitchFamily="18" charset="0"/>
                                  </a:rPr>
                                </m:ctrlPr>
                              </m:fPr>
                              <m:num>
                                <m:r>
                                  <a:rPr lang="vi-VN" i="1">
                                    <a:latin typeface="Cambria Math" panose="02040503050406030204" pitchFamily="18" charset="0"/>
                                  </a:rPr>
                                  <m:t>𝜕</m:t>
                                </m:r>
                                <m:r>
                                  <a:rPr lang="vi-VN" i="1">
                                    <a:latin typeface="Cambria Math" panose="02040503050406030204" pitchFamily="18" charset="0"/>
                                  </a:rPr>
                                  <m:t>𝐿</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𝐹</m:t>
                                    </m:r>
                                    <m:d>
                                      <m:dPr>
                                        <m:ctrlPr>
                                          <a:rPr lang="vi-VN" i="1">
                                            <a:latin typeface="Cambria Math" panose="02040503050406030204" pitchFamily="18" charset="0"/>
                                          </a:rPr>
                                        </m:ctrlPr>
                                      </m:dPr>
                                      <m:e>
                                        <m:r>
                                          <a:rPr lang="vi-VN" i="1">
                                            <a:latin typeface="Cambria Math" panose="02040503050406030204" pitchFamily="18" charset="0"/>
                                          </a:rPr>
                                          <m:t>𝑥</m:t>
                                        </m:r>
                                      </m:e>
                                    </m:d>
                                  </m:e>
                                </m:d>
                              </m:num>
                              <m:den>
                                <m:r>
                                  <a:rPr lang="vi-VN" i="1">
                                    <a:latin typeface="Cambria Math" panose="02040503050406030204" pitchFamily="18" charset="0"/>
                                  </a:rPr>
                                  <m:t>𝜕</m:t>
                                </m:r>
                                <m:r>
                                  <a:rPr lang="vi-VN" i="1">
                                    <a:latin typeface="Cambria Math" panose="02040503050406030204" pitchFamily="18" charset="0"/>
                                  </a:rPr>
                                  <m:t>𝐹</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e>
                                </m:d>
                              </m:den>
                            </m:f>
                          </m:e>
                        </m:d>
                      </m:e>
                      <m:sub>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𝑚</m:t>
                            </m:r>
                            <m:r>
                              <a:rPr lang="vi-VN" b="0" i="1" smtClean="0">
                                <a:latin typeface="Cambria Math" panose="02040503050406030204" pitchFamily="18" charset="0"/>
                              </a:rPr>
                              <m:t>−1</m:t>
                            </m:r>
                          </m:sub>
                        </m:sSub>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sub>
                    </m:sSub>
                    <m:r>
                      <a:rPr lang="vi-VN" b="0" i="1" smtClean="0">
                        <a:latin typeface="Cambria Math" panose="02040503050406030204" pitchFamily="18" charset="0"/>
                      </a:rPr>
                      <m:t> </m:t>
                    </m:r>
                    <m:r>
                      <a:rPr lang="vi-VN" b="0" i="1" smtClean="0">
                        <a:latin typeface="Cambria Math" panose="02040503050406030204" pitchFamily="18" charset="0"/>
                      </a:rPr>
                      <m:t>𝑓𝑜𝑟</m:t>
                    </m:r>
                    <m:r>
                      <a:rPr lang="vi-VN" b="0" i="1" smtClean="0">
                        <a:latin typeface="Cambria Math" panose="02040503050406030204" pitchFamily="18" charset="0"/>
                      </a:rPr>
                      <m:t> </m:t>
                    </m:r>
                    <m:r>
                      <a:rPr lang="vi-VN" b="0" i="1" smtClean="0">
                        <a:latin typeface="Cambria Math" panose="02040503050406030204" pitchFamily="18" charset="0"/>
                      </a:rPr>
                      <m:t>𝑖</m:t>
                    </m:r>
                    <m:r>
                      <a:rPr lang="vi-VN" b="0" i="1" smtClean="0">
                        <a:latin typeface="Cambria Math" panose="02040503050406030204" pitchFamily="18" charset="0"/>
                      </a:rPr>
                      <m:t>=1,…..,</m:t>
                    </m:r>
                    <m:r>
                      <a:rPr lang="vi-VN" b="0" i="1" smtClean="0">
                        <a:latin typeface="Cambria Math" panose="02040503050406030204" pitchFamily="18" charset="0"/>
                      </a:rPr>
                      <m:t>𝑛</m:t>
                    </m:r>
                  </m:oMath>
                </a14:m>
                <a:endParaRPr lang="vi-VN" b="0"/>
              </a:p>
              <a:p>
                <a:pPr marL="1163638" lvl="3" indent="-238125"/>
                <a:r>
                  <a:rPr lang="vi-VN"/>
                  <a:t>Huấn luyện model yếu sử dụng traning set là </a:t>
                </a:r>
                <a14:m>
                  <m:oMath xmlns:m="http://schemas.openxmlformats.org/officeDocument/2006/math">
                    <m:sSubSup>
                      <m:sSubSupPr>
                        <m:ctrlPr>
                          <a:rPr lang="vi-VN" i="1" smtClean="0">
                            <a:latin typeface="Cambria Math" panose="02040503050406030204" pitchFamily="18" charset="0"/>
                          </a:rPr>
                        </m:ctrlPr>
                      </m:sSubSupPr>
                      <m:e>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𝑥</m:t>
                            </m:r>
                          </m:e>
                          <m:sub>
                            <m:r>
                              <a:rPr lang="vi-VN" b="0" i="1" smtClean="0">
                                <a:latin typeface="Cambria Math" panose="02040503050406030204" pitchFamily="18" charset="0"/>
                              </a:rPr>
                              <m:t>𝑖</m:t>
                            </m:r>
                          </m:sub>
                        </m:sSub>
                        <m:r>
                          <a:rPr lang="vi-VN" b="0" i="1" smtClean="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𝑟</m:t>
                            </m:r>
                          </m:e>
                          <m:sub>
                            <m:r>
                              <a:rPr lang="vi-VN" i="1">
                                <a:latin typeface="Cambria Math" panose="02040503050406030204" pitchFamily="18" charset="0"/>
                              </a:rPr>
                              <m:t>𝑖𝑚</m:t>
                            </m:r>
                          </m:sub>
                        </m:sSub>
                        <m:r>
                          <a:rPr lang="vi-VN" b="0" i="1" smtClean="0">
                            <a:latin typeface="Cambria Math" panose="02040503050406030204" pitchFamily="18" charset="0"/>
                          </a:rPr>
                          <m:t>)}</m:t>
                        </m:r>
                      </m:e>
                      <m:sub>
                        <m:r>
                          <a:rPr lang="vi-VN" b="0" i="1" smtClean="0">
                            <a:latin typeface="Cambria Math" panose="02040503050406030204" pitchFamily="18" charset="0"/>
                          </a:rPr>
                          <m:t>𝑖</m:t>
                        </m:r>
                        <m:r>
                          <a:rPr lang="vi-VN" b="0" i="1" smtClean="0">
                            <a:latin typeface="Cambria Math" panose="02040503050406030204" pitchFamily="18" charset="0"/>
                          </a:rPr>
                          <m:t>=1</m:t>
                        </m:r>
                      </m:sub>
                      <m:sup>
                        <m:r>
                          <a:rPr lang="vi-VN" b="0" i="1" smtClean="0">
                            <a:latin typeface="Cambria Math" panose="02040503050406030204" pitchFamily="18" charset="0"/>
                          </a:rPr>
                          <m:t>𝑛</m:t>
                        </m:r>
                      </m:sup>
                    </m:sSubSup>
                  </m:oMath>
                </a14:m>
                <a:endParaRPr lang="vi-VN" b="0"/>
              </a:p>
              <a:p>
                <a:pPr marL="1163638" lvl="3" indent="-238125"/>
                <a:r>
                  <a:rPr lang="en-US"/>
                  <a:t>Tính toán tối ưu hóa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e>
                        </m:func>
                      </m:e>
                    </m:func>
                  </m:oMath>
                </a14:m>
                <a:endParaRPr lang="en-US" b="0"/>
              </a:p>
              <a:p>
                <a:pPr marL="1163638" lvl="3" indent="-238125"/>
                <a:r>
                  <a:rPr lang="en-US"/>
                  <a:t>Cập nhật dự đoán bằng giá trị vừa tối ưu: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sSub>
                      <m:sSubPr>
                        <m:ctrlPr>
                          <a:rPr lang="vi-VN" i="1" smtClean="0">
                            <a:latin typeface="Cambria Math" panose="02040503050406030204" pitchFamily="18" charset="0"/>
                          </a:rPr>
                        </m:ctrlPr>
                      </m:sSubPr>
                      <m:e>
                        <m:r>
                          <a:rPr lang="vi-VN" i="1">
                            <a:latin typeface="Cambria Math" panose="02040503050406030204" pitchFamily="18" charset="0"/>
                          </a:rPr>
                          <m:t>𝛾</m:t>
                        </m:r>
                      </m:e>
                      <m:sub>
                        <m:r>
                          <a:rPr lang="vi-VN" b="0" i="1" smtClean="0">
                            <a:latin typeface="Cambria Math" panose="02040503050406030204" pitchFamily="18" charset="0"/>
                          </a:rPr>
                          <m:t>𝑚</m:t>
                        </m:r>
                      </m:sub>
                    </m:sSub>
                    <m:sSub>
                      <m:sSubPr>
                        <m:ctrlPr>
                          <a:rPr lang="vi-VN" i="1" smtClean="0">
                            <a:latin typeface="Cambria Math" panose="02040503050406030204" pitchFamily="18" charset="0"/>
                          </a:rPr>
                        </m:ctrlPr>
                      </m:sSubPr>
                      <m:e>
                        <m:r>
                          <a:rPr lang="vi-VN" b="0" i="1" smtClean="0">
                            <a:latin typeface="Cambria Math" panose="02040503050406030204" pitchFamily="18" charset="0"/>
                          </a:rPr>
                          <m:t>h</m:t>
                        </m:r>
                      </m:e>
                      <m:sub>
                        <m:r>
                          <a:rPr lang="vi-VN" b="0" i="1" smtClean="0">
                            <a:latin typeface="Cambria Math" panose="02040503050406030204" pitchFamily="18" charset="0"/>
                          </a:rPr>
                          <m:t>𝑚</m:t>
                        </m:r>
                      </m:sub>
                    </m:sSub>
                    <m:r>
                      <a:rPr lang="vi-VN" b="0" i="1" smtClean="0">
                        <a:latin typeface="Cambria Math" panose="02040503050406030204" pitchFamily="18" charset="0"/>
                      </a:rPr>
                      <m:t>(</m:t>
                    </m:r>
                    <m:r>
                      <a:rPr lang="vi-VN" b="0" i="1" smtClean="0">
                        <a:latin typeface="Cambria Math" panose="02040503050406030204" pitchFamily="18" charset="0"/>
                      </a:rPr>
                      <m:t>𝑥</m:t>
                    </m:r>
                    <m:r>
                      <a:rPr lang="vi-VN" b="0" i="1" smtClean="0">
                        <a:latin typeface="Cambria Math" panose="02040503050406030204" pitchFamily="18" charset="0"/>
                      </a:rPr>
                      <m:t>)</m:t>
                    </m:r>
                  </m:oMath>
                </a14:m>
                <a:endParaRPr lang="vi-VN"/>
              </a:p>
              <a:p>
                <a:pPr marL="733425" lvl="3" indent="-285750"/>
                <a:r>
                  <a:rPr lang="vi-VN"/>
                  <a:t>Output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vi-VN"/>
              </a:p>
            </p:txBody>
          </p:sp>
        </mc:Choice>
        <mc:Fallback>
          <p:sp>
            <p:nvSpPr>
              <p:cNvPr id="3" name="Content Placeholder 2">
                <a:extLst>
                  <a:ext uri="{FF2B5EF4-FFF2-40B4-BE49-F238E27FC236}">
                    <a16:creationId xmlns:a16="http://schemas.microsoft.com/office/drawing/2014/main" id="{AB5CDBB0-CB61-47EC-A023-4781FB24DCA7}"/>
                  </a:ext>
                </a:extLst>
              </p:cNvPr>
              <p:cNvSpPr>
                <a:spLocks noGrp="1" noRot="1" noChangeAspect="1" noMove="1" noResize="1" noEditPoints="1" noAdjustHandles="1" noChangeArrowheads="1" noChangeShapeType="1" noTextEdit="1"/>
              </p:cNvSpPr>
              <p:nvPr>
                <p:ph idx="1"/>
              </p:nvPr>
            </p:nvSpPr>
            <p:spPr>
              <a:xfrm>
                <a:off x="838200" y="1431235"/>
                <a:ext cx="10515600" cy="4890191"/>
              </a:xfrm>
              <a:blipFill>
                <a:blip r:embed="rId2"/>
                <a:stretch>
                  <a:fillRect l="-1043" t="-2369"/>
                </a:stretch>
              </a:blipFill>
            </p:spPr>
            <p:txBody>
              <a:bodyPr/>
              <a:lstStyle/>
              <a:p>
                <a:r>
                  <a:rPr lang="vi-VN">
                    <a:noFill/>
                  </a:rPr>
                  <a:t> </a:t>
                </a:r>
              </a:p>
            </p:txBody>
          </p:sp>
        </mc:Fallback>
      </mc:AlternateContent>
      <p:sp>
        <p:nvSpPr>
          <p:cNvPr id="18" name="Rectangle 16">
            <a:extLst>
              <a:ext uri="{FF2B5EF4-FFF2-40B4-BE49-F238E27FC236}">
                <a16:creationId xmlns:a16="http://schemas.microsoft.com/office/drawing/2014/main" id="{9C96DA67-A45F-4A0B-A4C7-7D7FC1A88898}"/>
              </a:ext>
            </a:extLst>
          </p:cNvPr>
          <p:cNvSpPr>
            <a:spLocks noChangeArrowheads="1"/>
          </p:cNvSpPr>
          <p:nvPr/>
        </p:nvSpPr>
        <p:spPr bwMode="auto">
          <a:xfrm>
            <a:off x="0" y="-4020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9" name="AutoShape 17" descr="{\displaystyle \{(x_{i},y_{i})\}_{i=1}^{n},}">
            <a:extLst>
              <a:ext uri="{FF2B5EF4-FFF2-40B4-BE49-F238E27FC236}">
                <a16:creationId xmlns:a16="http://schemas.microsoft.com/office/drawing/2014/main" id="{55C267AC-4AA7-412B-B984-FB0C1DFDBE98}"/>
              </a:ext>
            </a:extLst>
          </p:cNvPr>
          <p:cNvSpPr>
            <a:spLocks noChangeAspect="1" noChangeArrowheads="1"/>
          </p:cNvSpPr>
          <p:nvPr/>
        </p:nvSpPr>
        <p:spPr bwMode="auto">
          <a:xfrm>
            <a:off x="1943100"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0" name="AutoShape 18" descr="{\displaystyle L(y,F(x)),}">
            <a:extLst>
              <a:ext uri="{FF2B5EF4-FFF2-40B4-BE49-F238E27FC236}">
                <a16:creationId xmlns:a16="http://schemas.microsoft.com/office/drawing/2014/main" id="{2D06DBE4-493E-4329-AFA2-6CBB5F448AEE}"/>
              </a:ext>
            </a:extLst>
          </p:cNvPr>
          <p:cNvSpPr>
            <a:spLocks noChangeAspect="1" noChangeArrowheads="1"/>
          </p:cNvSpPr>
          <p:nvPr/>
        </p:nvSpPr>
        <p:spPr bwMode="auto">
          <a:xfrm>
            <a:off x="5362575"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Tree>
    <p:extLst>
      <p:ext uri="{BB962C8B-B14F-4D97-AF65-F5344CB8AC3E}">
        <p14:creationId xmlns:p14="http://schemas.microsoft.com/office/powerpoint/2010/main" val="26411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B83E-9560-4912-8C70-391A58561107}"/>
              </a:ext>
            </a:extLst>
          </p:cNvPr>
          <p:cNvSpPr>
            <a:spLocks noGrp="1"/>
          </p:cNvSpPr>
          <p:nvPr>
            <p:ph type="title"/>
          </p:nvPr>
        </p:nvSpPr>
        <p:spPr>
          <a:xfrm>
            <a:off x="838200" y="365126"/>
            <a:ext cx="10515600" cy="737534"/>
          </a:xfrm>
        </p:spPr>
        <p:txBody>
          <a:bodyPr>
            <a:noAutofit/>
          </a:bodyPr>
          <a:lstStyle/>
          <a:p>
            <a:pPr algn="ctr"/>
            <a:r>
              <a:rPr lang="vi-VN" sz="5400" b="1" i="0">
                <a:effectLst/>
                <a:latin typeface="Calibri Light (Headings)"/>
              </a:rPr>
              <a:t>Decision Trees</a:t>
            </a:r>
            <a:endParaRPr lang="vi-VN" sz="5400">
              <a:latin typeface="Calibri Light (Headings)"/>
            </a:endParaRPr>
          </a:p>
        </p:txBody>
      </p:sp>
      <p:sp>
        <p:nvSpPr>
          <p:cNvPr id="3" name="Content Placeholder 2">
            <a:extLst>
              <a:ext uri="{FF2B5EF4-FFF2-40B4-BE49-F238E27FC236}">
                <a16:creationId xmlns:a16="http://schemas.microsoft.com/office/drawing/2014/main" id="{7C2F9340-015C-4996-94B1-4D0E7203D296}"/>
              </a:ext>
            </a:extLst>
          </p:cNvPr>
          <p:cNvSpPr>
            <a:spLocks noGrp="1"/>
          </p:cNvSpPr>
          <p:nvPr>
            <p:ph idx="1"/>
          </p:nvPr>
        </p:nvSpPr>
        <p:spPr>
          <a:xfrm>
            <a:off x="286871" y="1102661"/>
            <a:ext cx="11066929" cy="2326340"/>
          </a:xfrm>
        </p:spPr>
        <p:txBody>
          <a:bodyPr>
            <a:noAutofit/>
          </a:bodyPr>
          <a:lstStyle/>
          <a:p>
            <a:r>
              <a:rPr lang="vi-VN" sz="1800" b="0" i="0">
                <a:solidFill>
                  <a:srgbClr val="111111"/>
                </a:solidFill>
                <a:effectLst/>
                <a:latin typeface="Calibri Light (Headings)"/>
              </a:rPr>
              <a:t>Cây quyết định (Decision Tree) là một cây phân cấp có cấu trúc được dùng để phân lớp các đối tượng dựa vào dãy các luật.</a:t>
            </a:r>
          </a:p>
          <a:p>
            <a:r>
              <a:rPr lang="vi-VN" sz="1800">
                <a:latin typeface="Calibri Light (Headings)"/>
              </a:rPr>
              <a:t>Cấu trúc của cây sẽ được phân chia dựa vào các thuộc tính của đối tượng</a:t>
            </a:r>
          </a:p>
          <a:p>
            <a:endParaRPr lang="vi-VN" sz="1800">
              <a:latin typeface="Calibri Light (Headings)"/>
            </a:endParaRPr>
          </a:p>
          <a:p>
            <a:endParaRPr lang="vi-VN" sz="1800">
              <a:latin typeface="Calibri Light (Headings)"/>
            </a:endParaRPr>
          </a:p>
          <a:p>
            <a:pPr algn="l"/>
            <a:r>
              <a:rPr lang="vi-VN" sz="1800">
                <a:latin typeface="Calibri Light (Headings)"/>
              </a:rPr>
              <a:t>Ta có thể xét 1 ví dụ như sau:</a:t>
            </a:r>
          </a:p>
          <a:p>
            <a:pPr marL="0" indent="0" algn="l">
              <a:buNone/>
            </a:pPr>
            <a:r>
              <a:rPr lang="vi-VN" sz="1600">
                <a:latin typeface="Calibri Light (Headings)"/>
              </a:rPr>
              <a:t>Giả sử dựa theo thời tiết mà các bạn nam sẽ quyết định đi đá bóng hay không?</a:t>
            </a:r>
          </a:p>
          <a:p>
            <a:pPr marL="0" indent="0" algn="l">
              <a:buNone/>
            </a:pPr>
            <a:endParaRPr lang="vi-VN" sz="1600">
              <a:latin typeface="Calibri Light (Headings)"/>
            </a:endParaRPr>
          </a:p>
          <a:p>
            <a:pPr marL="0" indent="0" algn="l">
              <a:buNone/>
            </a:pPr>
            <a:r>
              <a:rPr lang="vi-VN" sz="1600">
                <a:latin typeface="Calibri Light (Headings)"/>
              </a:rPr>
              <a:t>Những đặc điểm ban đầu là:</a:t>
            </a:r>
          </a:p>
          <a:p>
            <a:pPr algn="l">
              <a:buFont typeface="Arial" panose="020B0604020202020204" pitchFamily="34" charset="0"/>
              <a:buChar char="•"/>
            </a:pPr>
            <a:r>
              <a:rPr lang="vi-VN" sz="1600" b="1">
                <a:latin typeface="Calibri Light (Headings)"/>
              </a:rPr>
              <a:t>Thời tiết</a:t>
            </a:r>
          </a:p>
          <a:p>
            <a:pPr algn="l">
              <a:buFont typeface="Arial" panose="020B0604020202020204" pitchFamily="34" charset="0"/>
              <a:buChar char="•"/>
            </a:pPr>
            <a:r>
              <a:rPr lang="vi-VN" sz="1600" b="1">
                <a:latin typeface="Calibri Light (Headings)"/>
              </a:rPr>
              <a:t>Độ ẩm</a:t>
            </a:r>
          </a:p>
          <a:p>
            <a:pPr algn="l">
              <a:buFont typeface="Arial" panose="020B0604020202020204" pitchFamily="34" charset="0"/>
              <a:buChar char="•"/>
            </a:pPr>
            <a:r>
              <a:rPr lang="vi-VN" sz="1600" b="1">
                <a:latin typeface="Calibri Light (Headings)"/>
              </a:rPr>
              <a:t>Gió</a:t>
            </a:r>
          </a:p>
          <a:p>
            <a:pPr marL="0" indent="0">
              <a:buNone/>
            </a:pPr>
            <a:r>
              <a:rPr lang="vi-VN" sz="1600">
                <a:latin typeface="Calibri Light (Headings)"/>
              </a:rPr>
              <a:t>Từ những đặc điểm trên ta có thể xây dựng được mô hình như bên</a:t>
            </a:r>
          </a:p>
          <a:p>
            <a:pPr marL="0" indent="0">
              <a:buNone/>
            </a:pPr>
            <a:endParaRPr lang="vi-VN" sz="1600">
              <a:latin typeface="Calibri Light (Headings)"/>
            </a:endParaRPr>
          </a:p>
        </p:txBody>
      </p:sp>
      <p:pic>
        <p:nvPicPr>
          <p:cNvPr id="5" name="Picture 4">
            <a:extLst>
              <a:ext uri="{FF2B5EF4-FFF2-40B4-BE49-F238E27FC236}">
                <a16:creationId xmlns:a16="http://schemas.microsoft.com/office/drawing/2014/main" id="{6A5B10BC-14CD-492E-9947-852CE3216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371" y="3711388"/>
            <a:ext cx="4559429" cy="3009223"/>
          </a:xfrm>
          <a:prstGeom prst="rect">
            <a:avLst/>
          </a:prstGeom>
        </p:spPr>
      </p:pic>
    </p:spTree>
    <p:extLst>
      <p:ext uri="{BB962C8B-B14F-4D97-AF65-F5344CB8AC3E}">
        <p14:creationId xmlns:p14="http://schemas.microsoft.com/office/powerpoint/2010/main" val="34695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9AEB-C057-4BF1-ABC8-1D611CBA39EE}"/>
              </a:ext>
            </a:extLst>
          </p:cNvPr>
          <p:cNvSpPr>
            <a:spLocks noGrp="1"/>
          </p:cNvSpPr>
          <p:nvPr>
            <p:ph idx="1"/>
          </p:nvPr>
        </p:nvSpPr>
        <p:spPr>
          <a:xfrm>
            <a:off x="838200" y="340659"/>
            <a:ext cx="10515600" cy="2743200"/>
          </a:xfrm>
        </p:spPr>
        <p:txBody>
          <a:bodyPr>
            <a:normAutofit/>
          </a:bodyPr>
          <a:lstStyle/>
          <a:p>
            <a:r>
              <a:rPr lang="vi-VN"/>
              <a:t>Giả sử, bạn muốn xác định độ thành công của bộ phim chỉ trên 1 yếu tố, bạn sẽ có hai cách thực hiện sau: </a:t>
            </a:r>
            <a:r>
              <a:rPr lang="vi-VN" b="1"/>
              <a:t>qua diễn viên chính của phim</a:t>
            </a:r>
            <a:r>
              <a:rPr lang="vi-VN"/>
              <a:t> và </a:t>
            </a:r>
            <a:r>
              <a:rPr lang="vi-VN" b="1"/>
              <a:t>qua thể loại phim</a:t>
            </a:r>
            <a:r>
              <a:rPr lang="vi-VN"/>
              <a:t>.</a:t>
            </a:r>
          </a:p>
        </p:txBody>
      </p:sp>
      <p:pic>
        <p:nvPicPr>
          <p:cNvPr id="5" name="Picture 4">
            <a:extLst>
              <a:ext uri="{FF2B5EF4-FFF2-40B4-BE49-F238E27FC236}">
                <a16:creationId xmlns:a16="http://schemas.microsoft.com/office/drawing/2014/main" id="{8BD7B9B7-BE41-4BB7-8B23-4A482BF9C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624" y="1909483"/>
            <a:ext cx="7921837" cy="4787153"/>
          </a:xfrm>
          <a:prstGeom prst="rect">
            <a:avLst/>
          </a:prstGeom>
        </p:spPr>
      </p:pic>
    </p:spTree>
    <p:extLst>
      <p:ext uri="{BB962C8B-B14F-4D97-AF65-F5344CB8AC3E}">
        <p14:creationId xmlns:p14="http://schemas.microsoft.com/office/powerpoint/2010/main" val="213923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92FB8-1493-4465-8F45-919B443080A0}"/>
              </a:ext>
            </a:extLst>
          </p:cNvPr>
          <p:cNvSpPr>
            <a:spLocks noGrp="1"/>
          </p:cNvSpPr>
          <p:nvPr>
            <p:ph idx="1"/>
          </p:nvPr>
        </p:nvSpPr>
        <p:spPr>
          <a:xfrm>
            <a:off x="838200" y="916469"/>
            <a:ext cx="10515600" cy="4518492"/>
          </a:xfrm>
        </p:spPr>
        <p:txBody>
          <a:bodyPr/>
          <a:lstStyle/>
          <a:p>
            <a:r>
              <a:rPr lang="vi-VN">
                <a:latin typeface="Calibri Light (Headings)"/>
              </a:rPr>
              <a:t>Entropy</a:t>
            </a:r>
          </a:p>
          <a:p>
            <a:pPr lvl="1"/>
            <a:r>
              <a:rPr lang="vi-VN" sz="2000">
                <a:latin typeface="Calibri Light (Headings)"/>
              </a:rPr>
              <a:t>Entropy thể hiện sự biến đổi, hỗn loạn hoặc ngẫu nhiên</a:t>
            </a:r>
          </a:p>
          <a:p>
            <a:pPr lvl="1"/>
            <a:r>
              <a:rPr lang="vi-VN" sz="2000" b="0" i="0">
                <a:solidFill>
                  <a:srgbClr val="000000"/>
                </a:solidFill>
                <a:effectLst/>
                <a:latin typeface="Calibri Light (Headings)"/>
              </a:rPr>
              <a:t>Với một phân phối xác suất của một biến rời rạc x có thể nhận n giá trị khác nhau x</a:t>
            </a:r>
            <a:r>
              <a:rPr lang="vi-VN" sz="2000" b="0" i="0" baseline="-25000">
                <a:solidFill>
                  <a:srgbClr val="000000"/>
                </a:solidFill>
                <a:effectLst/>
                <a:latin typeface="Calibri Light (Headings)"/>
              </a:rPr>
              <a:t>1</a:t>
            </a:r>
            <a:r>
              <a:rPr lang="vi-VN" sz="2000" b="0" i="0">
                <a:solidFill>
                  <a:srgbClr val="000000"/>
                </a:solidFill>
                <a:effectLst/>
                <a:latin typeface="Calibri Light (Headings)"/>
              </a:rPr>
              <a:t>,x</a:t>
            </a:r>
            <a:r>
              <a:rPr lang="vi-VN" sz="2000" b="0" i="0" baseline="-25000">
                <a:solidFill>
                  <a:srgbClr val="000000"/>
                </a:solidFill>
                <a:effectLst/>
                <a:latin typeface="Calibri Light (Headings)"/>
              </a:rPr>
              <a:t>2</a:t>
            </a:r>
            <a:r>
              <a:rPr lang="vi-VN" sz="2000" b="0" i="0">
                <a:solidFill>
                  <a:srgbClr val="000000"/>
                </a:solidFill>
                <a:effectLst/>
                <a:latin typeface="Calibri Light (Headings)"/>
              </a:rPr>
              <a:t>,…,x</a:t>
            </a:r>
            <a:r>
              <a:rPr lang="vi-VN" sz="2000" b="0" i="0" baseline="-25000">
                <a:solidFill>
                  <a:srgbClr val="000000"/>
                </a:solidFill>
                <a:effectLst/>
                <a:latin typeface="Calibri Light (Headings)"/>
              </a:rPr>
              <a:t>n</a:t>
            </a:r>
            <a:r>
              <a:rPr lang="vi-VN" sz="2000" b="0" i="0">
                <a:solidFill>
                  <a:srgbClr val="000000"/>
                </a:solidFill>
                <a:effectLst/>
                <a:latin typeface="Calibri Light (Headings)"/>
              </a:rPr>
              <a:t>.</a:t>
            </a:r>
          </a:p>
          <a:p>
            <a:pPr marL="457200" lvl="1" indent="0">
              <a:buNone/>
            </a:pPr>
            <a:r>
              <a:rPr lang="vi-VN" sz="2000" b="0" i="0">
                <a:solidFill>
                  <a:srgbClr val="000000"/>
                </a:solidFill>
                <a:effectLst/>
                <a:latin typeface="Calibri Light (Headings)"/>
              </a:rPr>
              <a:t>Giả sử rằng xác suất để x nhận các giá trị này là p</a:t>
            </a:r>
            <a:r>
              <a:rPr lang="vi-VN" sz="2000" b="0" i="0" baseline="-25000">
                <a:solidFill>
                  <a:srgbClr val="000000"/>
                </a:solidFill>
                <a:effectLst/>
                <a:latin typeface="Calibri Light (Headings)"/>
              </a:rPr>
              <a:t>i</a:t>
            </a:r>
            <a:r>
              <a:rPr lang="vi-VN" sz="2000" b="0" i="0">
                <a:solidFill>
                  <a:srgbClr val="000000"/>
                </a:solidFill>
                <a:effectLst/>
                <a:latin typeface="Calibri Light (Headings)"/>
              </a:rPr>
              <a:t>=p(x=x</a:t>
            </a:r>
            <a:r>
              <a:rPr lang="vi-VN" sz="2000" b="0" i="0" baseline="-25000">
                <a:solidFill>
                  <a:srgbClr val="000000"/>
                </a:solidFill>
                <a:effectLst/>
                <a:latin typeface="Calibri Light (Headings)"/>
              </a:rPr>
              <a:t>i</a:t>
            </a:r>
            <a:r>
              <a:rPr lang="vi-VN" sz="2000" b="0" i="0">
                <a:solidFill>
                  <a:srgbClr val="000000"/>
                </a:solidFill>
                <a:effectLst/>
                <a:latin typeface="Calibri Light (Headings)"/>
              </a:rPr>
              <a:t>).</a:t>
            </a:r>
          </a:p>
          <a:p>
            <a:pPr marL="457200" lvl="1" indent="0">
              <a:buNone/>
            </a:pPr>
            <a:r>
              <a:rPr lang="vi-VN" sz="2000" b="0" i="0">
                <a:solidFill>
                  <a:srgbClr val="000000"/>
                </a:solidFill>
                <a:effectLst/>
                <a:latin typeface="Calibri Light (Headings)"/>
              </a:rPr>
              <a:t>Ký hiệu phân phối này là p=(p</a:t>
            </a:r>
            <a:r>
              <a:rPr lang="vi-VN" sz="2000" b="0" i="0" baseline="-25000">
                <a:solidFill>
                  <a:srgbClr val="000000"/>
                </a:solidFill>
                <a:effectLst/>
                <a:latin typeface="Calibri Light (Headings)"/>
              </a:rPr>
              <a:t>1</a:t>
            </a:r>
            <a:r>
              <a:rPr lang="vi-VN" sz="2000" b="0" i="0">
                <a:solidFill>
                  <a:srgbClr val="000000"/>
                </a:solidFill>
                <a:effectLst/>
                <a:latin typeface="Calibri Light (Headings)"/>
              </a:rPr>
              <a:t> ,p</a:t>
            </a:r>
            <a:r>
              <a:rPr lang="vi-VN" sz="2000" b="0" i="0" baseline="-25000">
                <a:solidFill>
                  <a:srgbClr val="000000"/>
                </a:solidFill>
                <a:effectLst/>
                <a:latin typeface="Calibri Light (Headings)"/>
              </a:rPr>
              <a:t>2</a:t>
            </a:r>
            <a:r>
              <a:rPr lang="vi-VN" sz="2000" b="0" i="0">
                <a:solidFill>
                  <a:srgbClr val="000000"/>
                </a:solidFill>
                <a:effectLst/>
                <a:latin typeface="Calibri Light (Headings)"/>
              </a:rPr>
              <a:t> ,…,p</a:t>
            </a:r>
            <a:r>
              <a:rPr lang="vi-VN" sz="2000" b="0" i="0" baseline="-25000">
                <a:solidFill>
                  <a:srgbClr val="000000"/>
                </a:solidFill>
                <a:effectLst/>
                <a:latin typeface="Calibri Light (Headings)"/>
              </a:rPr>
              <a:t>n</a:t>
            </a:r>
            <a:r>
              <a:rPr lang="vi-VN" sz="2000" b="0" i="0">
                <a:solidFill>
                  <a:srgbClr val="000000"/>
                </a:solidFill>
                <a:effectLst/>
                <a:latin typeface="Calibri Light (Headings)"/>
              </a:rPr>
              <a:t>). </a:t>
            </a:r>
            <a:r>
              <a:rPr lang="vi-VN" sz="2000" b="0" i="0" u="none" strike="noStrike">
                <a:solidFill>
                  <a:srgbClr val="000000"/>
                </a:solidFill>
                <a:effectLst/>
                <a:latin typeface="Calibri Light (Headings)"/>
              </a:rPr>
              <a:t>Entropy</a:t>
            </a:r>
            <a:r>
              <a:rPr lang="vi-VN" sz="2000" b="0" i="0">
                <a:solidFill>
                  <a:srgbClr val="000000"/>
                </a:solidFill>
                <a:effectLst/>
                <a:latin typeface="Calibri Light (Headings)"/>
              </a:rPr>
              <a:t> của phân phối này được định nghĩa là:                </a:t>
            </a:r>
          </a:p>
          <a:p>
            <a:pPr marL="457200" lvl="1" indent="0" algn="ctr">
              <a:buNone/>
            </a:pPr>
            <a:r>
              <a:rPr lang="vi-VN" sz="2000" b="0" i="0">
                <a:solidFill>
                  <a:srgbClr val="000000"/>
                </a:solidFill>
                <a:effectLst/>
                <a:latin typeface="Calibri Light (Headings)"/>
              </a:rPr>
              <a:t>H(p)=  – ∑</a:t>
            </a:r>
            <a:r>
              <a:rPr lang="vi-VN" sz="2000" b="0" i="0" baseline="30000">
                <a:solidFill>
                  <a:srgbClr val="000000"/>
                </a:solidFill>
                <a:effectLst/>
                <a:latin typeface="Calibri Light (Headings)"/>
              </a:rPr>
              <a:t>n</a:t>
            </a:r>
            <a:r>
              <a:rPr lang="vi-VN" sz="2000" b="0" i="0" baseline="-25000">
                <a:solidFill>
                  <a:srgbClr val="000000"/>
                </a:solidFill>
                <a:effectLst/>
                <a:latin typeface="Calibri Light (Headings)"/>
              </a:rPr>
              <a:t>n=1</a:t>
            </a:r>
            <a:r>
              <a:rPr lang="vi-VN" sz="2000" b="0" i="0">
                <a:solidFill>
                  <a:srgbClr val="000000"/>
                </a:solidFill>
                <a:effectLst/>
                <a:latin typeface="Calibri Light (Headings)"/>
              </a:rPr>
              <a:t> p</a:t>
            </a:r>
            <a:r>
              <a:rPr lang="vi-VN" sz="2000" b="0" i="0" baseline="-25000">
                <a:solidFill>
                  <a:srgbClr val="000000"/>
                </a:solidFill>
                <a:effectLst/>
                <a:latin typeface="Calibri Light (Headings)"/>
              </a:rPr>
              <a:t>i</a:t>
            </a:r>
            <a:r>
              <a:rPr lang="vi-VN" sz="2000" b="0" i="0">
                <a:solidFill>
                  <a:srgbClr val="000000"/>
                </a:solidFill>
                <a:effectLst/>
                <a:latin typeface="Calibri Light (Headings)"/>
              </a:rPr>
              <a:t> log(p</a:t>
            </a:r>
            <a:r>
              <a:rPr lang="vi-VN" sz="2000" b="0" i="0" baseline="-25000">
                <a:solidFill>
                  <a:srgbClr val="000000"/>
                </a:solidFill>
                <a:effectLst/>
                <a:latin typeface="Calibri Light (Headings)"/>
              </a:rPr>
              <a:t>i</a:t>
            </a:r>
            <a:r>
              <a:rPr lang="vi-VN" sz="2000" b="0" i="0">
                <a:solidFill>
                  <a:srgbClr val="000000"/>
                </a:solidFill>
                <a:effectLst/>
                <a:latin typeface="Calibri Light (Headings)"/>
              </a:rPr>
              <a:t>)</a:t>
            </a:r>
          </a:p>
          <a:p>
            <a:pPr lvl="1"/>
            <a:r>
              <a:rPr lang="vi-VN" sz="1600" b="0" i="0">
                <a:solidFill>
                  <a:srgbClr val="000000"/>
                </a:solidFill>
                <a:effectLst/>
                <a:latin typeface="Calibri Light (Headings)"/>
              </a:rPr>
              <a:t>Giả sử bạn tung một đồng xu, entropy sẽ được tính như sau:</a:t>
            </a:r>
          </a:p>
          <a:p>
            <a:pPr lvl="1" algn="ctr"/>
            <a:r>
              <a:rPr lang="vi-VN" sz="1600" b="0" i="0">
                <a:solidFill>
                  <a:srgbClr val="000000"/>
                </a:solidFill>
                <a:effectLst/>
                <a:latin typeface="Calibri Light (Headings)"/>
              </a:rPr>
              <a:t>H = -[0.5 ln(0.5) + 0.5 ln(0.5)]</a:t>
            </a:r>
          </a:p>
          <a:p>
            <a:pPr marL="457200" lvl="1" indent="0" algn="ctr">
              <a:buNone/>
            </a:pPr>
            <a:endParaRPr lang="vi-VN" sz="1600" b="0" i="0">
              <a:solidFill>
                <a:srgbClr val="000000"/>
              </a:solidFill>
              <a:effectLst/>
              <a:latin typeface="Calibri Light (Headings)"/>
            </a:endParaRPr>
          </a:p>
          <a:p>
            <a:pPr lvl="1"/>
            <a:r>
              <a:rPr lang="vi-VN" sz="2000">
                <a:latin typeface="Calibri Light (Headings)"/>
              </a:rPr>
              <a:t>p tinh khiết: p = 0 hoặc p = 1</a:t>
            </a:r>
          </a:p>
          <a:p>
            <a:pPr lvl="1"/>
            <a:r>
              <a:rPr lang="vi-VN" sz="2000">
                <a:latin typeface="Calibri Light (Headings)"/>
              </a:rPr>
              <a:t>P vẩn đục: p = 0.5, khi đó Entropy đạt giá trị = 1 là cao nhất</a:t>
            </a:r>
          </a:p>
        </p:txBody>
      </p:sp>
      <p:sp>
        <p:nvSpPr>
          <p:cNvPr id="6" name="TextBox 5">
            <a:extLst>
              <a:ext uri="{FF2B5EF4-FFF2-40B4-BE49-F238E27FC236}">
                <a16:creationId xmlns:a16="http://schemas.microsoft.com/office/drawing/2014/main" id="{6CA2AF8D-1F8C-43B0-AD5B-609A788BF532}"/>
              </a:ext>
            </a:extLst>
          </p:cNvPr>
          <p:cNvSpPr txBox="1"/>
          <p:nvPr/>
        </p:nvSpPr>
        <p:spPr>
          <a:xfrm>
            <a:off x="681318" y="331694"/>
            <a:ext cx="10865223" cy="584775"/>
          </a:xfrm>
          <a:prstGeom prst="rect">
            <a:avLst/>
          </a:prstGeom>
          <a:noFill/>
        </p:spPr>
        <p:txBody>
          <a:bodyPr wrap="square" rtlCol="0">
            <a:spAutoFit/>
          </a:bodyPr>
          <a:lstStyle/>
          <a:p>
            <a:pPr algn="ctr"/>
            <a:r>
              <a:rPr lang="vi-VN" sz="3200" b="1">
                <a:solidFill>
                  <a:srgbClr val="111111"/>
                </a:solidFill>
                <a:effectLst/>
                <a:latin typeface="Calibri Light (Headings)"/>
              </a:rPr>
              <a:t>Information Gain </a:t>
            </a:r>
            <a:r>
              <a:rPr lang="vi-VN" sz="3200">
                <a:solidFill>
                  <a:srgbClr val="111111"/>
                </a:solidFill>
                <a:effectLst/>
                <a:latin typeface="Calibri Light (Headings)"/>
              </a:rPr>
              <a:t>trong DecisionTrees</a:t>
            </a:r>
            <a:endParaRPr lang="vi-VN" sz="3200" b="1">
              <a:latin typeface="Calibri Light (Headings)"/>
            </a:endParaRPr>
          </a:p>
        </p:txBody>
      </p:sp>
      <p:pic>
        <p:nvPicPr>
          <p:cNvPr id="8" name="Picture 7">
            <a:extLst>
              <a:ext uri="{FF2B5EF4-FFF2-40B4-BE49-F238E27FC236}">
                <a16:creationId xmlns:a16="http://schemas.microsoft.com/office/drawing/2014/main" id="{13DAE403-029A-46E4-98F7-FBE16FB4E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794" y="3244103"/>
            <a:ext cx="4202206" cy="3613897"/>
          </a:xfrm>
          <a:prstGeom prst="rect">
            <a:avLst/>
          </a:prstGeom>
        </p:spPr>
      </p:pic>
    </p:spTree>
    <p:extLst>
      <p:ext uri="{BB962C8B-B14F-4D97-AF65-F5344CB8AC3E}">
        <p14:creationId xmlns:p14="http://schemas.microsoft.com/office/powerpoint/2010/main" val="130898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2131F-4F90-4327-A734-82765A0B2AAC}"/>
              </a:ext>
            </a:extLst>
          </p:cNvPr>
          <p:cNvSpPr>
            <a:spLocks noGrp="1"/>
          </p:cNvSpPr>
          <p:nvPr>
            <p:ph idx="1"/>
          </p:nvPr>
        </p:nvSpPr>
        <p:spPr>
          <a:xfrm>
            <a:off x="838200" y="322730"/>
            <a:ext cx="10515600" cy="5827339"/>
          </a:xfrm>
        </p:spPr>
        <p:txBody>
          <a:bodyPr>
            <a:normAutofit/>
          </a:bodyPr>
          <a:lstStyle/>
          <a:p>
            <a:r>
              <a:rPr lang="vi-VN"/>
              <a:t>Information Gain trong DecisionTrees được xác định dựa trên sự giảm của hàm Entropy khi tập dữ liệu được phân chia trên một thuộc tính. </a:t>
            </a:r>
          </a:p>
          <a:p>
            <a:pPr algn="l"/>
            <a:r>
              <a:rPr lang="vi-VN" sz="3000" b="0" i="0">
                <a:solidFill>
                  <a:srgbClr val="000000"/>
                </a:solidFill>
                <a:effectLst/>
                <a:latin typeface="Calibri Light (Headings)"/>
              </a:rPr>
              <a:t>Để xác định các nút trong mô hình cây quyết định, ta thực hiện tính Infomation Gain tại mỗi nút theo trình tự sau:</a:t>
            </a:r>
          </a:p>
          <a:p>
            <a:pPr marL="0" indent="0" algn="l">
              <a:buNone/>
            </a:pPr>
            <a:r>
              <a:rPr lang="vi-VN" sz="2200" b="1" i="0">
                <a:solidFill>
                  <a:srgbClr val="000000"/>
                </a:solidFill>
                <a:effectLst/>
                <a:latin typeface="Calibri Light (Headings)"/>
              </a:rPr>
              <a:t>Bước 1</a:t>
            </a:r>
            <a:r>
              <a:rPr lang="vi-VN" sz="2200" b="0" i="0">
                <a:solidFill>
                  <a:srgbClr val="000000"/>
                </a:solidFill>
                <a:effectLst/>
                <a:latin typeface="Calibri Light (Headings)"/>
              </a:rPr>
              <a:t>: Tính toán hệ số Entropy của biến mục tiêu S có N phần tử với N</a:t>
            </a:r>
            <a:r>
              <a:rPr lang="vi-VN" sz="2200" b="0" i="0" baseline="-25000">
                <a:solidFill>
                  <a:srgbClr val="000000"/>
                </a:solidFill>
                <a:effectLst/>
                <a:latin typeface="Calibri Light (Headings)"/>
              </a:rPr>
              <a:t>c</a:t>
            </a:r>
            <a:r>
              <a:rPr lang="vi-VN" sz="2200" b="0" i="0">
                <a:solidFill>
                  <a:srgbClr val="000000"/>
                </a:solidFill>
                <a:effectLst/>
                <a:latin typeface="Calibri Light (Headings)"/>
              </a:rPr>
              <a:t> phần tử thuộc lớp c cho trước:</a:t>
            </a:r>
          </a:p>
          <a:p>
            <a:pPr marL="0" indent="0" algn="ctr">
              <a:buNone/>
            </a:pPr>
            <a:r>
              <a:rPr lang="vi-VN" sz="2200" b="0" i="0">
                <a:solidFill>
                  <a:srgbClr val="000000"/>
                </a:solidFill>
                <a:effectLst/>
                <a:latin typeface="Calibri Light (Headings)"/>
              </a:rPr>
              <a:t>H(S)=  – ∑</a:t>
            </a:r>
            <a:r>
              <a:rPr lang="vi-VN" sz="2200" b="0" i="0" baseline="30000">
                <a:solidFill>
                  <a:srgbClr val="000000"/>
                </a:solidFill>
                <a:effectLst/>
                <a:latin typeface="Calibri Light (Headings)"/>
              </a:rPr>
              <a:t>c</a:t>
            </a:r>
            <a:r>
              <a:rPr lang="vi-VN" sz="2200" b="0" i="0" baseline="-25000">
                <a:solidFill>
                  <a:srgbClr val="000000"/>
                </a:solidFill>
                <a:effectLst/>
                <a:latin typeface="Calibri Light (Headings)"/>
              </a:rPr>
              <a:t>c=1</a:t>
            </a:r>
            <a:r>
              <a:rPr lang="vi-VN" sz="2200" b="0" i="0">
                <a:solidFill>
                  <a:srgbClr val="000000"/>
                </a:solidFill>
                <a:effectLst/>
                <a:latin typeface="Calibri Light (Headings)"/>
              </a:rPr>
              <a:t> (N</a:t>
            </a:r>
            <a:r>
              <a:rPr lang="vi-VN" sz="2200" b="0" i="0" baseline="-25000">
                <a:solidFill>
                  <a:srgbClr val="000000"/>
                </a:solidFill>
                <a:effectLst/>
                <a:latin typeface="Calibri Light (Headings)"/>
              </a:rPr>
              <a:t>c</a:t>
            </a:r>
            <a:r>
              <a:rPr lang="vi-VN" sz="2200" b="0" i="0">
                <a:solidFill>
                  <a:srgbClr val="000000"/>
                </a:solidFill>
                <a:effectLst/>
                <a:latin typeface="Calibri Light (Headings)"/>
              </a:rPr>
              <a:t>/N) log(N</a:t>
            </a:r>
            <a:r>
              <a:rPr lang="vi-VN" sz="2200" b="0" i="0" baseline="-25000">
                <a:solidFill>
                  <a:srgbClr val="000000"/>
                </a:solidFill>
                <a:effectLst/>
                <a:latin typeface="Calibri Light (Headings)"/>
              </a:rPr>
              <a:t>c</a:t>
            </a:r>
            <a:r>
              <a:rPr lang="vi-VN" sz="2200" b="0" i="0">
                <a:solidFill>
                  <a:srgbClr val="000000"/>
                </a:solidFill>
                <a:effectLst/>
                <a:latin typeface="Calibri Light (Headings)"/>
              </a:rPr>
              <a:t>/N)</a:t>
            </a:r>
          </a:p>
          <a:p>
            <a:pPr marL="0" indent="0" algn="l">
              <a:buNone/>
            </a:pPr>
            <a:r>
              <a:rPr lang="vi-VN" sz="2200" b="1" i="0">
                <a:solidFill>
                  <a:srgbClr val="000000"/>
                </a:solidFill>
                <a:effectLst/>
                <a:latin typeface="Calibri Light (Headings)"/>
              </a:rPr>
              <a:t>Bước 2</a:t>
            </a:r>
            <a:r>
              <a:rPr lang="vi-VN" sz="2200" b="0" i="0">
                <a:solidFill>
                  <a:srgbClr val="000000"/>
                </a:solidFill>
                <a:effectLst/>
                <a:latin typeface="Calibri Light (Headings)"/>
              </a:rPr>
              <a:t>: Tính hàm số Entropy tại mỗi thuộc tính: với thuộc tính x, các điểm dữ liệu trong S được chia ra K child node S</a:t>
            </a:r>
            <a:r>
              <a:rPr lang="vi-VN" sz="2200" b="0" i="0" baseline="-25000">
                <a:solidFill>
                  <a:srgbClr val="000000"/>
                </a:solidFill>
                <a:effectLst/>
                <a:latin typeface="Calibri Light (Headings)"/>
              </a:rPr>
              <a:t>1</a:t>
            </a:r>
            <a:r>
              <a:rPr lang="vi-VN" sz="2200" b="0" i="0">
                <a:solidFill>
                  <a:srgbClr val="000000"/>
                </a:solidFill>
                <a:effectLst/>
                <a:latin typeface="Calibri Light (Headings)"/>
              </a:rPr>
              <a:t>, S</a:t>
            </a:r>
            <a:r>
              <a:rPr lang="vi-VN" sz="2200" b="0" i="0" baseline="-25000">
                <a:solidFill>
                  <a:srgbClr val="000000"/>
                </a:solidFill>
                <a:effectLst/>
                <a:latin typeface="Calibri Light (Headings)"/>
              </a:rPr>
              <a:t>2</a:t>
            </a:r>
            <a:r>
              <a:rPr lang="vi-VN" sz="2200" b="0" i="0">
                <a:solidFill>
                  <a:srgbClr val="000000"/>
                </a:solidFill>
                <a:effectLst/>
                <a:latin typeface="Calibri Light (Headings)"/>
              </a:rPr>
              <a:t>, …, S</a:t>
            </a:r>
            <a:r>
              <a:rPr lang="vi-VN" sz="2200" b="0" i="0" baseline="-25000">
                <a:solidFill>
                  <a:srgbClr val="000000"/>
                </a:solidFill>
                <a:effectLst/>
                <a:latin typeface="Calibri Light (Headings)"/>
              </a:rPr>
              <a:t>K</a:t>
            </a:r>
            <a:r>
              <a:rPr lang="vi-VN" sz="2200" b="0" i="0">
                <a:solidFill>
                  <a:srgbClr val="000000"/>
                </a:solidFill>
                <a:effectLst/>
                <a:latin typeface="Calibri Light (Headings)"/>
              </a:rPr>
              <a:t> với số điểm trong mỗi child node lần lượt là m</a:t>
            </a:r>
            <a:r>
              <a:rPr lang="vi-VN" sz="2200" b="0" i="0" baseline="-25000">
                <a:solidFill>
                  <a:srgbClr val="000000"/>
                </a:solidFill>
                <a:effectLst/>
                <a:latin typeface="Calibri Light (Headings)"/>
              </a:rPr>
              <a:t>1,</a:t>
            </a:r>
            <a:r>
              <a:rPr lang="vi-VN" sz="2200" b="0" i="0">
                <a:solidFill>
                  <a:srgbClr val="000000"/>
                </a:solidFill>
                <a:effectLst/>
                <a:latin typeface="Calibri Light (Headings)"/>
              </a:rPr>
              <a:t> m</a:t>
            </a:r>
            <a:r>
              <a:rPr lang="vi-VN" sz="2200" b="0" i="0" baseline="-25000">
                <a:solidFill>
                  <a:srgbClr val="000000"/>
                </a:solidFill>
                <a:effectLst/>
                <a:latin typeface="Calibri Light (Headings)"/>
              </a:rPr>
              <a:t>2</a:t>
            </a:r>
            <a:r>
              <a:rPr lang="vi-VN" sz="2200" b="0" i="0">
                <a:solidFill>
                  <a:srgbClr val="000000"/>
                </a:solidFill>
                <a:effectLst/>
                <a:latin typeface="Calibri Light (Headings)"/>
              </a:rPr>
              <a:t> ,…, m</a:t>
            </a:r>
            <a:r>
              <a:rPr lang="vi-VN" sz="2200" b="0" i="0" baseline="-25000">
                <a:solidFill>
                  <a:srgbClr val="000000"/>
                </a:solidFill>
                <a:effectLst/>
                <a:latin typeface="Calibri Light (Headings)"/>
              </a:rPr>
              <a:t>K</a:t>
            </a:r>
            <a:r>
              <a:rPr lang="vi-VN" sz="2200" b="0" i="0">
                <a:solidFill>
                  <a:srgbClr val="000000"/>
                </a:solidFill>
                <a:effectLst/>
                <a:latin typeface="Calibri Light (Headings)"/>
              </a:rPr>
              <a:t> , ta có:</a:t>
            </a:r>
          </a:p>
          <a:p>
            <a:pPr marL="0" indent="0" algn="ctr">
              <a:buNone/>
            </a:pPr>
            <a:r>
              <a:rPr lang="vi-VN" sz="2200" b="0" i="0">
                <a:solidFill>
                  <a:srgbClr val="000000"/>
                </a:solidFill>
                <a:effectLst/>
                <a:latin typeface="Calibri Light (Headings)"/>
              </a:rPr>
              <a:t>H(x, S) = ∑</a:t>
            </a:r>
            <a:r>
              <a:rPr lang="vi-VN" sz="2200" b="0" i="0" baseline="30000">
                <a:solidFill>
                  <a:srgbClr val="000000"/>
                </a:solidFill>
                <a:effectLst/>
                <a:latin typeface="Calibri Light (Headings)"/>
              </a:rPr>
              <a:t>K</a:t>
            </a:r>
            <a:r>
              <a:rPr lang="vi-VN" sz="2200" b="0" i="0" baseline="-25000">
                <a:solidFill>
                  <a:srgbClr val="000000"/>
                </a:solidFill>
                <a:effectLst/>
                <a:latin typeface="Calibri Light (Headings)"/>
              </a:rPr>
              <a:t>k=1</a:t>
            </a:r>
            <a:r>
              <a:rPr lang="vi-VN" sz="2200" b="0" i="0">
                <a:solidFill>
                  <a:srgbClr val="000000"/>
                </a:solidFill>
                <a:effectLst/>
                <a:latin typeface="Calibri Light (Headings)"/>
              </a:rPr>
              <a:t> (m</a:t>
            </a:r>
            <a:r>
              <a:rPr lang="vi-VN" sz="2200" b="0" i="0" baseline="-25000">
                <a:solidFill>
                  <a:srgbClr val="000000"/>
                </a:solidFill>
                <a:effectLst/>
                <a:latin typeface="Calibri Light (Headings)"/>
              </a:rPr>
              <a:t>k</a:t>
            </a:r>
            <a:r>
              <a:rPr lang="vi-VN" sz="2200" b="0" i="0">
                <a:solidFill>
                  <a:srgbClr val="000000"/>
                </a:solidFill>
                <a:effectLst/>
                <a:latin typeface="Calibri Light (Headings)"/>
              </a:rPr>
              <a:t> / N) * H(S</a:t>
            </a:r>
            <a:r>
              <a:rPr lang="vi-VN" sz="2200" b="0" i="0" baseline="-25000">
                <a:solidFill>
                  <a:srgbClr val="000000"/>
                </a:solidFill>
                <a:effectLst/>
                <a:latin typeface="Calibri Light (Headings)"/>
              </a:rPr>
              <a:t>k</a:t>
            </a:r>
            <a:r>
              <a:rPr lang="vi-VN" sz="2200" b="0" i="0">
                <a:solidFill>
                  <a:srgbClr val="000000"/>
                </a:solidFill>
                <a:effectLst/>
                <a:latin typeface="Calibri Light (Headings)"/>
              </a:rPr>
              <a:t> )</a:t>
            </a:r>
          </a:p>
          <a:p>
            <a:pPr marL="0" indent="0" algn="l">
              <a:buNone/>
            </a:pPr>
            <a:r>
              <a:rPr lang="vi-VN" sz="2200" b="1" i="0">
                <a:solidFill>
                  <a:srgbClr val="000000"/>
                </a:solidFill>
                <a:effectLst/>
                <a:latin typeface="Calibri Light (Headings)"/>
              </a:rPr>
              <a:t>Bước 3</a:t>
            </a:r>
            <a:r>
              <a:rPr lang="vi-VN" sz="2200" b="0" i="0">
                <a:solidFill>
                  <a:srgbClr val="000000"/>
                </a:solidFill>
                <a:effectLst/>
                <a:latin typeface="Calibri Light (Headings)"/>
              </a:rPr>
              <a:t>: Chỉ số Gain Information được tính bằng:</a:t>
            </a:r>
          </a:p>
          <a:p>
            <a:pPr marL="0" indent="0" algn="ctr">
              <a:buNone/>
            </a:pPr>
            <a:r>
              <a:rPr lang="vi-VN" sz="2200" b="1" i="0">
                <a:solidFill>
                  <a:srgbClr val="000000"/>
                </a:solidFill>
                <a:effectLst/>
                <a:latin typeface="Calibri Light (Headings)"/>
              </a:rPr>
              <a:t>G(x, S) = H(S) – H(x,S)</a:t>
            </a:r>
            <a:endParaRPr lang="vi-VN" sz="2200" b="0" i="0">
              <a:solidFill>
                <a:srgbClr val="000000"/>
              </a:solidFill>
              <a:effectLst/>
              <a:latin typeface="Calibri Light (Headings)"/>
            </a:endParaRPr>
          </a:p>
          <a:p>
            <a:endParaRPr lang="vi-VN"/>
          </a:p>
        </p:txBody>
      </p:sp>
    </p:spTree>
    <p:extLst>
      <p:ext uri="{BB962C8B-B14F-4D97-AF65-F5344CB8AC3E}">
        <p14:creationId xmlns:p14="http://schemas.microsoft.com/office/powerpoint/2010/main" val="247933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4D17E2D-6C62-430A-9633-B39BEDD0F626}"/>
              </a:ext>
            </a:extLst>
          </p:cNvPr>
          <p:cNvGraphicFramePr>
            <a:graphicFrameLocks noGrp="1"/>
          </p:cNvGraphicFramePr>
          <p:nvPr>
            <p:ph idx="1"/>
            <p:extLst>
              <p:ext uri="{D42A27DB-BD31-4B8C-83A1-F6EECF244321}">
                <p14:modId xmlns:p14="http://schemas.microsoft.com/office/powerpoint/2010/main" val="3814913016"/>
              </p:ext>
            </p:extLst>
          </p:nvPr>
        </p:nvGraphicFramePr>
        <p:xfrm>
          <a:off x="1241608" y="1085971"/>
          <a:ext cx="8987118" cy="2926080"/>
        </p:xfrm>
        <a:graphic>
          <a:graphicData uri="http://schemas.openxmlformats.org/drawingml/2006/table">
            <a:tbl>
              <a:tblPr/>
              <a:tblGrid>
                <a:gridCol w="2995706">
                  <a:extLst>
                    <a:ext uri="{9D8B030D-6E8A-4147-A177-3AD203B41FA5}">
                      <a16:colId xmlns:a16="http://schemas.microsoft.com/office/drawing/2014/main" val="765489625"/>
                    </a:ext>
                  </a:extLst>
                </a:gridCol>
                <a:gridCol w="2995706">
                  <a:extLst>
                    <a:ext uri="{9D8B030D-6E8A-4147-A177-3AD203B41FA5}">
                      <a16:colId xmlns:a16="http://schemas.microsoft.com/office/drawing/2014/main" val="1846754363"/>
                    </a:ext>
                  </a:extLst>
                </a:gridCol>
                <a:gridCol w="2995706">
                  <a:extLst>
                    <a:ext uri="{9D8B030D-6E8A-4147-A177-3AD203B41FA5}">
                      <a16:colId xmlns:a16="http://schemas.microsoft.com/office/drawing/2014/main" val="635618595"/>
                    </a:ext>
                  </a:extLst>
                </a:gridCol>
              </a:tblGrid>
              <a:tr h="333780">
                <a:tc>
                  <a:txBody>
                    <a:bodyPr/>
                    <a:lstStyle/>
                    <a:p>
                      <a:r>
                        <a:rPr lang="vi-VN" b="1">
                          <a:effectLst/>
                        </a:rPr>
                        <a:t>Lead Actor</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b="1">
                          <a:effectLst/>
                        </a:rPr>
                        <a:t>Genre</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b="1">
                          <a:effectLst/>
                        </a:rPr>
                        <a:t>Hit(Y/N)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4044958"/>
                  </a:ext>
                </a:extLst>
              </a:tr>
              <a:tr h="333780">
                <a:tc>
                  <a:txBody>
                    <a:bodyPr/>
                    <a:lstStyle/>
                    <a:p>
                      <a:r>
                        <a:rPr lang="vi-VN">
                          <a:effectLst/>
                        </a:rPr>
                        <a:t>Amitabh Bacchan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Action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Yes</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5973385"/>
                  </a:ext>
                </a:extLst>
              </a:tr>
              <a:tr h="333780">
                <a:tc>
                  <a:txBody>
                    <a:bodyPr/>
                    <a:lstStyle/>
                    <a:p>
                      <a:r>
                        <a:rPr lang="vi-VN">
                          <a:effectLst/>
                        </a:rPr>
                        <a:t>Amitabh Bacchan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Fiction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Yes</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91633392"/>
                  </a:ext>
                </a:extLst>
              </a:tr>
              <a:tr h="333780">
                <a:tc>
                  <a:txBody>
                    <a:bodyPr/>
                    <a:lstStyle/>
                    <a:p>
                      <a:r>
                        <a:rPr lang="vi-VN">
                          <a:effectLst/>
                        </a:rPr>
                        <a:t>Amitabh Bacchan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Romance</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No</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3494188"/>
                  </a:ext>
                </a:extLst>
              </a:tr>
              <a:tr h="333780">
                <a:tc>
                  <a:txBody>
                    <a:bodyPr/>
                    <a:lstStyle/>
                    <a:p>
                      <a:r>
                        <a:rPr lang="vi-VN">
                          <a:effectLst/>
                        </a:rPr>
                        <a:t>Amitabh Bacchan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Action</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a:effectLst/>
                        </a:rPr>
                        <a:t>Yes</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25066182"/>
                  </a:ext>
                </a:extLst>
              </a:tr>
              <a:tr h="333780">
                <a:tc>
                  <a:txBody>
                    <a:bodyPr/>
                    <a:lstStyle/>
                    <a:p>
                      <a:r>
                        <a:rPr lang="vi-VN" i="1">
                          <a:effectLst/>
                        </a:rPr>
                        <a:t>Abhishek Bacchan</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Action</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No</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0773824"/>
                  </a:ext>
                </a:extLst>
              </a:tr>
              <a:tr h="333780">
                <a:tc>
                  <a:txBody>
                    <a:bodyPr/>
                    <a:lstStyle/>
                    <a:p>
                      <a:r>
                        <a:rPr lang="vi-VN" i="1">
                          <a:effectLst/>
                        </a:rPr>
                        <a:t>Abhishek Bacchan</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Fiction</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No</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29145268"/>
                  </a:ext>
                </a:extLst>
              </a:tr>
              <a:tr h="333780">
                <a:tc>
                  <a:txBody>
                    <a:bodyPr/>
                    <a:lstStyle/>
                    <a:p>
                      <a:r>
                        <a:rPr lang="vi-VN" i="1">
                          <a:effectLst/>
                        </a:rPr>
                        <a:t>Abhishek Bacchan</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Romance</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tc>
                  <a:txBody>
                    <a:bodyPr/>
                    <a:lstStyle/>
                    <a:p>
                      <a:r>
                        <a:rPr lang="vi-VN" i="1">
                          <a:effectLst/>
                        </a:rPr>
                        <a:t>Yes</a:t>
                      </a:r>
                      <a:endParaRPr lang="vi-VN">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06996552"/>
                  </a:ext>
                </a:extLst>
              </a:tr>
            </a:tbl>
          </a:graphicData>
        </a:graphic>
      </p:graphicFrame>
      <p:sp>
        <p:nvSpPr>
          <p:cNvPr id="8" name="TextBox 7">
            <a:extLst>
              <a:ext uri="{FF2B5EF4-FFF2-40B4-BE49-F238E27FC236}">
                <a16:creationId xmlns:a16="http://schemas.microsoft.com/office/drawing/2014/main" id="{1D1E2115-DBF6-4E2C-9E88-502BC84084D0}"/>
              </a:ext>
            </a:extLst>
          </p:cNvPr>
          <p:cNvSpPr txBox="1"/>
          <p:nvPr/>
        </p:nvSpPr>
        <p:spPr>
          <a:xfrm>
            <a:off x="838200" y="448235"/>
            <a:ext cx="8987118" cy="400110"/>
          </a:xfrm>
          <a:prstGeom prst="rect">
            <a:avLst/>
          </a:prstGeom>
          <a:noFill/>
        </p:spPr>
        <p:txBody>
          <a:bodyPr wrap="square" rtlCol="0">
            <a:spAutoFit/>
          </a:bodyPr>
          <a:lstStyle/>
          <a:p>
            <a:r>
              <a:rPr lang="vi-VN" sz="2000">
                <a:latin typeface="Calibri Light (Headings)"/>
              </a:rPr>
              <a:t>Ta có dữ liệu cho việc dự đoán thành công của phim như sau</a:t>
            </a:r>
          </a:p>
        </p:txBody>
      </p:sp>
      <p:sp>
        <p:nvSpPr>
          <p:cNvPr id="9" name="TextBox 8">
            <a:extLst>
              <a:ext uri="{FF2B5EF4-FFF2-40B4-BE49-F238E27FC236}">
                <a16:creationId xmlns:a16="http://schemas.microsoft.com/office/drawing/2014/main" id="{21E549B9-A3E5-4220-A7C7-FEE70D016DDD}"/>
              </a:ext>
            </a:extLst>
          </p:cNvPr>
          <p:cNvSpPr txBox="1"/>
          <p:nvPr/>
        </p:nvSpPr>
        <p:spPr>
          <a:xfrm>
            <a:off x="838200" y="4249677"/>
            <a:ext cx="10927976" cy="2031325"/>
          </a:xfrm>
          <a:prstGeom prst="rect">
            <a:avLst/>
          </a:prstGeom>
          <a:noFill/>
        </p:spPr>
        <p:txBody>
          <a:bodyPr wrap="square" rtlCol="0">
            <a:spAutoFit/>
          </a:bodyPr>
          <a:lstStyle/>
          <a:p>
            <a:pPr algn="ctr"/>
            <a:r>
              <a:rPr lang="vi-VN" b="0" i="1">
                <a:solidFill>
                  <a:srgbClr val="000000"/>
                </a:solidFill>
                <a:effectLst/>
                <a:latin typeface="Calibri Light (Headings)"/>
              </a:rPr>
              <a:t>Entropy</a:t>
            </a:r>
            <a:r>
              <a:rPr lang="vi-VN" b="0" i="1" baseline="-25000">
                <a:solidFill>
                  <a:srgbClr val="000000"/>
                </a:solidFill>
                <a:effectLst/>
                <a:latin typeface="Calibri Light (Headings)"/>
              </a:rPr>
              <a:t>Parent </a:t>
            </a:r>
            <a:r>
              <a:rPr lang="vi-VN" b="0" i="1">
                <a:solidFill>
                  <a:srgbClr val="000000"/>
                </a:solidFill>
                <a:effectLst/>
                <a:latin typeface="Calibri Light (Headings)"/>
              </a:rPr>
              <a:t>= -(0.57*ln(0.57) + 0.43*ln(0.43))</a:t>
            </a:r>
            <a:r>
              <a:rPr lang="vi-VN" b="0" i="0">
                <a:solidFill>
                  <a:srgbClr val="000000"/>
                </a:solidFill>
                <a:effectLst/>
                <a:latin typeface="Calibri Light (Headings)"/>
              </a:rPr>
              <a:t> = 0.68</a:t>
            </a:r>
          </a:p>
          <a:p>
            <a:pPr algn="ctr"/>
            <a:endParaRPr lang="vi-VN" b="0" i="0">
              <a:solidFill>
                <a:srgbClr val="000000"/>
              </a:solidFill>
              <a:effectLst/>
              <a:latin typeface="Calibri Light (Headings)"/>
            </a:endParaRPr>
          </a:p>
          <a:p>
            <a:pPr algn="l"/>
            <a:r>
              <a:rPr lang="vi-VN" b="1" i="0">
                <a:solidFill>
                  <a:srgbClr val="000000"/>
                </a:solidFill>
                <a:effectLst/>
                <a:latin typeface="Calibri Light (Headings)"/>
              </a:rPr>
              <a:t>Hệ số Entropy theo phương pháp chia thứ nhất:</a:t>
            </a:r>
          </a:p>
          <a:p>
            <a:pPr algn="l"/>
            <a:r>
              <a:rPr lang="vi-VN" b="0" i="0" u="none" strike="noStrike">
                <a:solidFill>
                  <a:srgbClr val="000000"/>
                </a:solidFill>
                <a:effectLst/>
                <a:latin typeface="Calibri Light (Headings)"/>
              </a:rPr>
              <a:t>Entrypu</a:t>
            </a:r>
            <a:r>
              <a:rPr lang="vi-VN" b="0" i="1" baseline="-25000">
                <a:solidFill>
                  <a:srgbClr val="000000"/>
                </a:solidFill>
                <a:effectLst/>
                <a:latin typeface="Calibri Light (Headings)"/>
              </a:rPr>
              <a:t>left </a:t>
            </a:r>
            <a:r>
              <a:rPr lang="vi-VN" b="0" i="1">
                <a:solidFill>
                  <a:srgbClr val="000000"/>
                </a:solidFill>
                <a:effectLst/>
                <a:latin typeface="Calibri Light (Headings)"/>
              </a:rPr>
              <a:t>= -(0.75*ln(0.75) + 0.25*ln(0.25))  = 0.56</a:t>
            </a:r>
            <a:br>
              <a:rPr lang="vi-VN" b="0" i="1">
                <a:solidFill>
                  <a:srgbClr val="000000"/>
                </a:solidFill>
                <a:effectLst/>
                <a:latin typeface="Calibri Light (Headings)"/>
              </a:rPr>
            </a:br>
            <a:r>
              <a:rPr lang="vi-VN" b="0" i="1">
                <a:solidFill>
                  <a:srgbClr val="000000"/>
                </a:solidFill>
                <a:effectLst/>
                <a:latin typeface="Calibri Light (Headings)"/>
              </a:rPr>
              <a:t>Entropy</a:t>
            </a:r>
            <a:r>
              <a:rPr lang="vi-VN" b="0" i="1" baseline="-25000">
                <a:solidFill>
                  <a:srgbClr val="000000"/>
                </a:solidFill>
                <a:effectLst/>
                <a:latin typeface="Calibri Light (Headings)"/>
              </a:rPr>
              <a:t>right </a:t>
            </a:r>
            <a:r>
              <a:rPr lang="vi-VN" b="0" i="1">
                <a:solidFill>
                  <a:srgbClr val="000000"/>
                </a:solidFill>
                <a:effectLst/>
                <a:latin typeface="Calibri Light (Headings)"/>
              </a:rPr>
              <a:t>= -(0.33*ln(0.33) + 0.67*ln(0.67)) = 0.63</a:t>
            </a:r>
            <a:endParaRPr lang="vi-VN" b="0" i="0">
              <a:solidFill>
                <a:srgbClr val="000000"/>
              </a:solidFill>
              <a:effectLst/>
              <a:latin typeface="Calibri Light (Headings)"/>
            </a:endParaRPr>
          </a:p>
          <a:p>
            <a:pPr algn="l"/>
            <a:r>
              <a:rPr lang="vi-VN" b="0" i="1">
                <a:solidFill>
                  <a:srgbClr val="000000"/>
                </a:solidFill>
                <a:effectLst/>
                <a:latin typeface="Calibri Light (Headings)"/>
              </a:rPr>
              <a:t>Information Gain</a:t>
            </a:r>
            <a:r>
              <a:rPr lang="vi-VN" b="0" i="0">
                <a:solidFill>
                  <a:srgbClr val="000000"/>
                </a:solidFill>
                <a:effectLst/>
                <a:latin typeface="Calibri Light (Headings)"/>
              </a:rPr>
              <a:t> = </a:t>
            </a:r>
            <a:r>
              <a:rPr lang="vi-VN" b="0" i="1">
                <a:solidFill>
                  <a:srgbClr val="000000"/>
                </a:solidFill>
                <a:effectLst/>
                <a:latin typeface="Calibri Light (Headings)"/>
              </a:rPr>
              <a:t>0.68 – (4*0.56 + 3*0.63)/7 = 0.09</a:t>
            </a:r>
            <a:endParaRPr lang="vi-VN" b="0" i="0">
              <a:solidFill>
                <a:srgbClr val="000000"/>
              </a:solidFill>
              <a:effectLst/>
              <a:latin typeface="Calibri Light (Headings)"/>
            </a:endParaRPr>
          </a:p>
          <a:p>
            <a:endParaRPr lang="vi-VN"/>
          </a:p>
        </p:txBody>
      </p:sp>
      <p:sp>
        <p:nvSpPr>
          <p:cNvPr id="10" name="TextBox 9">
            <a:extLst>
              <a:ext uri="{FF2B5EF4-FFF2-40B4-BE49-F238E27FC236}">
                <a16:creationId xmlns:a16="http://schemas.microsoft.com/office/drawing/2014/main" id="{BF6FE5C3-27F0-4B4C-BE73-D6E0DFBA0B66}"/>
              </a:ext>
            </a:extLst>
          </p:cNvPr>
          <p:cNvSpPr txBox="1"/>
          <p:nvPr/>
        </p:nvSpPr>
        <p:spPr>
          <a:xfrm>
            <a:off x="6096000" y="4764302"/>
            <a:ext cx="5889812" cy="1754326"/>
          </a:xfrm>
          <a:prstGeom prst="rect">
            <a:avLst/>
          </a:prstGeom>
          <a:noFill/>
        </p:spPr>
        <p:txBody>
          <a:bodyPr wrap="square" rtlCol="0">
            <a:spAutoFit/>
          </a:bodyPr>
          <a:lstStyle/>
          <a:p>
            <a:pPr algn="l"/>
            <a:r>
              <a:rPr lang="vi-VN" b="1" i="0">
                <a:solidFill>
                  <a:srgbClr val="000000"/>
                </a:solidFill>
                <a:effectLst/>
                <a:latin typeface="Calibri Light (Headings)"/>
              </a:rPr>
              <a:t>Hệ số Entropy với phương pháp chia thứ hai như sau:</a:t>
            </a:r>
          </a:p>
          <a:p>
            <a:pPr algn="l"/>
            <a:r>
              <a:rPr lang="vi-VN" b="0" i="0" u="none" strike="noStrike">
                <a:solidFill>
                  <a:srgbClr val="000000"/>
                </a:solidFill>
                <a:effectLst/>
                <a:latin typeface="Calibri Light (Headings)"/>
              </a:rPr>
              <a:t>Entropy</a:t>
            </a:r>
            <a:r>
              <a:rPr lang="vi-VN" b="0" i="1" baseline="-25000">
                <a:solidFill>
                  <a:srgbClr val="000000"/>
                </a:solidFill>
                <a:effectLst/>
                <a:latin typeface="Calibri Light (Headings)"/>
              </a:rPr>
              <a:t>left </a:t>
            </a:r>
            <a:r>
              <a:rPr lang="vi-VN" b="0" i="1">
                <a:solidFill>
                  <a:srgbClr val="000000"/>
                </a:solidFill>
                <a:effectLst/>
                <a:latin typeface="Calibri Light (Headings)"/>
              </a:rPr>
              <a:t>= -(0.67*ln(0.67) + 0.33*ln(0.33))  = 0.63</a:t>
            </a:r>
            <a:br>
              <a:rPr lang="vi-VN" b="0" i="1">
                <a:solidFill>
                  <a:srgbClr val="000000"/>
                </a:solidFill>
                <a:effectLst/>
                <a:latin typeface="Calibri Light (Headings)"/>
              </a:rPr>
            </a:br>
            <a:r>
              <a:rPr lang="vi-VN" b="0" i="1">
                <a:solidFill>
                  <a:srgbClr val="000000"/>
                </a:solidFill>
                <a:effectLst/>
                <a:latin typeface="Calibri Light (Headings)"/>
              </a:rPr>
              <a:t>Entropy</a:t>
            </a:r>
            <a:r>
              <a:rPr lang="vi-VN" b="0" i="1" baseline="-25000">
                <a:solidFill>
                  <a:srgbClr val="000000"/>
                </a:solidFill>
                <a:effectLst/>
                <a:latin typeface="Calibri Light (Headings)"/>
              </a:rPr>
              <a:t>middle </a:t>
            </a:r>
            <a:r>
              <a:rPr lang="vi-VN" b="0" i="1">
                <a:solidFill>
                  <a:srgbClr val="000000"/>
                </a:solidFill>
                <a:effectLst/>
                <a:latin typeface="Calibri Light (Headings)"/>
              </a:rPr>
              <a:t>= -(0.5*ln(0.5) + 0.5*ln(0.5))  = 0.69</a:t>
            </a:r>
            <a:br>
              <a:rPr lang="vi-VN" b="0" i="1">
                <a:solidFill>
                  <a:srgbClr val="000000"/>
                </a:solidFill>
                <a:effectLst/>
                <a:latin typeface="Calibri Light (Headings)"/>
              </a:rPr>
            </a:br>
            <a:r>
              <a:rPr lang="vi-VN" b="0" i="1">
                <a:solidFill>
                  <a:srgbClr val="000000"/>
                </a:solidFill>
                <a:effectLst/>
                <a:latin typeface="Calibri Light (Headings)"/>
              </a:rPr>
              <a:t>Entropy</a:t>
            </a:r>
            <a:r>
              <a:rPr lang="vi-VN" b="0" i="1" baseline="-25000">
                <a:solidFill>
                  <a:srgbClr val="000000"/>
                </a:solidFill>
                <a:effectLst/>
                <a:latin typeface="Calibri Light (Headings)"/>
              </a:rPr>
              <a:t>right </a:t>
            </a:r>
            <a:r>
              <a:rPr lang="vi-VN" b="0" i="1">
                <a:solidFill>
                  <a:srgbClr val="000000"/>
                </a:solidFill>
                <a:effectLst/>
                <a:latin typeface="Calibri Light (Headings)"/>
              </a:rPr>
              <a:t>= -(0.5*ln(0.5) + 0.5*ln(0.5))  = 0.69</a:t>
            </a:r>
          </a:p>
          <a:p>
            <a:pPr algn="l"/>
            <a:r>
              <a:rPr lang="vi-VN" i="1">
                <a:solidFill>
                  <a:srgbClr val="000000"/>
                </a:solidFill>
                <a:latin typeface="Calibri Light (Headings)"/>
              </a:rPr>
              <a:t>Information Gain = 0.68 – (3*0.63 + 2*0.69 + 2*0.69)/7 = 0.02</a:t>
            </a:r>
          </a:p>
          <a:p>
            <a:endParaRPr lang="vi-VN"/>
          </a:p>
        </p:txBody>
      </p:sp>
    </p:spTree>
    <p:extLst>
      <p:ext uri="{BB962C8B-B14F-4D97-AF65-F5344CB8AC3E}">
        <p14:creationId xmlns:p14="http://schemas.microsoft.com/office/powerpoint/2010/main" val="396161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1906</Words>
  <Application>Microsoft Office PowerPoint</Application>
  <PresentationFormat>Widescreen</PresentationFormat>
  <Paragraphs>126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(Body)</vt:lpstr>
      <vt:lpstr>Calibri Light</vt:lpstr>
      <vt:lpstr>Calibri Light (Headings)</vt:lpstr>
      <vt:lpstr>Cambria Math</vt:lpstr>
      <vt:lpstr>Times New Roman</vt:lpstr>
      <vt:lpstr>Office Theme</vt:lpstr>
      <vt:lpstr>GradientBoosting</vt:lpstr>
      <vt:lpstr>PowerPoint Presentation</vt:lpstr>
      <vt:lpstr>Tùy vào target mà GradientBoosting có thể thay đổi để phù hợp với bài toán phân loại hoặc hồi quy</vt:lpstr>
      <vt:lpstr>Mã giả cho gradient boosting</vt:lpstr>
      <vt:lpstr>Decision Trees</vt:lpstr>
      <vt:lpstr>PowerPoint Presentation</vt:lpstr>
      <vt:lpstr>PowerPoint Presentation</vt:lpstr>
      <vt:lpstr>PowerPoint Presentation</vt:lpstr>
      <vt:lpstr>PowerPoint Presentation</vt:lpstr>
      <vt:lpstr>Tiêu chuẩn dừng</vt:lpstr>
      <vt:lpstr>Gradient Descent</vt:lpstr>
      <vt:lpstr>PowerPoint Presentation</vt:lpstr>
      <vt:lpstr>Regression Loss Functions </vt:lpstr>
      <vt:lpstr>Classification Loss Function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GradientBoosting</dc:title>
  <dc:creator>Đình Phát Nguyễn</dc:creator>
  <cp:lastModifiedBy>Đình Phát Nguyễn</cp:lastModifiedBy>
  <cp:revision>7</cp:revision>
  <dcterms:created xsi:type="dcterms:W3CDTF">2023-04-20T03:41:31Z</dcterms:created>
  <dcterms:modified xsi:type="dcterms:W3CDTF">2023-05-09T14:22:22Z</dcterms:modified>
</cp:coreProperties>
</file>