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58" r:id="rId7"/>
    <p:sldId id="262" r:id="rId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8EF5-AC69-4D83-ACD8-6F81F2017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64E9FF2A-DEAF-45DE-83BC-238BD5F30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64E7BAFA-E2B2-42C1-B786-E132D425D9DA}"/>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5" name="Footer Placeholder 4">
            <a:extLst>
              <a:ext uri="{FF2B5EF4-FFF2-40B4-BE49-F238E27FC236}">
                <a16:creationId xmlns:a16="http://schemas.microsoft.com/office/drawing/2014/main" id="{63C02F3C-4368-4710-97E5-7E3169F01A2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F815D30-A3A8-484C-976C-8C29013DA9B7}"/>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213984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BC28-D0ED-4A37-8233-3AB3A51153A5}"/>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27AD25B-54BC-41A3-825B-66F0ECBD2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59B9796-0B88-48F4-86AC-023DD65890C3}"/>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5" name="Footer Placeholder 4">
            <a:extLst>
              <a:ext uri="{FF2B5EF4-FFF2-40B4-BE49-F238E27FC236}">
                <a16:creationId xmlns:a16="http://schemas.microsoft.com/office/drawing/2014/main" id="{678AC1CC-30AE-4292-925B-F115B8F590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195E915-61B9-4307-901A-63144D189608}"/>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307555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0DB77-65BA-446C-9C2C-75D68322A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8EEF281-F560-4C06-AFBD-287B5BA07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28F6C61-AA37-4E6E-9C1A-948ED4063F8D}"/>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5" name="Footer Placeholder 4">
            <a:extLst>
              <a:ext uri="{FF2B5EF4-FFF2-40B4-BE49-F238E27FC236}">
                <a16:creationId xmlns:a16="http://schemas.microsoft.com/office/drawing/2014/main" id="{2189DED5-1B06-4EF2-94F5-84161140159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8500C80-C7FF-4568-935F-0D96B8CF8692}"/>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276616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7F5B-F2D0-42D6-804F-3633906CA7E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FB35951-6647-46F9-BB3D-113B904F5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6CF5F86-6F53-4CCD-B8D3-561F151EFD60}"/>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5" name="Footer Placeholder 4">
            <a:extLst>
              <a:ext uri="{FF2B5EF4-FFF2-40B4-BE49-F238E27FC236}">
                <a16:creationId xmlns:a16="http://schemas.microsoft.com/office/drawing/2014/main" id="{A7A85689-DAD8-459F-9183-63A3B4AD6F3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FDF449E-92BC-45EA-BAB0-1C33E02CC724}"/>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395081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6CCF-A7A7-464D-8586-4A68262F7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43DA18D5-BA84-415E-91C8-3C0B193CC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BE282-AD29-4E1A-B944-E1DB9E72E459}"/>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5" name="Footer Placeholder 4">
            <a:extLst>
              <a:ext uri="{FF2B5EF4-FFF2-40B4-BE49-F238E27FC236}">
                <a16:creationId xmlns:a16="http://schemas.microsoft.com/office/drawing/2014/main" id="{D371688C-C947-420A-ABAD-78807B9B2A0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C2B4273-DF60-45AC-85C4-EC33A9230A7F}"/>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249703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F59B-E66F-46DF-9F4E-35979467A85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B5C4EF4-79A4-4F7F-9EA3-9143A38C82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5D2EDD73-B8F5-4028-84B9-BA57454D83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E01497B6-17D8-4B15-8CD1-14D3680B4528}"/>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6" name="Footer Placeholder 5">
            <a:extLst>
              <a:ext uri="{FF2B5EF4-FFF2-40B4-BE49-F238E27FC236}">
                <a16:creationId xmlns:a16="http://schemas.microsoft.com/office/drawing/2014/main" id="{24232748-BE9E-49E1-B350-8E9A9F89F94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B88DFC6-B054-46B8-A466-67FDBEA455BB}"/>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157411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B63B-D7F2-4BDE-B738-90A3071A051A}"/>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4076144-71DF-4CC4-8D81-B2FD200B6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29DB1-D1E8-4BB1-A1E1-06DEFB61FD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80F68465-30F1-47C1-AAC7-D4A153A73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D37DA-8495-4BA9-853B-1AF695DD3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A4A849B-FC64-4D54-99D1-C390459A1042}"/>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8" name="Footer Placeholder 7">
            <a:extLst>
              <a:ext uri="{FF2B5EF4-FFF2-40B4-BE49-F238E27FC236}">
                <a16:creationId xmlns:a16="http://schemas.microsoft.com/office/drawing/2014/main" id="{BC803D17-A5C6-4CCE-8092-6CC67D31DD13}"/>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1237D1B-AAE9-492B-80B9-CBDE616A6126}"/>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198768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2DB9-06E7-4307-8428-5D4BD295585A}"/>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4C12D42-3B40-4F6A-90B8-85E0843FDB16}"/>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4" name="Footer Placeholder 3">
            <a:extLst>
              <a:ext uri="{FF2B5EF4-FFF2-40B4-BE49-F238E27FC236}">
                <a16:creationId xmlns:a16="http://schemas.microsoft.com/office/drawing/2014/main" id="{E40C75EE-0FD3-4E23-8FF1-2616831433FB}"/>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45CF0BE0-7CE0-4102-BE27-842D73A03711}"/>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263692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05F8B-E91F-4710-A1E1-63A928816F08}"/>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3" name="Footer Placeholder 2">
            <a:extLst>
              <a:ext uri="{FF2B5EF4-FFF2-40B4-BE49-F238E27FC236}">
                <a16:creationId xmlns:a16="http://schemas.microsoft.com/office/drawing/2014/main" id="{26F6B390-CD7C-4BD4-9ADF-F6B3393AEE1C}"/>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DB34B7DF-A11B-41D9-B30D-E7A81D360630}"/>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158064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E95B-1C3B-41ED-B6D6-F732555AC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E617582-E2E1-46B5-99F9-0CDA66D412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66E6A93-D5AC-4AAA-B9D4-2CE0D0064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5C40C-0814-4919-AE7C-55F46A3116A9}"/>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6" name="Footer Placeholder 5">
            <a:extLst>
              <a:ext uri="{FF2B5EF4-FFF2-40B4-BE49-F238E27FC236}">
                <a16:creationId xmlns:a16="http://schemas.microsoft.com/office/drawing/2014/main" id="{10D4401F-766E-40BE-8B6F-CD7D30F38F7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28546FC-BC29-436A-AB2F-154FCBFE52F3}"/>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316607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B150-5977-45D9-979E-019CC6D2E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5B27ACED-1075-4E94-B120-CD8D4AB78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054A5187-A231-487E-B843-79B5CFCA8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95D95-240D-43A2-9960-FF367894F011}"/>
              </a:ext>
            </a:extLst>
          </p:cNvPr>
          <p:cNvSpPr>
            <a:spLocks noGrp="1"/>
          </p:cNvSpPr>
          <p:nvPr>
            <p:ph type="dt" sz="half" idx="10"/>
          </p:nvPr>
        </p:nvSpPr>
        <p:spPr/>
        <p:txBody>
          <a:bodyPr/>
          <a:lstStyle/>
          <a:p>
            <a:fld id="{7787A5EF-1C0F-40A7-9A6F-23D9DA1C1A47}" type="datetimeFigureOut">
              <a:rPr lang="vi-VN" smtClean="0"/>
              <a:t>09/05/2023</a:t>
            </a:fld>
            <a:endParaRPr lang="vi-VN"/>
          </a:p>
        </p:txBody>
      </p:sp>
      <p:sp>
        <p:nvSpPr>
          <p:cNvPr id="6" name="Footer Placeholder 5">
            <a:extLst>
              <a:ext uri="{FF2B5EF4-FFF2-40B4-BE49-F238E27FC236}">
                <a16:creationId xmlns:a16="http://schemas.microsoft.com/office/drawing/2014/main" id="{92D828CB-0200-489D-85B4-DD9A95172E7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B1E5A26-0012-45E5-9892-CF5D5CDBA3E8}"/>
              </a:ext>
            </a:extLst>
          </p:cNvPr>
          <p:cNvSpPr>
            <a:spLocks noGrp="1"/>
          </p:cNvSpPr>
          <p:nvPr>
            <p:ph type="sldNum" sz="quarter" idx="12"/>
          </p:nvPr>
        </p:nvSpPr>
        <p:spPr/>
        <p:txBody>
          <a:bodyPr/>
          <a:lstStyle/>
          <a:p>
            <a:fld id="{1A9A187E-E77F-4CE6-8861-BB0F96FDFFB5}" type="slidenum">
              <a:rPr lang="vi-VN" smtClean="0"/>
              <a:t>‹#›</a:t>
            </a:fld>
            <a:endParaRPr lang="vi-VN"/>
          </a:p>
        </p:txBody>
      </p:sp>
    </p:spTree>
    <p:extLst>
      <p:ext uri="{BB962C8B-B14F-4D97-AF65-F5344CB8AC3E}">
        <p14:creationId xmlns:p14="http://schemas.microsoft.com/office/powerpoint/2010/main" val="133223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E5BBD-2957-4B44-AC4C-46488B9DE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2A04CC3-3457-4E3A-92AA-EA85201982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3E6D768-1689-4422-B324-FF3C0722B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7A5EF-1C0F-40A7-9A6F-23D9DA1C1A47}" type="datetimeFigureOut">
              <a:rPr lang="vi-VN" smtClean="0"/>
              <a:t>09/05/2023</a:t>
            </a:fld>
            <a:endParaRPr lang="vi-VN"/>
          </a:p>
        </p:txBody>
      </p:sp>
      <p:sp>
        <p:nvSpPr>
          <p:cNvPr id="5" name="Footer Placeholder 4">
            <a:extLst>
              <a:ext uri="{FF2B5EF4-FFF2-40B4-BE49-F238E27FC236}">
                <a16:creationId xmlns:a16="http://schemas.microsoft.com/office/drawing/2014/main" id="{D6A82725-A8C8-419E-8791-EF6D8EB02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E8A9A07-15DB-4EBF-9F40-AE2A52A9A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A187E-E77F-4CE6-8861-BB0F96FDFFB5}" type="slidenum">
              <a:rPr lang="vi-VN" smtClean="0"/>
              <a:t>‹#›</a:t>
            </a:fld>
            <a:endParaRPr lang="vi-VN"/>
          </a:p>
        </p:txBody>
      </p:sp>
    </p:spTree>
    <p:extLst>
      <p:ext uri="{BB962C8B-B14F-4D97-AF65-F5344CB8AC3E}">
        <p14:creationId xmlns:p14="http://schemas.microsoft.com/office/powerpoint/2010/main" val="89587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B375-C48E-4FDA-A432-A234DDABE710}"/>
              </a:ext>
            </a:extLst>
          </p:cNvPr>
          <p:cNvSpPr>
            <a:spLocks noGrp="1"/>
          </p:cNvSpPr>
          <p:nvPr>
            <p:ph type="ctrTitle"/>
          </p:nvPr>
        </p:nvSpPr>
        <p:spPr>
          <a:xfrm>
            <a:off x="1524000" y="0"/>
            <a:ext cx="9144000" cy="1020202"/>
          </a:xfrm>
        </p:spPr>
        <p:txBody>
          <a:bodyPr/>
          <a:lstStyle/>
          <a:p>
            <a:r>
              <a:rPr lang="en-US"/>
              <a:t>Giải thuật MINIMAX</a:t>
            </a:r>
            <a:endParaRPr lang="vi-VN"/>
          </a:p>
        </p:txBody>
      </p:sp>
      <p:sp>
        <p:nvSpPr>
          <p:cNvPr id="3" name="Subtitle 2">
            <a:extLst>
              <a:ext uri="{FF2B5EF4-FFF2-40B4-BE49-F238E27FC236}">
                <a16:creationId xmlns:a16="http://schemas.microsoft.com/office/drawing/2014/main" id="{1DEA0E84-4E2F-4653-8B1E-D33E02DE6F3C}"/>
              </a:ext>
            </a:extLst>
          </p:cNvPr>
          <p:cNvSpPr>
            <a:spLocks noGrp="1"/>
          </p:cNvSpPr>
          <p:nvPr>
            <p:ph type="subTitle" idx="1"/>
          </p:nvPr>
        </p:nvSpPr>
        <p:spPr>
          <a:xfrm>
            <a:off x="1524000" y="1020202"/>
            <a:ext cx="9144000" cy="4237598"/>
          </a:xfrm>
        </p:spPr>
        <p:txBody>
          <a:bodyPr/>
          <a:lstStyle/>
          <a:p>
            <a:pPr marL="342900" indent="-342900">
              <a:buFontTx/>
              <a:buChar char="-"/>
            </a:pPr>
            <a:r>
              <a:rPr lang="vi-VN">
                <a:latin typeface="Calibri" panose="020F0502020204030204" pitchFamily="34" charset="0"/>
                <a:ea typeface="Calibri" panose="020F0502020204030204" pitchFamily="34" charset="0"/>
                <a:cs typeface="Calibri" panose="020F0502020204030204" pitchFamily="34" charset="0"/>
              </a:rPr>
              <a:t>Chiến lược này được xác định bằng việc xét giá trị MINIMAX đối với mỗi nút trong cây biểu diễn trò chơi. </a:t>
            </a:r>
          </a:p>
          <a:p>
            <a:pPr marL="342900" indent="-342900">
              <a:buFontTx/>
              <a:buChar char="-"/>
            </a:pPr>
            <a:r>
              <a:rPr lang="vi-VN">
                <a:latin typeface="Calibri" panose="020F0502020204030204" pitchFamily="34" charset="0"/>
                <a:ea typeface="Calibri" panose="020F0502020204030204" pitchFamily="34" charset="0"/>
                <a:cs typeface="Calibri" panose="020F0502020204030204" pitchFamily="34" charset="0"/>
              </a:rPr>
              <a:t>Max dựa vào Min và ngược lại</a:t>
            </a:r>
          </a:p>
          <a:p>
            <a:pPr marL="342900" indent="-342900">
              <a:buFontTx/>
              <a:buChar char="-"/>
            </a:pPr>
            <a:r>
              <a:rPr lang="en-US">
                <a:latin typeface="Calibri" panose="020F0502020204030204" pitchFamily="34" charset="0"/>
                <a:ea typeface="Calibri" panose="020F0502020204030204" pitchFamily="34" charset="0"/>
                <a:cs typeface="Calibri" panose="020F0502020204030204" pitchFamily="34" charset="0"/>
              </a:rPr>
              <a:t>Max Min xét dựa vào cây biểu diễn trò chơi</a:t>
            </a:r>
            <a:endParaRPr lang="vi-VN">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20FC91E-0DE9-462B-92C3-5C13544A3428}"/>
              </a:ext>
            </a:extLst>
          </p:cNvPr>
          <p:cNvPicPr>
            <a:picLocks noChangeAspect="1"/>
          </p:cNvPicPr>
          <p:nvPr/>
        </p:nvPicPr>
        <p:blipFill>
          <a:blip r:embed="rId2"/>
          <a:stretch>
            <a:fillRect/>
          </a:stretch>
        </p:blipFill>
        <p:spPr>
          <a:xfrm>
            <a:off x="1404697" y="2714625"/>
            <a:ext cx="9382606" cy="4143375"/>
          </a:xfrm>
          <a:prstGeom prst="rect">
            <a:avLst/>
          </a:prstGeom>
        </p:spPr>
      </p:pic>
    </p:spTree>
    <p:extLst>
      <p:ext uri="{BB962C8B-B14F-4D97-AF65-F5344CB8AC3E}">
        <p14:creationId xmlns:p14="http://schemas.microsoft.com/office/powerpoint/2010/main" val="72497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30FA4-679C-4C58-A2CB-4E3892AA31FF}"/>
                  </a:ext>
                </a:extLst>
              </p:cNvPr>
              <p:cNvSpPr>
                <a:spLocks noGrp="1"/>
              </p:cNvSpPr>
              <p:nvPr>
                <p:ph idx="1"/>
              </p:nvPr>
            </p:nvSpPr>
            <p:spPr>
              <a:xfrm>
                <a:off x="838200" y="886776"/>
                <a:ext cx="10515600" cy="5971223"/>
              </a:xfrm>
            </p:spPr>
            <p:txBody>
              <a:bodyPr>
                <a:normAutofit fontScale="92500" lnSpcReduction="10000"/>
              </a:bodyPr>
              <a:lstStyle/>
              <a:p>
                <a:pPr marL="0" indent="0">
                  <a:buNone/>
                </a:pPr>
                <a:r>
                  <a:rPr lang="en-US" sz="2400"/>
                  <a:t>function MINIMAX-DECISION (state) returns an action</a:t>
                </a:r>
              </a:p>
              <a:p>
                <a:pPr marL="0" indent="0">
                  <a:buNone/>
                </a:pPr>
                <a:r>
                  <a:rPr lang="en-US" sz="2400"/>
                  <a:t>	return arg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𝑚𝑎𝑥</m:t>
                        </m:r>
                      </m:e>
                      <m:sub>
                        <m:r>
                          <a:rPr lang="en-US" sz="2400" i="1" smtClean="0">
                            <a:latin typeface="Cambria Math" panose="02040503050406030204" pitchFamily="18" charset="0"/>
                          </a:rPr>
                          <m:t>𝛼</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𝐴𝐶𝑇𝐼𝑂𝑁𝑆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rPr>
                      <m:t> </m:t>
                    </m:r>
                    <m:r>
                      <a:rPr lang="en-US" sz="2400" b="0" i="1" smtClean="0">
                        <a:latin typeface="Cambria Math" panose="02040503050406030204" pitchFamily="18" charset="0"/>
                      </a:rPr>
                      <m:t>𝑀𝐼𝑁</m:t>
                    </m:r>
                    <m:r>
                      <a:rPr lang="en-US" sz="2400" b="0" i="1" smtClean="0">
                        <a:latin typeface="Cambria Math" panose="02040503050406030204" pitchFamily="18" charset="0"/>
                      </a:rPr>
                      <m:t>−</m:t>
                    </m:r>
                    <m:r>
                      <a:rPr lang="en-US" sz="2400" b="0" i="1" smtClean="0">
                        <a:latin typeface="Cambria Math" panose="02040503050406030204" pitchFamily="18" charset="0"/>
                      </a:rPr>
                      <m:t>𝑉𝐴𝐿𝑈𝐸</m:t>
                    </m:r>
                    <m:r>
                      <a:rPr lang="en-US" sz="2400" b="0" i="1" smtClean="0">
                        <a:latin typeface="Cambria Math" panose="02040503050406030204" pitchFamily="18" charset="0"/>
                      </a:rPr>
                      <m:t>(</m:t>
                    </m:r>
                    <m:r>
                      <a:rPr lang="en-US" sz="2400" b="0" i="1" smtClean="0">
                        <a:latin typeface="Cambria Math" panose="02040503050406030204" pitchFamily="18" charset="0"/>
                      </a:rPr>
                      <m:t>𝑅𝐸𝑆𝑈𝐿𝑇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𝑠𝑡𝑎𝑡𝑒</m:t>
                        </m:r>
                        <m:r>
                          <a:rPr lang="en-US" sz="2400" b="0" i="1" smtClean="0">
                            <a:latin typeface="Cambria Math" panose="02040503050406030204" pitchFamily="18" charset="0"/>
                          </a:rPr>
                          <m:t>, </m:t>
                        </m:r>
                        <m:r>
                          <a:rPr lang="en-US" sz="2400" b="0" i="1" smtClean="0">
                            <a:latin typeface="Cambria Math" panose="02040503050406030204" pitchFamily="18" charset="0"/>
                          </a:rPr>
                          <m:t>𝑎</m:t>
                        </m:r>
                      </m:e>
                    </m:d>
                    <m:r>
                      <a:rPr lang="en-US" sz="2400" b="0" i="1" smtClean="0">
                        <a:latin typeface="Cambria Math" panose="02040503050406030204" pitchFamily="18" charset="0"/>
                      </a:rPr>
                      <m:t>)</m:t>
                    </m:r>
                  </m:oMath>
                </a14:m>
                <a:endParaRPr lang="en-US" sz="2400"/>
              </a:p>
              <a:p>
                <a:pPr marL="0" indent="0">
                  <a:buNone/>
                </a:pPr>
                <a:r>
                  <a:rPr lang="en-US" sz="2400"/>
                  <a:t>function MAX-VALUE (state) returns a utility value</a:t>
                </a:r>
              </a:p>
              <a:p>
                <a:pPr marL="0" indent="0">
                  <a:buNone/>
                </a:pPr>
                <a:r>
                  <a:rPr lang="en-US" sz="2400"/>
                  <a:t>	if TERMINAL-TEST (state) then return UTILITY (state)</a:t>
                </a:r>
              </a:p>
              <a:p>
                <a:pPr marL="0" indent="0">
                  <a:buNone/>
                </a:pPr>
                <a:r>
                  <a:rPr lang="en-US" sz="2400"/>
                  <a:t>	v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oMath>
                </a14:m>
                <a:endParaRPr lang="en-US" sz="2400"/>
              </a:p>
              <a:p>
                <a:pPr marL="0" indent="0">
                  <a:buNone/>
                </a:pPr>
                <a:r>
                  <a:rPr lang="en-US" sz="2400"/>
                  <a:t>	for each a in ACTIONS (state) do</a:t>
                </a:r>
              </a:p>
              <a:p>
                <a:pPr marL="0" indent="0">
                  <a:buNone/>
                </a:pPr>
                <a:r>
                  <a:rPr lang="en-US" sz="2400"/>
                  <a:t>		v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𝑀𝐴𝑋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𝑀𝐼𝑁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𝑉𝐴𝐿𝑈𝐸</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𝑅𝐸𝑆𝑈𝐿</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e>
                        </m:d>
                      </m:e>
                    </m:d>
                    <m:r>
                      <a:rPr lang="en-US" sz="2400" b="0" i="1" smtClean="0">
                        <a:latin typeface="Cambria Math" panose="02040503050406030204" pitchFamily="18" charset="0"/>
                        <a:ea typeface="Cambria Math" panose="02040503050406030204" pitchFamily="18" charset="0"/>
                      </a:rPr>
                      <m:t>)</m:t>
                    </m:r>
                  </m:oMath>
                </a14:m>
                <a:endParaRPr lang="en-US" sz="2400"/>
              </a:p>
              <a:p>
                <a:pPr marL="0" indent="0">
                  <a:buNone/>
                </a:pPr>
                <a:r>
                  <a:rPr lang="en-US" sz="2400"/>
                  <a:t>	return v</a:t>
                </a:r>
              </a:p>
              <a:p>
                <a:pPr marL="0" indent="0">
                  <a:buNone/>
                </a:pPr>
                <a:r>
                  <a:rPr lang="en-US" sz="2400"/>
                  <a:t>function MIN-VALUE (state) returns a utility value</a:t>
                </a:r>
              </a:p>
              <a:p>
                <a:pPr marL="0" indent="0">
                  <a:buNone/>
                </a:pPr>
                <a:r>
                  <a:rPr lang="en-US" sz="2400"/>
                  <a:t>	if TERMINAL-TEST (state) then return  UTILITY (state)</a:t>
                </a:r>
              </a:p>
              <a:p>
                <a:pPr marL="0" indent="0">
                  <a:buNone/>
                </a:pPr>
                <a:r>
                  <a:rPr lang="en-US" sz="2400"/>
                  <a:t>	v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endParaRPr lang="en-US" sz="2400" b="0">
                  <a:ea typeface="Cambria Math" panose="02040503050406030204" pitchFamily="18" charset="0"/>
                </a:endParaRPr>
              </a:p>
              <a:p>
                <a:pPr marL="0" indent="0">
                  <a:buNone/>
                </a:pPr>
                <a:r>
                  <a:rPr lang="en-US" sz="2400"/>
                  <a:t>	for each a in ACTIONS (state) do</a:t>
                </a:r>
              </a:p>
              <a:p>
                <a:pPr marL="0" indent="0">
                  <a:buNone/>
                </a:pPr>
                <a:r>
                  <a:rPr lang="en-US" sz="2400"/>
                  <a:t>		v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𝑀𝐼𝑁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𝑀𝐴𝑋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𝑉𝐴𝐿𝑈𝐸</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𝑅𝐸𝑆𝑈𝐿𝑇𝑆</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e>
                            </m:d>
                          </m:e>
                        </m:d>
                      </m:e>
                    </m:d>
                  </m:oMath>
                </a14:m>
                <a:endParaRPr lang="en-US" sz="2400" b="0">
                  <a:ea typeface="Cambria Math" panose="02040503050406030204" pitchFamily="18" charset="0"/>
                </a:endParaRPr>
              </a:p>
              <a:p>
                <a:pPr marL="0" indent="0">
                  <a:buNone/>
                </a:pPr>
                <a:r>
                  <a:rPr lang="en-US" sz="2400"/>
                  <a:t>	return v</a:t>
                </a:r>
              </a:p>
            </p:txBody>
          </p:sp>
        </mc:Choice>
        <mc:Fallback xmlns="">
          <p:sp>
            <p:nvSpPr>
              <p:cNvPr id="3" name="Content Placeholder 2">
                <a:extLst>
                  <a:ext uri="{FF2B5EF4-FFF2-40B4-BE49-F238E27FC236}">
                    <a16:creationId xmlns:a16="http://schemas.microsoft.com/office/drawing/2014/main" id="{A5830FA4-679C-4C58-A2CB-4E3892AA31FF}"/>
                  </a:ext>
                </a:extLst>
              </p:cNvPr>
              <p:cNvSpPr>
                <a:spLocks noGrp="1" noRot="1" noChangeAspect="1" noMove="1" noResize="1" noEditPoints="1" noAdjustHandles="1" noChangeArrowheads="1" noChangeShapeType="1" noTextEdit="1"/>
              </p:cNvSpPr>
              <p:nvPr>
                <p:ph idx="1"/>
              </p:nvPr>
            </p:nvSpPr>
            <p:spPr>
              <a:xfrm>
                <a:off x="838200" y="886776"/>
                <a:ext cx="10515600" cy="5971223"/>
              </a:xfrm>
              <a:blipFill>
                <a:blip r:embed="rId2"/>
                <a:stretch>
                  <a:fillRect l="-754" t="-1633"/>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3B6A0273-4A04-40EF-B691-8B41A5B05593}"/>
              </a:ext>
            </a:extLst>
          </p:cNvPr>
          <p:cNvSpPr txBox="1"/>
          <p:nvPr/>
        </p:nvSpPr>
        <p:spPr>
          <a:xfrm>
            <a:off x="819150" y="117336"/>
            <a:ext cx="10553700" cy="769441"/>
          </a:xfrm>
          <a:prstGeom prst="rect">
            <a:avLst/>
          </a:prstGeom>
          <a:noFill/>
        </p:spPr>
        <p:txBody>
          <a:bodyPr wrap="square" rtlCol="0">
            <a:spAutoFit/>
          </a:bodyPr>
          <a:lstStyle/>
          <a:p>
            <a:pPr algn="ctr"/>
            <a:r>
              <a:rPr lang="en-US" sz="4400"/>
              <a:t>Mã giả</a:t>
            </a:r>
            <a:endParaRPr lang="vi-VN" sz="4400"/>
          </a:p>
        </p:txBody>
      </p:sp>
    </p:spTree>
    <p:extLst>
      <p:ext uri="{BB962C8B-B14F-4D97-AF65-F5344CB8AC3E}">
        <p14:creationId xmlns:p14="http://schemas.microsoft.com/office/powerpoint/2010/main" val="342552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98B8-D1AD-4062-B32F-256188D6F3ED}"/>
              </a:ext>
            </a:extLst>
          </p:cNvPr>
          <p:cNvSpPr>
            <a:spLocks noGrp="1"/>
          </p:cNvSpPr>
          <p:nvPr>
            <p:ph type="title"/>
          </p:nvPr>
        </p:nvSpPr>
        <p:spPr/>
        <p:txBody>
          <a:bodyPr/>
          <a:lstStyle/>
          <a:p>
            <a:pPr algn="ctr"/>
            <a:r>
              <a:rPr lang="en-US" b="1"/>
              <a:t>Đặc điểm giải thuật MINIMAX</a:t>
            </a:r>
            <a:endParaRPr lang="vi-VN" b="1"/>
          </a:p>
        </p:txBody>
      </p:sp>
      <p:sp>
        <p:nvSpPr>
          <p:cNvPr id="3" name="Content Placeholder 2">
            <a:extLst>
              <a:ext uri="{FF2B5EF4-FFF2-40B4-BE49-F238E27FC236}">
                <a16:creationId xmlns:a16="http://schemas.microsoft.com/office/drawing/2014/main" id="{641712CE-A958-4E34-94DB-CEF5787F9ACE}"/>
              </a:ext>
            </a:extLst>
          </p:cNvPr>
          <p:cNvSpPr>
            <a:spLocks noGrp="1"/>
          </p:cNvSpPr>
          <p:nvPr>
            <p:ph idx="1"/>
          </p:nvPr>
        </p:nvSpPr>
        <p:spPr/>
        <p:txBody>
          <a:bodyPr>
            <a:normAutofit/>
          </a:bodyPr>
          <a:lstStyle/>
          <a:p>
            <a:pPr marL="0" indent="0">
              <a:buNone/>
            </a:pPr>
            <a:r>
              <a:rPr lang="vi-VN" b="1"/>
              <a:t>Tính hoàn chỉnh </a:t>
            </a:r>
          </a:p>
          <a:p>
            <a:pPr marL="0" indent="0">
              <a:buNone/>
            </a:pPr>
            <a:r>
              <a:rPr lang="vi-VN"/>
              <a:t>○ Có (nếu cây biểu diễn trò chơi là hữu hạn) </a:t>
            </a:r>
          </a:p>
          <a:p>
            <a:pPr marL="0" indent="0">
              <a:buNone/>
            </a:pPr>
            <a:r>
              <a:rPr lang="vi-VN" b="1"/>
              <a:t>Tính tối ưu </a:t>
            </a:r>
          </a:p>
          <a:p>
            <a:pPr marL="0" indent="0">
              <a:buNone/>
            </a:pPr>
            <a:r>
              <a:rPr lang="vi-VN"/>
              <a:t>○ Có (đối với một đối thủ luôn chọn nước đi tối ưu) </a:t>
            </a:r>
          </a:p>
          <a:p>
            <a:pPr marL="0" indent="0">
              <a:buNone/>
            </a:pPr>
            <a:r>
              <a:rPr lang="vi-VN" b="1"/>
              <a:t>Độ phức tạp về thời gian </a:t>
            </a:r>
          </a:p>
          <a:p>
            <a:pPr marL="0" indent="0">
              <a:buNone/>
            </a:pPr>
            <a:r>
              <a:rPr lang="vi-VN"/>
              <a:t>○ O(bm) </a:t>
            </a:r>
          </a:p>
          <a:p>
            <a:pPr marL="0" indent="0">
              <a:buNone/>
            </a:pPr>
            <a:r>
              <a:rPr lang="vi-VN" b="1"/>
              <a:t>Độ phức tạp về bộ nhớ </a:t>
            </a:r>
          </a:p>
          <a:p>
            <a:pPr marL="0" indent="0">
              <a:buNone/>
            </a:pPr>
            <a:r>
              <a:rPr lang="vi-VN"/>
              <a:t>○ O(bm) (khám phá theo chiến lược tìm kiếm theo chiều sâu)</a:t>
            </a:r>
          </a:p>
        </p:txBody>
      </p:sp>
    </p:spTree>
    <p:extLst>
      <p:ext uri="{BB962C8B-B14F-4D97-AF65-F5344CB8AC3E}">
        <p14:creationId xmlns:p14="http://schemas.microsoft.com/office/powerpoint/2010/main" val="355554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70EB-62EF-4296-BEC3-4DC7D0B2238F}"/>
              </a:ext>
            </a:extLst>
          </p:cNvPr>
          <p:cNvSpPr>
            <a:spLocks noGrp="1"/>
          </p:cNvSpPr>
          <p:nvPr>
            <p:ph type="title"/>
          </p:nvPr>
        </p:nvSpPr>
        <p:spPr/>
        <p:txBody>
          <a:bodyPr/>
          <a:lstStyle/>
          <a:p>
            <a:pPr algn="ctr"/>
            <a:r>
              <a:rPr lang="en-US" b="1"/>
              <a:t>Cắt tỉa tìm kiếm</a:t>
            </a:r>
            <a:endParaRPr lang="vi-VN" b="1"/>
          </a:p>
        </p:txBody>
      </p:sp>
      <p:sp>
        <p:nvSpPr>
          <p:cNvPr id="3" name="Content Placeholder 2">
            <a:extLst>
              <a:ext uri="{FF2B5EF4-FFF2-40B4-BE49-F238E27FC236}">
                <a16:creationId xmlns:a16="http://schemas.microsoft.com/office/drawing/2014/main" id="{7353D6F3-91D4-4102-B204-92B4861F210C}"/>
              </a:ext>
            </a:extLst>
          </p:cNvPr>
          <p:cNvSpPr>
            <a:spLocks noGrp="1"/>
          </p:cNvSpPr>
          <p:nvPr>
            <p:ph idx="1"/>
          </p:nvPr>
        </p:nvSpPr>
        <p:spPr/>
        <p:txBody>
          <a:bodyPr>
            <a:normAutofit fontScale="92500" lnSpcReduction="10000"/>
          </a:bodyPr>
          <a:lstStyle/>
          <a:p>
            <a:pPr marL="0" indent="0">
              <a:buNone/>
            </a:pPr>
            <a:r>
              <a:rPr lang="vi-VN" b="1"/>
              <a:t>Vấn đề</a:t>
            </a:r>
            <a:r>
              <a:rPr lang="vi-VN"/>
              <a:t>: Giải thuật tìm kiếm MINIMAX vấp phải vấn đề bùng nổ (mức hàm mũ) các khả năng nước đi cần phải xét -&gt; không phù hợp với nhiều bài toán trò chơi thực tế </a:t>
            </a:r>
          </a:p>
          <a:p>
            <a:pPr marL="0" indent="0">
              <a:buNone/>
            </a:pPr>
            <a:r>
              <a:rPr lang="vi-VN"/>
              <a:t>Chúng ta có thể cắt tỉa (bỏ đi – không xét đến) một số nhánh tìm kiếm trong cây biểu diễn trò chơi </a:t>
            </a:r>
          </a:p>
          <a:p>
            <a:pPr marL="0" indent="0">
              <a:buNone/>
            </a:pPr>
            <a:r>
              <a:rPr lang="vi-VN"/>
              <a:t>Phương pháp cắt tỉa </a:t>
            </a:r>
            <a:r>
              <a:rPr lang="vi-VN" b="1"/>
              <a:t>Alpha-beta</a:t>
            </a:r>
            <a:r>
              <a:rPr lang="vi-VN"/>
              <a:t> (</a:t>
            </a:r>
            <a:r>
              <a:rPr lang="vi-VN" b="1"/>
              <a:t>Alpha-beta pruning</a:t>
            </a:r>
            <a:r>
              <a:rPr lang="vi-VN"/>
              <a:t>) </a:t>
            </a:r>
          </a:p>
          <a:p>
            <a:pPr marL="0" indent="0">
              <a:buNone/>
            </a:pPr>
            <a:r>
              <a:rPr lang="vi-VN"/>
              <a:t>○ </a:t>
            </a:r>
            <a:r>
              <a:rPr lang="vi-VN" b="1"/>
              <a:t>Ý tưởng</a:t>
            </a:r>
            <a:r>
              <a:rPr lang="vi-VN"/>
              <a:t>: Nếu một nhánh tìm kiếm nào đó không thể cải thiện đối với giá trị (hàm tiện ích) mà chúng ta đã có, thì không cần xét đến nhánh tìm kiếm đó nữa! </a:t>
            </a:r>
          </a:p>
          <a:p>
            <a:pPr marL="0" indent="0">
              <a:buNone/>
            </a:pPr>
            <a:r>
              <a:rPr lang="vi-VN"/>
              <a:t>○ Việc cắt tỉa các nhánh tìm kiếm “tồi” không ảnh hưởng đến kết quả cuối cùng</a:t>
            </a:r>
          </a:p>
        </p:txBody>
      </p:sp>
    </p:spTree>
    <p:extLst>
      <p:ext uri="{BB962C8B-B14F-4D97-AF65-F5344CB8AC3E}">
        <p14:creationId xmlns:p14="http://schemas.microsoft.com/office/powerpoint/2010/main" val="228079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F9D75B-9815-4706-AA28-E06D64182ACA}"/>
              </a:ext>
            </a:extLst>
          </p:cNvPr>
          <p:cNvSpPr txBox="1"/>
          <p:nvPr/>
        </p:nvSpPr>
        <p:spPr>
          <a:xfrm>
            <a:off x="447675" y="95250"/>
            <a:ext cx="11220449" cy="769441"/>
          </a:xfrm>
          <a:prstGeom prst="rect">
            <a:avLst/>
          </a:prstGeom>
          <a:noFill/>
        </p:spPr>
        <p:txBody>
          <a:bodyPr wrap="square" rtlCol="0">
            <a:spAutoFit/>
          </a:bodyPr>
          <a:lstStyle/>
          <a:p>
            <a:pPr algn="ctr"/>
            <a:r>
              <a:rPr lang="vi-VN" sz="4400"/>
              <a:t>Ví dụ cắt tỉa Alpha-beta </a:t>
            </a:r>
          </a:p>
        </p:txBody>
      </p:sp>
      <p:pic>
        <p:nvPicPr>
          <p:cNvPr id="10" name="Picture 9">
            <a:extLst>
              <a:ext uri="{FF2B5EF4-FFF2-40B4-BE49-F238E27FC236}">
                <a16:creationId xmlns:a16="http://schemas.microsoft.com/office/drawing/2014/main" id="{8A45C9F5-79BC-421E-BDD5-63D94A1A3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199" y="1289050"/>
            <a:ext cx="9042400" cy="5245100"/>
          </a:xfrm>
          <a:prstGeom prst="rect">
            <a:avLst/>
          </a:prstGeom>
        </p:spPr>
      </p:pic>
    </p:spTree>
    <p:extLst>
      <p:ext uri="{BB962C8B-B14F-4D97-AF65-F5344CB8AC3E}">
        <p14:creationId xmlns:p14="http://schemas.microsoft.com/office/powerpoint/2010/main" val="8655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37FC-75A2-495F-BC84-7BE67B20B0F4}"/>
              </a:ext>
            </a:extLst>
          </p:cNvPr>
          <p:cNvSpPr>
            <a:spLocks noGrp="1"/>
          </p:cNvSpPr>
          <p:nvPr>
            <p:ph type="title"/>
          </p:nvPr>
        </p:nvSpPr>
        <p:spPr>
          <a:xfrm>
            <a:off x="838200" y="18255"/>
            <a:ext cx="10515600" cy="1325563"/>
          </a:xfrm>
        </p:spPr>
        <p:txBody>
          <a:bodyPr>
            <a:normAutofit/>
          </a:bodyPr>
          <a:lstStyle/>
          <a:p>
            <a:pPr algn="ctr"/>
            <a:r>
              <a:rPr lang="en-US" b="1"/>
              <a:t>Alpha-beta</a:t>
            </a:r>
            <a:endParaRPr lang="vi-VN" sz="3600" b="1"/>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29A62F-8B06-4D1F-A60F-ACF52EAC07BA}"/>
                  </a:ext>
                </a:extLst>
              </p:cNvPr>
              <p:cNvSpPr>
                <a:spLocks noGrp="1"/>
              </p:cNvSpPr>
              <p:nvPr>
                <p:ph idx="1"/>
              </p:nvPr>
            </p:nvSpPr>
            <p:spPr>
              <a:xfrm>
                <a:off x="838200" y="1076325"/>
                <a:ext cx="10515600" cy="5763419"/>
              </a:xfrm>
            </p:spPr>
            <p:txBody>
              <a:bodyPr>
                <a:normAutofit fontScale="85000" lnSpcReduction="20000"/>
              </a:bodyPr>
              <a:lstStyle/>
              <a:p>
                <a:pPr marL="0" indent="0">
                  <a:buNone/>
                </a:pPr>
                <a:r>
                  <a:rPr lang="en-US" sz="1600"/>
                  <a:t>function ALPHA-BETA-SEARCH (state) returns an action</a:t>
                </a:r>
              </a:p>
              <a:p>
                <a:pPr marL="0" indent="0">
                  <a:buNone/>
                </a:pPr>
                <a:r>
                  <a:rPr lang="en-US" sz="1600"/>
                  <a:t>	</a:t>
                </a:r>
                <a14:m>
                  <m:oMath xmlns:m="http://schemas.openxmlformats.org/officeDocument/2006/math">
                    <m:r>
                      <a:rPr lang="en-US" sz="1600" b="0" i="1" smtClean="0">
                        <a:latin typeface="Cambria Math" panose="02040503050406030204" pitchFamily="18" charset="0"/>
                      </a:rPr>
                      <m:t>𝑣</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𝑀𝐴𝑋</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𝑉𝐴𝐿𝑈𝐸</m:t>
                    </m:r>
                    <m:r>
                      <a:rPr lang="en-US" sz="1600" b="0" i="1" smtClean="0">
                        <a:latin typeface="Cambria Math" panose="02040503050406030204" pitchFamily="18" charset="0"/>
                        <a:ea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𝑠𝑡𝑎𝑡𝑒</m:t>
                        </m:r>
                        <m:r>
                          <a:rPr lang="en-US" sz="1600" b="0" i="1" smtClean="0">
                            <a:latin typeface="Cambria Math" panose="02040503050406030204" pitchFamily="18" charset="0"/>
                            <a:ea typeface="Cambria Math" panose="02040503050406030204" pitchFamily="18" charset="0"/>
                          </a:rPr>
                          <m:t>, −∞, +∞</m:t>
                        </m:r>
                      </m:e>
                    </m:d>
                  </m:oMath>
                </a14:m>
                <a:endParaRPr lang="en-US" sz="1600" b="0">
                  <a:ea typeface="Cambria Math" panose="02040503050406030204" pitchFamily="18" charset="0"/>
                </a:endParaRPr>
              </a:p>
              <a:p>
                <a:pPr marL="0" indent="0">
                  <a:buNone/>
                </a:pPr>
                <a:r>
                  <a:rPr lang="en-US" sz="1600"/>
                  <a:t>	return the actions in ACTIONS (state) with value v</a:t>
                </a:r>
              </a:p>
              <a:p>
                <a:pPr marL="0" indent="0">
                  <a:buNone/>
                </a:pPr>
                <a:r>
                  <a:rPr lang="en-US" sz="1600"/>
                  <a:t>function MAX-VALUE (state, </a:t>
                </a:r>
                <a14:m>
                  <m:oMath xmlns:m="http://schemas.openxmlformats.org/officeDocument/2006/math">
                    <m:r>
                      <a:rPr lang="en-US" sz="1600" i="1" smtClean="0">
                        <a:latin typeface="Cambria Math" panose="02040503050406030204" pitchFamily="18" charset="0"/>
                      </a:rPr>
                      <m:t>𝑎</m:t>
                    </m:r>
                    <m:r>
                      <a:rPr lang="en-US" sz="1600" b="0" i="1" smtClean="0">
                        <a:latin typeface="Cambria Math" panose="02040503050406030204" pitchFamily="18" charset="0"/>
                      </a:rPr>
                      <m:t>, </m:t>
                    </m:r>
                    <m:r>
                      <a:rPr lang="vi-VN" sz="1600" i="1" smtClean="0">
                        <a:latin typeface="Cambria Math" panose="02040503050406030204" pitchFamily="18" charset="0"/>
                      </a:rPr>
                      <m:t>𝛽</m:t>
                    </m:r>
                    <m:r>
                      <a:rPr lang="vi-VN" sz="1600" b="0" i="1" smtClean="0">
                        <a:latin typeface="Cambria Math" panose="02040503050406030204" pitchFamily="18" charset="0"/>
                      </a:rPr>
                      <m:t>) </m:t>
                    </m:r>
                    <m:r>
                      <a:rPr lang="vi-VN" sz="1600" b="0" i="1" smtClean="0">
                        <a:latin typeface="Cambria Math" panose="02040503050406030204" pitchFamily="18" charset="0"/>
                      </a:rPr>
                      <m:t>𝑟𝑒𝑡𝑢𝑟𝑛𝑠</m:t>
                    </m:r>
                    <m:r>
                      <a:rPr lang="vi-VN" sz="1600" b="0" i="1" smtClean="0">
                        <a:latin typeface="Cambria Math" panose="02040503050406030204" pitchFamily="18" charset="0"/>
                      </a:rPr>
                      <m:t> </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𝑢𝑡𝑖𝑙𝑖𝑡𝑦</m:t>
                    </m:r>
                    <m:r>
                      <a:rPr lang="vi-VN" sz="1600" b="0" i="1" smtClean="0">
                        <a:latin typeface="Cambria Math" panose="02040503050406030204" pitchFamily="18" charset="0"/>
                      </a:rPr>
                      <m:t> </m:t>
                    </m:r>
                    <m:r>
                      <a:rPr lang="vi-VN" sz="1600" b="0" i="1" smtClean="0">
                        <a:latin typeface="Cambria Math" panose="02040503050406030204" pitchFamily="18" charset="0"/>
                      </a:rPr>
                      <m:t>𝑣𝑎𝑙𝑢𝑒</m:t>
                    </m:r>
                  </m:oMath>
                </a14:m>
                <a:endParaRPr lang="vi-VN" sz="1600" b="0"/>
              </a:p>
              <a:p>
                <a:pPr marL="0" indent="0">
                  <a:buNone/>
                </a:pPr>
                <a:r>
                  <a:rPr lang="vi-VN" sz="1600"/>
                  <a:t>	if TERMINAL-TEST (state) then returns UTILITY (state)</a:t>
                </a:r>
              </a:p>
              <a:p>
                <a:pPr marL="0" indent="0">
                  <a:buNone/>
                </a:pPr>
                <a:r>
                  <a:rPr lang="vi-VN" sz="1600"/>
                  <a:t>	</a:t>
                </a:r>
                <a14:m>
                  <m:oMath xmlns:m="http://schemas.openxmlformats.org/officeDocument/2006/math">
                    <m:r>
                      <a:rPr lang="vi-VN" sz="1600" b="0" i="1" smtClean="0">
                        <a:latin typeface="Cambria Math" panose="02040503050406030204" pitchFamily="18" charset="0"/>
                      </a:rPr>
                      <m:t>𝑣</m:t>
                    </m:r>
                    <m:r>
                      <a:rPr lang="vi-VN" sz="1600" b="0" i="1" smtClean="0">
                        <a:latin typeface="Cambria Math" panose="02040503050406030204" pitchFamily="18" charset="0"/>
                      </a:rPr>
                      <m:t> ←−∞</m:t>
                    </m:r>
                  </m:oMath>
                </a14:m>
                <a:endParaRPr lang="vi-VN" sz="1600" b="0">
                  <a:ea typeface="Cambria Math" panose="02040503050406030204" pitchFamily="18" charset="0"/>
                </a:endParaRPr>
              </a:p>
              <a:p>
                <a:pPr marL="0" indent="0">
                  <a:buNone/>
                </a:pPr>
                <a:r>
                  <a:rPr lang="vi-VN" sz="1600"/>
                  <a:t>	for each a in ACTIONS (state) do</a:t>
                </a:r>
              </a:p>
              <a:p>
                <a:pPr marL="0" indent="0">
                  <a:buNone/>
                </a:pPr>
                <a:r>
                  <a:rPr lang="vi-VN" sz="1600"/>
                  <a:t>		</a:t>
                </a:r>
                <a14:m>
                  <m:oMath xmlns:m="http://schemas.openxmlformats.org/officeDocument/2006/math">
                    <m:r>
                      <a:rPr lang="vi-VN" sz="1600" b="0" i="1" smtClean="0">
                        <a:latin typeface="Cambria Math" panose="02040503050406030204" pitchFamily="18" charset="0"/>
                      </a:rPr>
                      <m:t>𝑣</m:t>
                    </m:r>
                    <m:r>
                      <a:rPr lang="vi-VN" sz="1600" b="0" i="1" smtClean="0">
                        <a:latin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𝑀𝐴𝑋</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𝑣</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𝑀𝐼𝑁</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𝑉𝐴𝐿𝑈𝐸</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𝑅𝐸𝑆𝑈𝐿𝑇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𝑠</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𝑎</m:t>
                                </m:r>
                              </m:e>
                            </m:d>
                            <m:r>
                              <a:rPr lang="vi-VN" sz="1600" b="0" i="1" smtClean="0">
                                <a:latin typeface="Cambria Math" panose="02040503050406030204" pitchFamily="18" charset="0"/>
                                <a:ea typeface="Cambria Math" panose="02040503050406030204" pitchFamily="18" charset="0"/>
                              </a:rPr>
                              <m:t>, </m:t>
                            </m:r>
                            <m:r>
                              <a:rPr lang="en-US" sz="1600" i="1" smtClean="0">
                                <a:latin typeface="Cambria Math" panose="02040503050406030204" pitchFamily="18" charset="0"/>
                              </a:rPr>
                              <m:t>𝑎</m:t>
                            </m:r>
                            <m:r>
                              <a:rPr lang="en-US" sz="1600" b="0" i="1" smtClean="0">
                                <a:latin typeface="Cambria Math" panose="02040503050406030204" pitchFamily="18" charset="0"/>
                              </a:rPr>
                              <m:t>, </m:t>
                            </m:r>
                            <m:r>
                              <a:rPr lang="vi-VN" sz="1600" i="1" smtClean="0">
                                <a:latin typeface="Cambria Math" panose="02040503050406030204" pitchFamily="18" charset="0"/>
                              </a:rPr>
                              <m:t>𝛽</m:t>
                            </m:r>
                          </m:e>
                        </m:d>
                      </m:e>
                    </m:d>
                  </m:oMath>
                </a14:m>
                <a:endParaRPr lang="vi-VN" sz="1600" b="0"/>
              </a:p>
              <a:p>
                <a:pPr marL="0" indent="0">
                  <a:buNone/>
                </a:pPr>
                <a:r>
                  <a:rPr lang="vi-VN" sz="1600"/>
                  <a:t>		if </a:t>
                </a:r>
                <a14:m>
                  <m:oMath xmlns:m="http://schemas.openxmlformats.org/officeDocument/2006/math">
                    <m:r>
                      <a:rPr lang="vi-VN" sz="1600" b="0" i="1" smtClean="0">
                        <a:latin typeface="Cambria Math" panose="02040503050406030204" pitchFamily="18" charset="0"/>
                      </a:rPr>
                      <m:t>𝑣</m:t>
                    </m:r>
                    <m:r>
                      <a:rPr lang="vi-VN" sz="1600" b="0" i="1" smtClean="0">
                        <a:latin typeface="Cambria Math" panose="02040503050406030204" pitchFamily="18" charset="0"/>
                      </a:rPr>
                      <m:t>≥</m:t>
                    </m:r>
                    <m:r>
                      <a:rPr lang="vi-VN" sz="1600" b="0" i="1" smtClean="0">
                        <a:latin typeface="Cambria Math" panose="02040503050406030204" pitchFamily="18" charset="0"/>
                      </a:rPr>
                      <m:t>𝛽</m:t>
                    </m:r>
                    <m:r>
                      <a:rPr lang="vi-VN" sz="1600" b="0" i="0" smtClean="0">
                        <a:latin typeface="Cambria Math" panose="02040503050406030204" pitchFamily="18" charset="0"/>
                      </a:rPr>
                      <m:t> </m:t>
                    </m:r>
                    <m:r>
                      <m:rPr>
                        <m:sty m:val="p"/>
                      </m:rPr>
                      <a:rPr lang="vi-VN" sz="1600" b="0" i="0" smtClean="0">
                        <a:latin typeface="Cambria Math" panose="02040503050406030204" pitchFamily="18" charset="0"/>
                      </a:rPr>
                      <m:t>then</m:t>
                    </m:r>
                    <m:r>
                      <a:rPr lang="vi-VN" sz="1600" b="0" i="0" smtClean="0">
                        <a:latin typeface="Cambria Math" panose="02040503050406030204" pitchFamily="18" charset="0"/>
                      </a:rPr>
                      <m:t> </m:t>
                    </m:r>
                    <m:r>
                      <m:rPr>
                        <m:sty m:val="p"/>
                      </m:rPr>
                      <a:rPr lang="vi-VN" sz="1600" b="0" i="0" smtClean="0">
                        <a:latin typeface="Cambria Math" panose="02040503050406030204" pitchFamily="18" charset="0"/>
                      </a:rPr>
                      <m:t>return</m:t>
                    </m:r>
                    <m:r>
                      <a:rPr lang="vi-VN" sz="1600" b="0" i="0" smtClean="0">
                        <a:latin typeface="Cambria Math" panose="02040503050406030204" pitchFamily="18" charset="0"/>
                      </a:rPr>
                      <m:t> </m:t>
                    </m:r>
                    <m:r>
                      <m:rPr>
                        <m:sty m:val="p"/>
                      </m:rPr>
                      <a:rPr lang="vi-VN" sz="1600" b="0" i="0" smtClean="0">
                        <a:latin typeface="Cambria Math" panose="02040503050406030204" pitchFamily="18" charset="0"/>
                      </a:rPr>
                      <m:t>v</m:t>
                    </m:r>
                  </m:oMath>
                </a14:m>
                <a:endParaRPr lang="vi-VN" sz="1600" b="0"/>
              </a:p>
              <a:p>
                <a:pPr marL="0" indent="0">
                  <a:buNone/>
                </a:pPr>
                <a:r>
                  <a:rPr lang="vi-VN" sz="1600"/>
                  <a:t>		</a:t>
                </a:r>
                <a:r>
                  <a:rPr lang="en-US" sz="1600"/>
                  <a:t> </a:t>
                </a:r>
                <a14:m>
                  <m:oMath xmlns:m="http://schemas.openxmlformats.org/officeDocument/2006/math">
                    <m:r>
                      <a:rPr lang="en-US" sz="1600" i="1" smtClean="0">
                        <a:latin typeface="Cambria Math" panose="02040503050406030204" pitchFamily="18" charset="0"/>
                      </a:rPr>
                      <m:t>𝑎</m:t>
                    </m:r>
                  </m:oMath>
                </a14:m>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𝑀𝐴𝑋</m:t>
                    </m:r>
                    <m:d>
                      <m:dPr>
                        <m:ctrlPr>
                          <a:rPr lang="vi-VN" sz="1600" b="0" i="1" smtClean="0">
                            <a:latin typeface="Cambria Math" panose="02040503050406030204" pitchFamily="18" charset="0"/>
                            <a:ea typeface="Cambria Math" panose="02040503050406030204" pitchFamily="18" charset="0"/>
                          </a:rPr>
                        </m:ctrlPr>
                      </m:dPr>
                      <m:e>
                        <m:r>
                          <a:rPr lang="en-US" sz="160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𝑣</m:t>
                        </m:r>
                      </m:e>
                    </m:d>
                  </m:oMath>
                </a14:m>
                <a:endParaRPr lang="vi-VN" sz="1600" b="0"/>
              </a:p>
              <a:p>
                <a:pPr marL="0" indent="0">
                  <a:buNone/>
                </a:pPr>
                <a:r>
                  <a:rPr lang="vi-VN" sz="1600"/>
                  <a:t>	return v</a:t>
                </a:r>
              </a:p>
              <a:p>
                <a:pPr marL="0" indent="0">
                  <a:buNone/>
                </a:pPr>
                <a:r>
                  <a:rPr lang="vi-VN" sz="1600"/>
                  <a:t>function MIN-VALUE (state,</a:t>
                </a:r>
                <a14:m>
                  <m:oMath xmlns:m="http://schemas.openxmlformats.org/officeDocument/2006/math">
                    <m:r>
                      <a:rPr lang="en-US" sz="1600" b="0" i="0" smtClean="0">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𝑎</m:t>
                    </m:r>
                    <m:r>
                      <a:rPr lang="en-US" sz="1600" i="1">
                        <a:latin typeface="Cambria Math" panose="02040503050406030204" pitchFamily="18" charset="0"/>
                      </a:rPr>
                      <m:t>, </m:t>
                    </m:r>
                    <m:r>
                      <a:rPr lang="vi-VN" sz="1600" i="1">
                        <a:latin typeface="Cambria Math" panose="02040503050406030204" pitchFamily="18" charset="0"/>
                      </a:rPr>
                      <m:t>𝛽</m:t>
                    </m:r>
                    <m:r>
                      <a:rPr lang="vi-VN" sz="1600" b="0" i="1" smtClean="0">
                        <a:latin typeface="Cambria Math" panose="02040503050406030204" pitchFamily="18" charset="0"/>
                      </a:rPr>
                      <m:t>) </m:t>
                    </m:r>
                    <m:r>
                      <a:rPr lang="vi-VN" sz="1600" b="0" i="1" smtClean="0">
                        <a:latin typeface="Cambria Math" panose="02040503050406030204" pitchFamily="18" charset="0"/>
                      </a:rPr>
                      <m:t>𝑟𝑒𝑡𝑢𝑟𝑛𝑠</m:t>
                    </m:r>
                    <m:r>
                      <a:rPr lang="vi-VN" sz="1600" b="0" i="1" smtClean="0">
                        <a:latin typeface="Cambria Math" panose="02040503050406030204" pitchFamily="18" charset="0"/>
                      </a:rPr>
                      <m:t> </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𝑢𝑡𝑖𝑙𝑖𝑡𝑦</m:t>
                    </m:r>
                    <m:r>
                      <a:rPr lang="vi-VN" sz="1600" b="0" i="1" smtClean="0">
                        <a:latin typeface="Cambria Math" panose="02040503050406030204" pitchFamily="18" charset="0"/>
                      </a:rPr>
                      <m:t> </m:t>
                    </m:r>
                    <m:r>
                      <a:rPr lang="vi-VN" sz="1600" b="0" i="1" smtClean="0">
                        <a:latin typeface="Cambria Math" panose="02040503050406030204" pitchFamily="18" charset="0"/>
                      </a:rPr>
                      <m:t>𝑣𝑎𝑙𝑢𝑒</m:t>
                    </m:r>
                  </m:oMath>
                </a14:m>
                <a:endParaRPr lang="vi-VN" sz="1600" b="0"/>
              </a:p>
              <a:p>
                <a:pPr marL="0" indent="0">
                  <a:buNone/>
                </a:pPr>
                <a:r>
                  <a:rPr lang="vi-VN" sz="1600"/>
                  <a:t>	if TERMINAL-TEST (state) then return UTILITY (state)</a:t>
                </a:r>
              </a:p>
              <a:p>
                <a:pPr marL="0" indent="0">
                  <a:buNone/>
                </a:pPr>
                <a:r>
                  <a:rPr lang="vi-VN" sz="1600"/>
                  <a:t>	</a:t>
                </a:r>
                <a14:m>
                  <m:oMath xmlns:m="http://schemas.openxmlformats.org/officeDocument/2006/math">
                    <m:r>
                      <a:rPr lang="vi-VN" sz="1600" b="0" i="1" smtClean="0">
                        <a:latin typeface="Cambria Math" panose="02040503050406030204" pitchFamily="18" charset="0"/>
                      </a:rPr>
                      <m:t>𝑣</m:t>
                    </m:r>
                    <m:r>
                      <a:rPr lang="vi-VN" sz="1600" b="0" i="1" smtClean="0">
                        <a:latin typeface="Cambria Math" panose="02040503050406030204" pitchFamily="18" charset="0"/>
                      </a:rPr>
                      <m:t> ← +∞</m:t>
                    </m:r>
                  </m:oMath>
                </a14:m>
                <a:endParaRPr lang="vi-VN" sz="1600" b="0">
                  <a:ea typeface="Cambria Math" panose="02040503050406030204" pitchFamily="18" charset="0"/>
                </a:endParaRPr>
              </a:p>
              <a:p>
                <a:pPr marL="0" indent="0">
                  <a:buNone/>
                </a:pPr>
                <a:r>
                  <a:rPr lang="vi-VN" sz="1600"/>
                  <a:t>	for each a in ACTIONS (state) do</a:t>
                </a:r>
              </a:p>
              <a:p>
                <a:pPr marL="0" indent="0">
                  <a:buNone/>
                </a:pPr>
                <a:r>
                  <a:rPr lang="vi-VN" sz="1600"/>
                  <a:t>		</a:t>
                </a:r>
                <a14:m>
                  <m:oMath xmlns:m="http://schemas.openxmlformats.org/officeDocument/2006/math">
                    <m:r>
                      <a:rPr lang="vi-VN" sz="1600" b="0" i="1" smtClean="0">
                        <a:latin typeface="Cambria Math" panose="02040503050406030204" pitchFamily="18" charset="0"/>
                      </a:rPr>
                      <m:t>𝑣</m:t>
                    </m:r>
                    <m:r>
                      <a:rPr lang="vi-VN" sz="1600" b="0" i="1" smtClean="0">
                        <a:latin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𝑀𝐼𝑁</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𝑣</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𝑀𝐴𝑋</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𝑉𝐴𝐿𝑈𝐸</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𝑅𝐸𝑆𝑈𝐿𝑇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𝑠</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𝑎</m:t>
                        </m:r>
                      </m:e>
                    </m:d>
                    <m:r>
                      <a:rPr lang="vi-VN"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rPr>
                      <m:t>𝑎</m:t>
                    </m:r>
                    <m:r>
                      <a:rPr lang="en-US" sz="1600" b="0" i="1" smtClean="0">
                        <a:latin typeface="Cambria Math" panose="02040503050406030204" pitchFamily="18" charset="0"/>
                      </a:rPr>
                      <m:t>, </m:t>
                    </m:r>
                    <m:r>
                      <a:rPr lang="vi-VN" sz="1600" i="1" smtClean="0">
                        <a:latin typeface="Cambria Math" panose="02040503050406030204" pitchFamily="18" charset="0"/>
                      </a:rPr>
                      <m:t>𝛽</m:t>
                    </m:r>
                  </m:oMath>
                </a14:m>
                <a:r>
                  <a:rPr lang="vi-VN" sz="1600"/>
                  <a:t>))</a:t>
                </a:r>
              </a:p>
              <a:p>
                <a:pPr marL="0" indent="0">
                  <a:buNone/>
                </a:pPr>
                <a:r>
                  <a:rPr lang="vi-VN" sz="1600"/>
                  <a:t>		if </a:t>
                </a:r>
                <a14:m>
                  <m:oMath xmlns:m="http://schemas.openxmlformats.org/officeDocument/2006/math">
                    <m:r>
                      <a:rPr lang="vi-VN" sz="1600" b="0" i="1" smtClean="0">
                        <a:latin typeface="Cambria Math" panose="02040503050406030204" pitchFamily="18" charset="0"/>
                      </a:rPr>
                      <m:t>𝑣</m:t>
                    </m:r>
                    <m:r>
                      <a:rPr lang="vi-VN" sz="1600" b="0" i="1" smtClean="0">
                        <a:latin typeface="Cambria Math" panose="02040503050406030204" pitchFamily="18" charset="0"/>
                      </a:rPr>
                      <m:t>≤ </m:t>
                    </m:r>
                    <m:r>
                      <a:rPr lang="vi-VN" sz="1600" i="1" smtClean="0">
                        <a:latin typeface="Cambria Math" panose="02040503050406030204" pitchFamily="18" charset="0"/>
                      </a:rPr>
                      <m:t>𝛼</m:t>
                    </m:r>
                    <m:r>
                      <a:rPr lang="vi-VN" sz="1600" b="0" i="1" smtClean="0">
                        <a:latin typeface="Cambria Math" panose="02040503050406030204" pitchFamily="18" charset="0"/>
                      </a:rPr>
                      <m:t> </m:t>
                    </m:r>
                    <m:r>
                      <a:rPr lang="vi-VN" sz="1600" b="0" i="1" smtClean="0">
                        <a:latin typeface="Cambria Math" panose="02040503050406030204" pitchFamily="18" charset="0"/>
                      </a:rPr>
                      <m:t>𝑡h𝑒𝑛</m:t>
                    </m:r>
                    <m:r>
                      <a:rPr lang="vi-VN" sz="1600" b="0" i="1" smtClean="0">
                        <a:latin typeface="Cambria Math" panose="02040503050406030204" pitchFamily="18" charset="0"/>
                      </a:rPr>
                      <m:t> </m:t>
                    </m:r>
                    <m:r>
                      <a:rPr lang="vi-VN" sz="1600" b="0" i="1" smtClean="0">
                        <a:latin typeface="Cambria Math" panose="02040503050406030204" pitchFamily="18" charset="0"/>
                      </a:rPr>
                      <m:t>𝑟𝑒𝑡𝑢𝑟𝑛</m:t>
                    </m:r>
                    <m:r>
                      <a:rPr lang="vi-VN" sz="1600" b="0" i="1" smtClean="0">
                        <a:latin typeface="Cambria Math" panose="02040503050406030204" pitchFamily="18" charset="0"/>
                      </a:rPr>
                      <m:t> </m:t>
                    </m:r>
                    <m:r>
                      <a:rPr lang="vi-VN" sz="1600" b="0" i="1" smtClean="0">
                        <a:latin typeface="Cambria Math" panose="02040503050406030204" pitchFamily="18" charset="0"/>
                      </a:rPr>
                      <m:t>𝑣</m:t>
                    </m:r>
                  </m:oMath>
                </a14:m>
                <a:endParaRPr lang="vi-VN" sz="1600" b="0"/>
              </a:p>
              <a:p>
                <a:pPr marL="0" indent="0">
                  <a:buNone/>
                </a:pPr>
                <a:r>
                  <a:rPr lang="vi-VN" sz="1600"/>
                  <a:t>		</a:t>
                </a:r>
                <a14:m>
                  <m:oMath xmlns:m="http://schemas.openxmlformats.org/officeDocument/2006/math">
                    <m:r>
                      <a:rPr lang="vi-VN" sz="1600" i="1" smtClean="0">
                        <a:latin typeface="Cambria Math" panose="02040503050406030204" pitchFamily="18" charset="0"/>
                      </a:rPr>
                      <m:t>𝛽</m:t>
                    </m:r>
                    <m:r>
                      <a:rPr lang="vi-VN" sz="1600" b="0" i="1" smtClean="0">
                        <a:latin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𝑀𝐼𝑁</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 </m:t>
                        </m:r>
                        <m:r>
                          <a:rPr lang="vi-VN" sz="1600" i="1" smtClean="0">
                            <a:latin typeface="Cambria Math" panose="02040503050406030204" pitchFamily="18" charset="0"/>
                          </a:rPr>
                          <m:t>𝛽</m:t>
                        </m:r>
                        <m:r>
                          <a:rPr lang="vi-VN" sz="1600" b="0" i="1" smtClean="0">
                            <a:latin typeface="Cambria Math" panose="02040503050406030204" pitchFamily="18" charset="0"/>
                          </a:rPr>
                          <m:t>, </m:t>
                        </m:r>
                        <m:r>
                          <a:rPr lang="vi-VN" sz="1600" b="0" i="1" smtClean="0">
                            <a:latin typeface="Cambria Math" panose="02040503050406030204" pitchFamily="18" charset="0"/>
                          </a:rPr>
                          <m:t>𝑣</m:t>
                        </m:r>
                      </m:e>
                    </m:d>
                  </m:oMath>
                </a14:m>
                <a:endParaRPr lang="vi-VN" sz="1600" b="0"/>
              </a:p>
              <a:p>
                <a:pPr marL="0" indent="0">
                  <a:buNone/>
                </a:pPr>
                <a:r>
                  <a:rPr lang="vi-VN" sz="1600"/>
                  <a:t>	return v</a:t>
                </a:r>
              </a:p>
              <a:p>
                <a:pPr marL="0" indent="0">
                  <a:buNone/>
                </a:pPr>
                <a:r>
                  <a:rPr lang="vi-VN" sz="1600"/>
                  <a:t>		</a:t>
                </a:r>
              </a:p>
            </p:txBody>
          </p:sp>
        </mc:Choice>
        <mc:Fallback xmlns="">
          <p:sp>
            <p:nvSpPr>
              <p:cNvPr id="3" name="Content Placeholder 2">
                <a:extLst>
                  <a:ext uri="{FF2B5EF4-FFF2-40B4-BE49-F238E27FC236}">
                    <a16:creationId xmlns:a16="http://schemas.microsoft.com/office/drawing/2014/main" id="{CF29A62F-8B06-4D1F-A60F-ACF52EAC07BA}"/>
                  </a:ext>
                </a:extLst>
              </p:cNvPr>
              <p:cNvSpPr>
                <a:spLocks noGrp="1" noRot="1" noChangeAspect="1" noMove="1" noResize="1" noEditPoints="1" noAdjustHandles="1" noChangeArrowheads="1" noChangeShapeType="1" noTextEdit="1"/>
              </p:cNvSpPr>
              <p:nvPr>
                <p:ph idx="1"/>
              </p:nvPr>
            </p:nvSpPr>
            <p:spPr>
              <a:xfrm>
                <a:off x="838200" y="1076325"/>
                <a:ext cx="10515600" cy="5763419"/>
              </a:xfrm>
              <a:blipFill>
                <a:blip r:embed="rId2"/>
                <a:stretch>
                  <a:fillRect l="-174" t="-1164"/>
                </a:stretch>
              </a:blipFill>
            </p:spPr>
            <p:txBody>
              <a:bodyPr/>
              <a:lstStyle/>
              <a:p>
                <a:r>
                  <a:rPr lang="vi-VN">
                    <a:noFill/>
                  </a:rPr>
                  <a:t> </a:t>
                </a:r>
              </a:p>
            </p:txBody>
          </p:sp>
        </mc:Fallback>
      </mc:AlternateContent>
    </p:spTree>
    <p:extLst>
      <p:ext uri="{BB962C8B-B14F-4D97-AF65-F5344CB8AC3E}">
        <p14:creationId xmlns:p14="http://schemas.microsoft.com/office/powerpoint/2010/main" val="294914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8C27-6650-4B77-8C17-9516AF71CE51}"/>
              </a:ext>
            </a:extLst>
          </p:cNvPr>
          <p:cNvSpPr>
            <a:spLocks noGrp="1"/>
          </p:cNvSpPr>
          <p:nvPr>
            <p:ph type="title"/>
          </p:nvPr>
        </p:nvSpPr>
        <p:spPr/>
        <p:txBody>
          <a:bodyPr/>
          <a:lstStyle/>
          <a:p>
            <a:pPr algn="ctr"/>
            <a:r>
              <a:rPr lang="vi-VN" b="1"/>
              <a:t>Vấn đề của cắt tỉa Alpha-beta</a:t>
            </a:r>
          </a:p>
        </p:txBody>
      </p:sp>
      <p:sp>
        <p:nvSpPr>
          <p:cNvPr id="3" name="Content Placeholder 2">
            <a:extLst>
              <a:ext uri="{FF2B5EF4-FFF2-40B4-BE49-F238E27FC236}">
                <a16:creationId xmlns:a16="http://schemas.microsoft.com/office/drawing/2014/main" id="{FA084AEE-19CC-471D-BA33-283F817E0094}"/>
              </a:ext>
            </a:extLst>
          </p:cNvPr>
          <p:cNvSpPr>
            <a:spLocks noGrp="1"/>
          </p:cNvSpPr>
          <p:nvPr>
            <p:ph idx="1"/>
          </p:nvPr>
        </p:nvSpPr>
        <p:spPr/>
        <p:txBody>
          <a:bodyPr/>
          <a:lstStyle/>
          <a:p>
            <a:pPr marL="0" indent="0">
              <a:buNone/>
            </a:pPr>
            <a:r>
              <a:rPr lang="vi-VN"/>
              <a:t>Đối với các trò chơi có không gian trạng thái lớn, thì phương pháp cắt tỉa alpha-beta vẫn không phù hợp </a:t>
            </a:r>
          </a:p>
          <a:p>
            <a:pPr marL="0" indent="0">
              <a:buNone/>
            </a:pPr>
            <a:r>
              <a:rPr lang="vi-VN"/>
              <a:t>○ Không gian tìm kiếm (kết hợp cắt tỉa) vẫn lớn </a:t>
            </a:r>
          </a:p>
          <a:p>
            <a:pPr marL="0" indent="0">
              <a:buNone/>
            </a:pPr>
            <a:r>
              <a:rPr lang="vi-VN"/>
              <a:t>Có thể hạn chế không gian tìm kiếm bằng cách sử dụng các tri thức cụ thể của bài toán </a:t>
            </a:r>
          </a:p>
          <a:p>
            <a:pPr marL="0" indent="0">
              <a:buNone/>
            </a:pPr>
            <a:r>
              <a:rPr lang="vi-VN"/>
              <a:t>○ Tri thức để cho phép đánh giá mỗi trạng thái của trò chơi </a:t>
            </a:r>
          </a:p>
          <a:p>
            <a:pPr marL="0" indent="0">
              <a:buNone/>
            </a:pPr>
            <a:r>
              <a:rPr lang="vi-VN"/>
              <a:t>○ Tri thức bổ sung (heuristic) này đóng vai trò tương tự như là hàm ước lượng h(n) trong giải thuật tìm kiếm A*</a:t>
            </a:r>
          </a:p>
        </p:txBody>
      </p:sp>
    </p:spTree>
    <p:extLst>
      <p:ext uri="{BB962C8B-B14F-4D97-AF65-F5344CB8AC3E}">
        <p14:creationId xmlns:p14="http://schemas.microsoft.com/office/powerpoint/2010/main" val="265041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650</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Times New Roman</vt:lpstr>
      <vt:lpstr>Office Theme</vt:lpstr>
      <vt:lpstr>Giải thuật MINIMAX</vt:lpstr>
      <vt:lpstr>PowerPoint Presentation</vt:lpstr>
      <vt:lpstr>Đặc điểm giải thuật MINIMAX</vt:lpstr>
      <vt:lpstr>Cắt tỉa tìm kiếm</vt:lpstr>
      <vt:lpstr>PowerPoint Presentation</vt:lpstr>
      <vt:lpstr>Alpha-beta</vt:lpstr>
      <vt:lpstr>Vấn đề của cắt tỉa Alpha-beta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MINIMAX</dc:title>
  <dc:creator>Đình Phát Nguyễn</dc:creator>
  <cp:lastModifiedBy>Đình Phát Nguyễn</cp:lastModifiedBy>
  <cp:revision>11</cp:revision>
  <dcterms:created xsi:type="dcterms:W3CDTF">2023-04-21T15:15:11Z</dcterms:created>
  <dcterms:modified xsi:type="dcterms:W3CDTF">2023-05-09T08:09:28Z</dcterms:modified>
</cp:coreProperties>
</file>