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6" r:id="rId9"/>
    <p:sldId id="271" r:id="rId10"/>
    <p:sldId id="267" r:id="rId11"/>
    <p:sldId id="268" r:id="rId12"/>
    <p:sldId id="272" r:id="rId13"/>
    <p:sldId id="273" r:id="rId14"/>
    <p:sldId id="274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 autoAdjust="0"/>
    <p:restoredTop sz="94660"/>
  </p:normalViewPr>
  <p:slideViewPr>
    <p:cSldViewPr snapToGrid="0">
      <p:cViewPr>
        <p:scale>
          <a:sx n="96" d="100"/>
          <a:sy n="96" d="100"/>
        </p:scale>
        <p:origin x="62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0AF3A-90DF-4F2F-8B54-738F13071A7D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257C-01D9-4C27-A091-030B6D3AB4F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98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0AF3A-90DF-4F2F-8B54-738F13071A7D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257C-01D9-4C27-A091-030B6D3AB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400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0AF3A-90DF-4F2F-8B54-738F13071A7D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257C-01D9-4C27-A091-030B6D3AB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6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0AF3A-90DF-4F2F-8B54-738F13071A7D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257C-01D9-4C27-A091-030B6D3AB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86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0AF3A-90DF-4F2F-8B54-738F13071A7D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257C-01D9-4C27-A091-030B6D3AB4F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596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0AF3A-90DF-4F2F-8B54-738F13071A7D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257C-01D9-4C27-A091-030B6D3AB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42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0AF3A-90DF-4F2F-8B54-738F13071A7D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257C-01D9-4C27-A091-030B6D3AB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34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0AF3A-90DF-4F2F-8B54-738F13071A7D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257C-01D9-4C27-A091-030B6D3AB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91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0AF3A-90DF-4F2F-8B54-738F13071A7D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257C-01D9-4C27-A091-030B6D3AB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89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560AF3A-90DF-4F2F-8B54-738F13071A7D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05257C-01D9-4C27-A091-030B6D3AB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3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0AF3A-90DF-4F2F-8B54-738F13071A7D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257C-01D9-4C27-A091-030B6D3AB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50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560AF3A-90DF-4F2F-8B54-738F13071A7D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205257C-01D9-4C27-A091-030B6D3AB4F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66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Relationship Id="rId3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Reconstruct the wiring between neurons from fluorescence imaging of neural activity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Helga </a:t>
            </a:r>
            <a:r>
              <a:rPr lang="en-US" dirty="0" err="1"/>
              <a:t>Mazyar</a:t>
            </a:r>
            <a:r>
              <a:rPr lang="en-US" dirty="0"/>
              <a:t> &amp; Kirsten Lynch</a:t>
            </a:r>
          </a:p>
        </p:txBody>
      </p:sp>
    </p:spTree>
    <p:extLst>
      <p:ext uri="{BB962C8B-B14F-4D97-AF65-F5344CB8AC3E}">
        <p14:creationId xmlns:p14="http://schemas.microsoft.com/office/powerpoint/2010/main" val="1560706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Bayesian Networks (DBN)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 smtClean="0"/>
              <a:t> </a:t>
            </a:r>
            <a:r>
              <a:rPr lang="en-US" b="1" dirty="0" smtClean="0"/>
              <a:t>Dynamic Bayesian Network</a:t>
            </a:r>
            <a:r>
              <a:rPr lang="en-US" dirty="0" smtClean="0"/>
              <a:t>: A Bayesian network which relates variables (calcium fluorescence signal) to each other over adjacent time steps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 Represented as a </a:t>
            </a:r>
            <a:r>
              <a:rPr lang="en-US" b="1" dirty="0" smtClean="0"/>
              <a:t>directed</a:t>
            </a:r>
            <a:r>
              <a:rPr lang="en-US" dirty="0" smtClean="0"/>
              <a:t> </a:t>
            </a:r>
            <a:r>
              <a:rPr lang="en-US" b="1" dirty="0" smtClean="0"/>
              <a:t>acyclic</a:t>
            </a:r>
            <a:r>
              <a:rPr lang="en-US" dirty="0" smtClean="0"/>
              <a:t> graph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Infer causality through spike timing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 The states of any system described as a DBN satisfy the </a:t>
            </a:r>
            <a:r>
              <a:rPr lang="en-US" dirty="0" err="1" smtClean="0"/>
              <a:t>Markovian</a:t>
            </a:r>
            <a:r>
              <a:rPr lang="en-US" dirty="0" smtClean="0"/>
              <a:t> condition: The state of a system at time </a:t>
            </a:r>
            <a:r>
              <a:rPr lang="en-US" i="1" dirty="0" smtClean="0"/>
              <a:t>t</a:t>
            </a:r>
            <a:r>
              <a:rPr lang="en-US" dirty="0" smtClean="0"/>
              <a:t> depends only on its immediate past, i.e. at time</a:t>
            </a:r>
            <a:r>
              <a:rPr lang="en-US" i="1" dirty="0" smtClean="0"/>
              <a:t> t</a:t>
            </a:r>
            <a:r>
              <a:rPr lang="en-US" dirty="0" smtClean="0"/>
              <a:t>-1</a:t>
            </a:r>
          </a:p>
          <a:p>
            <a:pPr>
              <a:buFont typeface="Wingdings" charset="2"/>
              <a:buChar char="§"/>
            </a:pPr>
            <a:endParaRPr lang="en-US" dirty="0"/>
          </a:p>
        </p:txBody>
      </p:sp>
      <p:pic>
        <p:nvPicPr>
          <p:cNvPr id="4" name="Picture 3" descr="Screen Shot 2016-12-01 at 10.33.3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400" y="4010695"/>
            <a:ext cx="5795433" cy="222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532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DBN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61933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dirty="0" smtClean="0"/>
              <a:t> </a:t>
            </a:r>
            <a:r>
              <a:rPr lang="en-US" b="1" dirty="0" smtClean="0"/>
              <a:t>LASSO learning-based Modular Networks </a:t>
            </a:r>
            <a:r>
              <a:rPr lang="en-US" dirty="0" smtClean="0"/>
              <a:t>(implemented with Statistical Inference for </a:t>
            </a:r>
            <a:r>
              <a:rPr lang="en-US" dirty="0" err="1" smtClean="0"/>
              <a:t>MOdular</a:t>
            </a:r>
            <a:r>
              <a:rPr lang="en-US" dirty="0" smtClean="0"/>
              <a:t> Networks – </a:t>
            </a:r>
            <a:r>
              <a:rPr lang="en-US" dirty="0" err="1" smtClean="0"/>
              <a:t>SIMoNe</a:t>
            </a:r>
            <a:r>
              <a:rPr lang="en-US" dirty="0" smtClean="0"/>
              <a:t>)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Produces coefficients that are exactly zero by applying an L1 norm penalty to their sum – model selection via dimensionality reduction </a:t>
            </a:r>
          </a:p>
          <a:p>
            <a:pPr lvl="1">
              <a:buFont typeface="Wingdings" charset="2"/>
              <a:buChar char="§"/>
            </a:pPr>
            <a:r>
              <a:rPr lang="en-US" dirty="0" err="1" smtClean="0"/>
              <a:t>SIMoNe</a:t>
            </a:r>
            <a:r>
              <a:rPr lang="en-US" dirty="0" smtClean="0"/>
              <a:t> selects arcs through adaptive L1 penalization of model likelihood using VAR(1) processes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Arcs can be weighted by pre-defined latent clustering</a:t>
            </a:r>
          </a:p>
          <a:p>
            <a:pPr>
              <a:buFont typeface="Wingdings" charset="2"/>
              <a:buChar char="§"/>
            </a:pPr>
            <a:r>
              <a:rPr lang="en-US" dirty="0"/>
              <a:t> </a:t>
            </a:r>
            <a:r>
              <a:rPr lang="en-US" b="1" dirty="0" smtClean="0"/>
              <a:t>First-Order Conditional Dependencies Approximation </a:t>
            </a:r>
            <a:r>
              <a:rPr lang="en-US" dirty="0" smtClean="0"/>
              <a:t>(implemented with G1DBN)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Uses low-order conditional dependence graph to infer connectivity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First, model learns a directed acyclic graph encoding first-order partial dependence relationships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Second, it infers the real network structure of the DBN using the graph from the previous step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 </a:t>
            </a:r>
            <a:r>
              <a:rPr lang="en-US" b="1" dirty="0" smtClean="0"/>
              <a:t>James-Stein Shrinkage Estimator </a:t>
            </a:r>
            <a:r>
              <a:rPr lang="en-US" dirty="0" smtClean="0"/>
              <a:t>(implemented with </a:t>
            </a:r>
            <a:r>
              <a:rPr lang="en-US" dirty="0" err="1" smtClean="0"/>
              <a:t>GeneNet</a:t>
            </a:r>
            <a:r>
              <a:rPr lang="en-US" dirty="0" smtClean="0"/>
              <a:t>)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Estimates covariance matrix by “shrinking” the empirical correlation coefficients towards zero and empirical variances to the median</a:t>
            </a:r>
          </a:p>
          <a:p>
            <a:pPr lvl="1">
              <a:buFont typeface="Wingdings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350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Simone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134" y="1799167"/>
            <a:ext cx="4394200" cy="44692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0867" y="2222500"/>
            <a:ext cx="3289300" cy="35795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7974" y="2285999"/>
            <a:ext cx="3393026" cy="357760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45667" y="2116667"/>
            <a:ext cx="2933008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Choice fixed to 54 edges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746067" y="2099734"/>
            <a:ext cx="2933008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Choice fixed to 228 edges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30500" y="4191000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23734" y="5063067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042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Simone Model Selection (BIC)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4964" y="1735667"/>
            <a:ext cx="4851105" cy="51223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3208" y="2136511"/>
            <a:ext cx="69006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Simone BIC model selection chooses maximum number of edges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80243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Networks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466" y="705452"/>
            <a:ext cx="5273527" cy="54085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3529" y="2196978"/>
            <a:ext cx="5846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Can be used to compare network against ground truth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8109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G1DBN</a:t>
            </a:r>
            <a:endParaRPr lang="en-US" dirty="0"/>
          </a:p>
        </p:txBody>
      </p:sp>
      <p:pic>
        <p:nvPicPr>
          <p:cNvPr id="4" name="Picture 3" descr="Screen Shot 2016-12-01 at 12.21.1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989667"/>
            <a:ext cx="4205060" cy="4275667"/>
          </a:xfrm>
          <a:prstGeom prst="rect">
            <a:avLst/>
          </a:prstGeom>
        </p:spPr>
      </p:pic>
      <p:pic>
        <p:nvPicPr>
          <p:cNvPr id="5" name="Picture 4" descr="Screen Shot 2016-12-01 at 12.52.4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1875216"/>
            <a:ext cx="3771900" cy="43901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44556" y="2314222"/>
            <a:ext cx="1254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5845 edges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12622" y="2410178"/>
            <a:ext cx="120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1007edges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73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pic>
        <p:nvPicPr>
          <p:cNvPr id="4" name="Picture 3" descr="Screen Shot 2016-12-01 at 11.09.0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19" y="1799167"/>
            <a:ext cx="4375748" cy="4416201"/>
          </a:xfrm>
          <a:prstGeom prst="rect">
            <a:avLst/>
          </a:prstGeom>
        </p:spPr>
      </p:pic>
      <p:pic>
        <p:nvPicPr>
          <p:cNvPr id="5" name="Picture 4" descr="Screen Shot 2016-12-01 at 11.02.1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280" y="2053166"/>
            <a:ext cx="4566726" cy="42121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19828" y="1773707"/>
            <a:ext cx="2257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Precision-Recall Curve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55337" y="925676"/>
            <a:ext cx="413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Sensitivity: True positive out of true edges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4426405" y="3778948"/>
            <a:ext cx="3047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Positive Predictive Value (PPV)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44851" y="453246"/>
            <a:ext cx="4544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PPV: True positive edges out of selected edges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26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 Connectivity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Brain structural connectivity important for: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Study of epilepsy, Alzheimer’s disease, and other </a:t>
            </a:r>
            <a:r>
              <a:rPr lang="en-US" dirty="0" err="1"/>
              <a:t>neuropathologies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General brain function and learning capabilities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Traditional neuroanatomical methods of axonal tracing cannot scale up to very large networks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100 billion neurons, with 7000 synapses per neuron in brain (Sounds like a big data problem!)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Alternative: reverse-engineer the structure of neural networks given time series of neuronal activity (effective connectivity)</a:t>
            </a:r>
          </a:p>
          <a:p>
            <a:pPr marL="0" indent="0">
              <a:buNone/>
            </a:pPr>
            <a:r>
              <a:rPr lang="en-US" b="1" dirty="0"/>
              <a:t>Purpose: Reconstruct the effective connectivity between neurons from fluorescence imaging of neural activity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Net reconstru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1663" y="381952"/>
            <a:ext cx="3800475" cy="22574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496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Optical Imaging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6795436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  Calcium fluorescence imaging: Shows calcium (Ca</a:t>
            </a:r>
            <a:r>
              <a:rPr lang="en-US" sz="2200" baseline="30000" dirty="0"/>
              <a:t>2+</a:t>
            </a:r>
            <a:r>
              <a:rPr lang="en-US" sz="2200" dirty="0"/>
              <a:t>) status within cell cytoplasm using fluorescent protein-based indicators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  Ca</a:t>
            </a:r>
            <a:r>
              <a:rPr lang="en-US" sz="2200" baseline="30000" dirty="0"/>
              <a:t>2+</a:t>
            </a:r>
            <a:r>
              <a:rPr lang="en-US" sz="2200" dirty="0"/>
              <a:t> as ubiquitous intracellular messenger : indicator of neural activity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  Fluorescent contrast intensity as variable of interest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  Good temporal resolution allows for collection of time-series data for dynamic network development</a:t>
            </a:r>
          </a:p>
        </p:txBody>
      </p:sp>
      <p:pic>
        <p:nvPicPr>
          <p:cNvPr id="2050" name="Picture 2" descr="culture ide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418" y="2068618"/>
            <a:ext cx="3609975" cy="38004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0321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Data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61" y="1974484"/>
            <a:ext cx="1886213" cy="1076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731" y="3005239"/>
            <a:ext cx="1495634" cy="6287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056" y="3596252"/>
            <a:ext cx="1514686" cy="6477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744" y="4039372"/>
            <a:ext cx="1686160" cy="106694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988" y="4818251"/>
            <a:ext cx="1438476" cy="847843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741" b="9259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4668" y="5542141"/>
            <a:ext cx="1971675" cy="12858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318955" y="2698601"/>
            <a:ext cx="1751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recording at 50 fps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79902" y="3337396"/>
            <a:ext cx="1426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of neurons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44433" y="3633977"/>
            <a:ext cx="1737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Extraction of time series 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 channel per neuron)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643118" y="4342013"/>
            <a:ext cx="2320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 modeling reproducing real data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963333" y="5050049"/>
            <a:ext cx="1919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 of challenge test data by re-simulation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941967" y="2889823"/>
            <a:ext cx="394636" cy="23083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872822" y="3699217"/>
            <a:ext cx="394636" cy="23083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710342" y="4362068"/>
            <a:ext cx="394636" cy="23083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805190" y="5142226"/>
            <a:ext cx="394636" cy="23083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9134590" y="5766264"/>
            <a:ext cx="394636" cy="23083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972147" y="2417239"/>
            <a:ext cx="6455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Dataset is re-simulation of Ca</a:t>
            </a:r>
            <a:r>
              <a:rPr lang="en-US" sz="2000" baseline="30000" dirty="0"/>
              <a:t>2+</a:t>
            </a:r>
            <a:r>
              <a:rPr lang="en-US" sz="2000" dirty="0"/>
              <a:t> fluorescent optical recording</a:t>
            </a:r>
          </a:p>
        </p:txBody>
      </p:sp>
    </p:spTree>
    <p:extLst>
      <p:ext uri="{BB962C8B-B14F-4D97-AF65-F5344CB8AC3E}">
        <p14:creationId xmlns:p14="http://schemas.microsoft.com/office/powerpoint/2010/main" val="754649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Organization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206240" cy="4023360"/>
          </a:xfrm>
        </p:spPr>
        <p:txBody>
          <a:bodyPr/>
          <a:lstStyle/>
          <a:p>
            <a:pPr marL="0" indent="0" algn="ctr">
              <a:buNone/>
            </a:pPr>
            <a:r>
              <a:rPr lang="en-US" sz="3000" dirty="0"/>
              <a:t>File Types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b="1" dirty="0"/>
              <a:t>Fluorescence</a:t>
            </a:r>
            <a:r>
              <a:rPr lang="en-US" dirty="0"/>
              <a:t>: Neural activity time series data from (t x n)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Training and Test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b="1" dirty="0"/>
              <a:t>Network Position</a:t>
            </a:r>
            <a:r>
              <a:rPr lang="en-US" dirty="0"/>
              <a:t>: (X,Y) spatial location for each neuron (n x 2)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Training and Test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b="1" dirty="0"/>
              <a:t>Network</a:t>
            </a:r>
            <a:r>
              <a:rPr lang="en-US" dirty="0"/>
              <a:t>: Directed connectivity from neuron I to neuron J with weight W     (n x 3)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Training only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16830" y="1845734"/>
            <a:ext cx="4206240" cy="4023360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en-US" sz="3500" dirty="0"/>
              <a:t>Data Types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 Normal</a:t>
            </a:r>
            <a:r>
              <a:rPr lang="en-US" dirty="0"/>
              <a:t>: Network constructed similarly to “test” network</a:t>
            </a:r>
            <a:endParaRPr lang="en-US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b="1" dirty="0"/>
              <a:t>Small</a:t>
            </a:r>
            <a:r>
              <a:rPr lang="en-US" dirty="0"/>
              <a:t>: Network constructed similarly to “test” network with N=100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b="1" dirty="0"/>
              <a:t>High Rate</a:t>
            </a:r>
            <a:r>
              <a:rPr lang="en-US" dirty="0"/>
              <a:t>: Increased firing frequency</a:t>
            </a:r>
            <a:endParaRPr lang="en-US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Low Noise</a:t>
            </a:r>
            <a:r>
              <a:rPr lang="en-US" dirty="0"/>
              <a:t>: Fluorescent signal has better SNR</a:t>
            </a:r>
            <a:endParaRPr lang="en-US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High CC</a:t>
            </a:r>
            <a:r>
              <a:rPr lang="en-US" dirty="0"/>
              <a:t>: Higher clustering coefficient</a:t>
            </a:r>
            <a:endParaRPr lang="en-US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Low CC</a:t>
            </a:r>
            <a:r>
              <a:rPr lang="en-US" dirty="0"/>
              <a:t>: Lower clustering coefficient</a:t>
            </a:r>
            <a:endParaRPr lang="en-US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High Con</a:t>
            </a:r>
            <a:r>
              <a:rPr lang="en-US" dirty="0"/>
              <a:t>: Higher number of connections per neuron</a:t>
            </a:r>
            <a:endParaRPr lang="en-US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Low Con</a:t>
            </a:r>
            <a:r>
              <a:rPr lang="en-US" dirty="0"/>
              <a:t>: Lower number of connections per neuron</a:t>
            </a:r>
          </a:p>
        </p:txBody>
      </p:sp>
    </p:spTree>
    <p:extLst>
      <p:ext uri="{BB962C8B-B14F-4D97-AF65-F5344CB8AC3E}">
        <p14:creationId xmlns:p14="http://schemas.microsoft.com/office/powerpoint/2010/main" val="3447336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is a difficult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Why is this a difficult problem?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Very noisy signals due to light scattering artifacts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Computationally intensive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180 K samples of 1000 neurons, 180 million data points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Framework of our solution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Preprocess: Deal with noisy calcium fluoresce signals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Inference: Find the network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Approach 1</a:t>
            </a:r>
            <a:r>
              <a:rPr lang="en-US" dirty="0"/>
              <a:t>: Extract features from signals and learn a classifier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Approach 2</a:t>
            </a:r>
            <a:r>
              <a:rPr lang="en-US" dirty="0"/>
              <a:t>: Dynamic Bayesian Networks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9814" y="1985581"/>
            <a:ext cx="2190750" cy="1581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9549" y="4526069"/>
            <a:ext cx="2238375" cy="1343025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>
            <a:off x="8241376" y="3732792"/>
            <a:ext cx="254722" cy="8589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666" y="3813795"/>
            <a:ext cx="2879252" cy="73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626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1: : Extract features from signals and learn a classifier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Discretize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For each pair of neurons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Compute scores for neuron </a:t>
            </a:r>
            <a:r>
              <a:rPr lang="en-US" dirty="0" err="1"/>
              <a:t>i</a:t>
            </a:r>
            <a:r>
              <a:rPr lang="en-US" dirty="0"/>
              <a:t> -&gt; neuron j using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Cross correlation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Generalized transfer entropy: measures the association between two neurons. Proposed by the challenge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Granger causality statistics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Combine several scores used as “features" to train a classifier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0 : No connection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1 : connection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Classifiers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Naïve Bayes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/>
              <a:t>Not a good option given that the network is sparse. Biased towards reporting 0.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Logistic regression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Evaluate the classifier using AUROC  as requested by the contest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794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Approach 1 </a:t>
            </a:r>
            <a:r>
              <a:rPr lang="en-US" dirty="0"/>
              <a:t>- Results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184" y="1893474"/>
            <a:ext cx="3974816" cy="3668424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15" y="1893474"/>
            <a:ext cx="7372962" cy="4414561"/>
          </a:xfrm>
        </p:spPr>
      </p:pic>
    </p:spTree>
    <p:extLst>
      <p:ext uri="{BB962C8B-B14F-4D97-AF65-F5344CB8AC3E}">
        <p14:creationId xmlns:p14="http://schemas.microsoft.com/office/powerpoint/2010/main" val="3344591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Data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57" y="2075621"/>
            <a:ext cx="10058400" cy="345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12065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468</TotalTime>
  <Words>792</Words>
  <Application>Microsoft Macintosh PowerPoint</Application>
  <PresentationFormat>Widescreen</PresentationFormat>
  <Paragraphs>103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Calibri Light</vt:lpstr>
      <vt:lpstr>Times New Roman</vt:lpstr>
      <vt:lpstr>Wingdings</vt:lpstr>
      <vt:lpstr>Retrospect</vt:lpstr>
      <vt:lpstr>Reconstruct the wiring between neurons from fluorescence imaging of neural activity</vt:lpstr>
      <vt:lpstr>Effective Connectivity</vt:lpstr>
      <vt:lpstr>Optical Imaging Methods</vt:lpstr>
      <vt:lpstr>Generating Data</vt:lpstr>
      <vt:lpstr>Data Organization </vt:lpstr>
      <vt:lpstr>Why this is a difficult problem</vt:lpstr>
      <vt:lpstr>Approach 1: : Extract features from signals and learn a classifier </vt:lpstr>
      <vt:lpstr>Approach 1 - Results</vt:lpstr>
      <vt:lpstr>Time Series Data</vt:lpstr>
      <vt:lpstr>Dynamic Bayesian Networks (DBN)</vt:lpstr>
      <vt:lpstr>DBN Approaches</vt:lpstr>
      <vt:lpstr>Simone</vt:lpstr>
      <vt:lpstr>Simone Model Selection (BIC)</vt:lpstr>
      <vt:lpstr>Comparing Networks</vt:lpstr>
      <vt:lpstr>G1DBN</vt:lpstr>
      <vt:lpstr>Performance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PSYC625 Final Project: Connectomics</dc:title>
  <dc:creator>Kirsten Lynch</dc:creator>
  <cp:lastModifiedBy>Helga Mazyar</cp:lastModifiedBy>
  <cp:revision>28</cp:revision>
  <dcterms:created xsi:type="dcterms:W3CDTF">2016-11-30T22:44:03Z</dcterms:created>
  <dcterms:modified xsi:type="dcterms:W3CDTF">2017-10-18T18:17:10Z</dcterms:modified>
</cp:coreProperties>
</file>