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77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6" userDrawn="1">
          <p15:clr>
            <a:srgbClr val="A4A3A4"/>
          </p15:clr>
        </p15:guide>
        <p15:guide id="2" orient="horz" pos="553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5" pos="2940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13CD4-CCFD-472D-831C-925F9138B7D9}" v="71" dt="2024-02-05T19:11:3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82" autoAdjust="0"/>
    <p:restoredTop sz="97375" autoAdjust="0"/>
  </p:normalViewPr>
  <p:slideViewPr>
    <p:cSldViewPr snapToGrid="0" snapToObjects="1">
      <p:cViewPr varScale="1">
        <p:scale>
          <a:sx n="204" d="100"/>
          <a:sy n="204" d="100"/>
        </p:scale>
        <p:origin x="1086" y="174"/>
      </p:cViewPr>
      <p:guideLst>
        <p:guide orient="horz" pos="1686"/>
        <p:guide orient="horz" pos="553"/>
        <p:guide orient="horz" pos="1800"/>
        <p:guide orient="horz" pos="2934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 Christina FRD HTDT" userId="31c34658-6118-4aca-a8be-2eff75cc8393" providerId="ADAL" clId="{5E013CD4-CCFD-472D-831C-925F9138B7D9}"/>
    <pc:docChg chg="custSel delSld modSld modMainMaster">
      <pc:chgData name="Geiger Christina FRD HTDT" userId="31c34658-6118-4aca-a8be-2eff75cc8393" providerId="ADAL" clId="{5E013CD4-CCFD-472D-831C-925F9138B7D9}" dt="2024-02-05T19:11:30.888" v="227" actId="6549"/>
      <pc:docMkLst>
        <pc:docMk/>
      </pc:docMkLst>
      <pc:sldChg chg="del">
        <pc:chgData name="Geiger Christina FRD HTDT" userId="31c34658-6118-4aca-a8be-2eff75cc8393" providerId="ADAL" clId="{5E013CD4-CCFD-472D-831C-925F9138B7D9}" dt="2024-01-29T20:10:24.702" v="0" actId="47"/>
        <pc:sldMkLst>
          <pc:docMk/>
          <pc:sldMk cId="1156813987" sldId="256"/>
        </pc:sldMkLst>
      </pc:sldChg>
      <pc:sldChg chg="del">
        <pc:chgData name="Geiger Christina FRD HTDT" userId="31c34658-6118-4aca-a8be-2eff75cc8393" providerId="ADAL" clId="{5E013CD4-CCFD-472D-831C-925F9138B7D9}" dt="2024-01-29T20:10:25.416" v="1" actId="47"/>
        <pc:sldMkLst>
          <pc:docMk/>
          <pc:sldMk cId="178415297" sldId="257"/>
        </pc:sldMkLst>
      </pc:sldChg>
      <pc:sldChg chg="addSp delSp modSp mod">
        <pc:chgData name="Geiger Christina FRD HTDT" userId="31c34658-6118-4aca-a8be-2eff75cc8393" providerId="ADAL" clId="{5E013CD4-CCFD-472D-831C-925F9138B7D9}" dt="2024-02-05T19:11:30.888" v="227" actId="6549"/>
        <pc:sldMkLst>
          <pc:docMk/>
          <pc:sldMk cId="1227627819" sldId="777"/>
        </pc:sldMkLst>
        <pc:spChg chg="mod">
          <ac:chgData name="Geiger Christina FRD HTDT" userId="31c34658-6118-4aca-a8be-2eff75cc8393" providerId="ADAL" clId="{5E013CD4-CCFD-472D-831C-925F9138B7D9}" dt="2024-01-29T20:12:01.480" v="48"/>
          <ac:spMkLst>
            <pc:docMk/>
            <pc:sldMk cId="1227627819" sldId="777"/>
            <ac:spMk id="2" creationId="{7F238B5C-223F-4C56-8A57-9DD48B454A20}"/>
          </ac:spMkLst>
        </pc:spChg>
        <pc:spChg chg="del">
          <ac:chgData name="Geiger Christina FRD HTDT" userId="31c34658-6118-4aca-a8be-2eff75cc8393" providerId="ADAL" clId="{5E013CD4-CCFD-472D-831C-925F9138B7D9}" dt="2024-01-29T20:11:20.154" v="9" actId="478"/>
          <ac:spMkLst>
            <pc:docMk/>
            <pc:sldMk cId="1227627819" sldId="777"/>
            <ac:spMk id="4" creationId="{37764D4C-B66C-4679-B435-A901F8F34B64}"/>
          </ac:spMkLst>
        </pc:spChg>
        <pc:spChg chg="del">
          <ac:chgData name="Geiger Christina FRD HTDT" userId="31c34658-6118-4aca-a8be-2eff75cc8393" providerId="ADAL" clId="{5E013CD4-CCFD-472D-831C-925F9138B7D9}" dt="2024-01-29T20:11:22.549" v="10" actId="478"/>
          <ac:spMkLst>
            <pc:docMk/>
            <pc:sldMk cId="1227627819" sldId="777"/>
            <ac:spMk id="5" creationId="{503968F1-B300-4777-8799-7C70A7ED14F4}"/>
          </ac:spMkLst>
        </pc:spChg>
        <pc:spChg chg="mod">
          <ac:chgData name="Geiger Christina FRD HTDT" userId="31c34658-6118-4aca-a8be-2eff75cc8393" providerId="ADAL" clId="{5E013CD4-CCFD-472D-831C-925F9138B7D9}" dt="2024-02-05T19:11:30.888" v="227" actId="6549"/>
          <ac:spMkLst>
            <pc:docMk/>
            <pc:sldMk cId="1227627819" sldId="777"/>
            <ac:spMk id="17" creationId="{A3B33994-2EBC-74C6-681F-34C8531F1A46}"/>
          </ac:spMkLst>
        </pc:spChg>
        <pc:spChg chg="add mod">
          <ac:chgData name="Geiger Christina FRD HTDT" userId="31c34658-6118-4aca-a8be-2eff75cc8393" providerId="ADAL" clId="{5E013CD4-CCFD-472D-831C-925F9138B7D9}" dt="2024-01-29T20:14:11.192" v="197" actId="14100"/>
          <ac:spMkLst>
            <pc:docMk/>
            <pc:sldMk cId="1227627819" sldId="777"/>
            <ac:spMk id="40" creationId="{0FD1D236-3EC0-A237-2612-CB87D57395D4}"/>
          </ac:spMkLst>
        </pc:spChg>
      </pc:sldChg>
      <pc:sldChg chg="del">
        <pc:chgData name="Geiger Christina FRD HTDT" userId="31c34658-6118-4aca-a8be-2eff75cc8393" providerId="ADAL" clId="{5E013CD4-CCFD-472D-831C-925F9138B7D9}" dt="2024-01-29T20:10:30.778" v="2" actId="47"/>
        <pc:sldMkLst>
          <pc:docMk/>
          <pc:sldMk cId="4160260356" sldId="783"/>
        </pc:sldMkLst>
      </pc:sldChg>
      <pc:sldChg chg="del">
        <pc:chgData name="Geiger Christina FRD HTDT" userId="31c34658-6118-4aca-a8be-2eff75cc8393" providerId="ADAL" clId="{5E013CD4-CCFD-472D-831C-925F9138B7D9}" dt="2024-01-29T20:10:30.778" v="2" actId="47"/>
        <pc:sldMkLst>
          <pc:docMk/>
          <pc:sldMk cId="3896409779" sldId="805"/>
        </pc:sldMkLst>
      </pc:sldChg>
      <pc:sldChg chg="del">
        <pc:chgData name="Geiger Christina FRD HTDT" userId="31c34658-6118-4aca-a8be-2eff75cc8393" providerId="ADAL" clId="{5E013CD4-CCFD-472D-831C-925F9138B7D9}" dt="2024-01-29T20:10:30.778" v="2" actId="47"/>
        <pc:sldMkLst>
          <pc:docMk/>
          <pc:sldMk cId="3567266523" sldId="2134804208"/>
        </pc:sldMkLst>
      </pc:sldChg>
      <pc:sldChg chg="del">
        <pc:chgData name="Geiger Christina FRD HTDT" userId="31c34658-6118-4aca-a8be-2eff75cc8393" providerId="ADAL" clId="{5E013CD4-CCFD-472D-831C-925F9138B7D9}" dt="2024-01-29T20:10:30.778" v="2" actId="47"/>
        <pc:sldMkLst>
          <pc:docMk/>
          <pc:sldMk cId="104282004" sldId="2134804209"/>
        </pc:sldMkLst>
      </pc:sldChg>
      <pc:sldChg chg="del">
        <pc:chgData name="Geiger Christina FRD HTDT" userId="31c34658-6118-4aca-a8be-2eff75cc8393" providerId="ADAL" clId="{5E013CD4-CCFD-472D-831C-925F9138B7D9}" dt="2024-01-29T20:10:30.778" v="2" actId="47"/>
        <pc:sldMkLst>
          <pc:docMk/>
          <pc:sldMk cId="1654122516" sldId="2134807123"/>
        </pc:sldMkLst>
      </pc:sldChg>
      <pc:sldMasterChg chg="delSp mod modSldLayout">
        <pc:chgData name="Geiger Christina FRD HTDT" userId="31c34658-6118-4aca-a8be-2eff75cc8393" providerId="ADAL" clId="{5E013CD4-CCFD-472D-831C-925F9138B7D9}" dt="2024-01-29T20:11:11.267" v="8" actId="478"/>
        <pc:sldMasterMkLst>
          <pc:docMk/>
          <pc:sldMasterMk cId="3346026307" sldId="2147483648"/>
        </pc:sldMasterMkLst>
        <pc:spChg chg="del">
          <ac:chgData name="Geiger Christina FRD HTDT" userId="31c34658-6118-4aca-a8be-2eff75cc8393" providerId="ADAL" clId="{5E013CD4-CCFD-472D-831C-925F9138B7D9}" dt="2024-01-29T20:11:04.625" v="6" actId="478"/>
          <ac:spMkLst>
            <pc:docMk/>
            <pc:sldMasterMk cId="3346026307" sldId="2147483648"/>
            <ac:spMk id="5" creationId="{00000000-0000-0000-0000-000000000000}"/>
          </ac:spMkLst>
        </pc:spChg>
        <pc:spChg chg="del">
          <ac:chgData name="Geiger Christina FRD HTDT" userId="31c34658-6118-4aca-a8be-2eff75cc8393" providerId="ADAL" clId="{5E013CD4-CCFD-472D-831C-925F9138B7D9}" dt="2024-01-29T20:11:03.501" v="5" actId="478"/>
          <ac:spMkLst>
            <pc:docMk/>
            <pc:sldMasterMk cId="3346026307" sldId="2147483648"/>
            <ac:spMk id="6" creationId="{00000000-0000-0000-0000-000000000000}"/>
          </ac:spMkLst>
        </pc:spChg>
        <pc:spChg chg="del">
          <ac:chgData name="Geiger Christina FRD HTDT" userId="31c34658-6118-4aca-a8be-2eff75cc8393" providerId="ADAL" clId="{5E013CD4-CCFD-472D-831C-925F9138B7D9}" dt="2024-01-29T20:11:01.793" v="4" actId="478"/>
          <ac:spMkLst>
            <pc:docMk/>
            <pc:sldMasterMk cId="3346026307" sldId="2147483648"/>
            <ac:spMk id="7" creationId="{00000000-0000-0000-0000-000000000000}"/>
          </ac:spMkLst>
        </pc:spChg>
        <pc:picChg chg="del">
          <ac:chgData name="Geiger Christina FRD HTDT" userId="31c34658-6118-4aca-a8be-2eff75cc8393" providerId="ADAL" clId="{5E013CD4-CCFD-472D-831C-925F9138B7D9}" dt="2024-01-29T20:10:59.179" v="3" actId="478"/>
          <ac:picMkLst>
            <pc:docMk/>
            <pc:sldMasterMk cId="3346026307" sldId="2147483648"/>
            <ac:picMk id="11" creationId="{CC0EC9A7-0F78-4BCD-A456-48B3D296E354}"/>
          </ac:picMkLst>
        </pc:picChg>
        <pc:sldLayoutChg chg="delSp mod">
          <pc:chgData name="Geiger Christina FRD HTDT" userId="31c34658-6118-4aca-a8be-2eff75cc8393" providerId="ADAL" clId="{5E013CD4-CCFD-472D-831C-925F9138B7D9}" dt="2024-01-29T20:11:11.267" v="8" actId="478"/>
          <pc:sldLayoutMkLst>
            <pc:docMk/>
            <pc:sldMasterMk cId="3346026307" sldId="2147483648"/>
            <pc:sldLayoutMk cId="578430934" sldId="2147483654"/>
          </pc:sldLayoutMkLst>
          <pc:spChg chg="del">
            <ac:chgData name="Geiger Christina FRD HTDT" userId="31c34658-6118-4aca-a8be-2eff75cc8393" providerId="ADAL" clId="{5E013CD4-CCFD-472D-831C-925F9138B7D9}" dt="2024-01-29T20:11:09.742" v="7" actId="478"/>
            <ac:spMkLst>
              <pc:docMk/>
              <pc:sldMasterMk cId="3346026307" sldId="2147483648"/>
              <pc:sldLayoutMk cId="578430934" sldId="2147483654"/>
              <ac:spMk id="4" creationId="{00000000-0000-0000-0000-000000000000}"/>
            </ac:spMkLst>
          </pc:spChg>
          <pc:spChg chg="del">
            <ac:chgData name="Geiger Christina FRD HTDT" userId="31c34658-6118-4aca-a8be-2eff75cc8393" providerId="ADAL" clId="{5E013CD4-CCFD-472D-831C-925F9138B7D9}" dt="2024-01-29T20:11:11.267" v="8" actId="478"/>
            <ac:spMkLst>
              <pc:docMk/>
              <pc:sldMasterMk cId="3346026307" sldId="2147483648"/>
              <pc:sldLayoutMk cId="578430934" sldId="2147483654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05.02.2024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‹Nr.›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360363"/>
            <a:ext cx="6119812" cy="34432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4884"/>
            <a:ext cx="8424000" cy="1057982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599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29931"/>
            <a:ext cx="8424000" cy="252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150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002"/>
            <a:ext cx="914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003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844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2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843999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4168"/>
            <a:ext cx="8424000" cy="539833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001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4122737" cy="98870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50" y="1584945"/>
            <a:ext cx="4122737" cy="3059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5" y="1334741"/>
            <a:ext cx="4122737" cy="309862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5" y="185362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5" y="2243620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5" y="2804160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5" y="3194153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5" y="377515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5" y="4144687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1096" y="143956"/>
            <a:ext cx="4122000" cy="4500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2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1057982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8593"/>
            <a:ext cx="8424000" cy="4616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1" y="438150"/>
            <a:ext cx="6706589" cy="10579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2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003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844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844000"/>
            <a:ext cx="412273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2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5" y="864002"/>
            <a:ext cx="4122737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843999"/>
            <a:ext cx="412273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4168"/>
            <a:ext cx="8424000" cy="5398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001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4122737" cy="988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3957"/>
            <a:ext cx="4122000" cy="450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50" y="1584945"/>
            <a:ext cx="4122737" cy="30590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5" y="1334741"/>
            <a:ext cx="4122737" cy="309862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5" y="185362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5" y="2243620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5" y="2804160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5" y="3194153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5" y="377515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5" y="4144687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‹Nr.›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002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2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002"/>
            <a:ext cx="2700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‹Nr.›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863999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864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‹Nr.›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000"/>
            <a:ext cx="2700000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000"/>
            <a:ext cx="2700000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3777"/>
            <a:ext cx="270000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3777"/>
            <a:ext cx="270000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4000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4" y="4722301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3234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4" y="4722301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‹Nr.›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002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2301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  <p:sldLayoutId id="2147483700" r:id="rId19"/>
    <p:sldLayoutId id="2147483710" r:id="rId20"/>
    <p:sldLayoutId id="2147483684" r:id="rId21"/>
    <p:sldLayoutId id="2147483685" r:id="rId22"/>
    <p:sldLayoutId id="2147483688" r:id="rId23"/>
    <p:sldLayoutId id="2147483689" r:id="rId24"/>
    <p:sldLayoutId id="214748369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8" r:id="rId32"/>
    <p:sldLayoutId id="2147483709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3210D0A-B6E1-C1E6-B262-62A7D079BA7A}"/>
              </a:ext>
            </a:extLst>
          </p:cNvPr>
          <p:cNvSpPr/>
          <p:nvPr/>
        </p:nvSpPr>
        <p:spPr>
          <a:xfrm>
            <a:off x="6278917" y="1069423"/>
            <a:ext cx="2325084" cy="15365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  <a:t>What maturity of innovation</a:t>
            </a:r>
            <a:b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</a:br>
            <a: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  <a:t>do we need and strive for?</a:t>
            </a:r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09060EDD-E17B-8FAB-1B3A-8AAF86D8C9D0}"/>
              </a:ext>
            </a:extLst>
          </p:cNvPr>
          <p:cNvSpPr/>
          <p:nvPr/>
        </p:nvSpPr>
        <p:spPr>
          <a:xfrm rot="5400000">
            <a:off x="5403082" y="1743839"/>
            <a:ext cx="1536590" cy="18775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endParaRPr lang="en-US" sz="1100" i="1" kern="0" dirty="0" err="1">
              <a:solidFill>
                <a:schemeClr val="accent4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latin typeface="Tahoma"/>
              <a:cs typeface="Tahoma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1C6569-A576-AED1-26FA-5DFE95A382ED}"/>
              </a:ext>
            </a:extLst>
          </p:cNvPr>
          <p:cNvSpPr/>
          <p:nvPr/>
        </p:nvSpPr>
        <p:spPr>
          <a:xfrm>
            <a:off x="3395586" y="1069424"/>
            <a:ext cx="2680964" cy="15365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  <a:t>What would a “good” solution</a:t>
            </a:r>
            <a:b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</a:br>
            <a: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  <a:t>look like?</a:t>
            </a:r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0532F831-4C4A-D9E5-6D86-7B362EB888FF}"/>
              </a:ext>
            </a:extLst>
          </p:cNvPr>
          <p:cNvSpPr/>
          <p:nvPr/>
        </p:nvSpPr>
        <p:spPr>
          <a:xfrm rot="5400000">
            <a:off x="2670348" y="1589922"/>
            <a:ext cx="1236704" cy="18775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endParaRPr lang="en-US" sz="1100" i="1" kern="0" dirty="0" err="1">
              <a:solidFill>
                <a:schemeClr val="accent4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latin typeface="Tahoma"/>
              <a:cs typeface="Tahoma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1890CFD-1792-A81C-866C-387AA17EE018}"/>
              </a:ext>
            </a:extLst>
          </p:cNvPr>
          <p:cNvSpPr/>
          <p:nvPr/>
        </p:nvSpPr>
        <p:spPr>
          <a:xfrm>
            <a:off x="3395586" y="2761475"/>
            <a:ext cx="5208414" cy="18821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  <a:t>What are key barriers to innovation and how can we overcome them?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D03563-363D-4638-5B68-7DA57ED5953D}"/>
              </a:ext>
            </a:extLst>
          </p:cNvPr>
          <p:cNvSpPr/>
          <p:nvPr/>
        </p:nvSpPr>
        <p:spPr>
          <a:xfrm>
            <a:off x="360364" y="2462735"/>
            <a:ext cx="2832855" cy="21808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0" tIns="90000" rIns="36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8288" fontAlgn="base">
              <a:spcAft>
                <a:spcPct val="0"/>
              </a:spcAft>
            </a:pPr>
            <a:r>
              <a:rPr lang="en-US" sz="1100" i="1" kern="0" dirty="0"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latin typeface="Tahoma"/>
                <a:cs typeface="Tahoma" pitchFamily="34" charset="0"/>
              </a:rPr>
              <a:t>What solutions already exist, and why aren’t they working?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38B5C-223F-4C56-8A57-9DD48B45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Project “Easy Finance“</a:t>
            </a:r>
            <a:br>
              <a:rPr lang="en-US" dirty="0"/>
            </a:br>
            <a:r>
              <a:rPr lang="en-US" dirty="0"/>
              <a:t>Problem-Solution Description</a:t>
            </a:r>
          </a:p>
        </p:txBody>
      </p:sp>
      <p:sp>
        <p:nvSpPr>
          <p:cNvPr id="7" name="Rechteck: gefaltete Ecke 6">
            <a:extLst>
              <a:ext uri="{FF2B5EF4-FFF2-40B4-BE49-F238E27FC236}">
                <a16:creationId xmlns:a16="http://schemas.microsoft.com/office/drawing/2014/main" id="{EFE1909B-91BF-9504-29C5-563C2269A526}"/>
              </a:ext>
            </a:extLst>
          </p:cNvPr>
          <p:cNvSpPr/>
          <p:nvPr/>
        </p:nvSpPr>
        <p:spPr>
          <a:xfrm>
            <a:off x="462776" y="3013733"/>
            <a:ext cx="2548051" cy="498691"/>
          </a:xfrm>
          <a:prstGeom prst="foldedCorner">
            <a:avLst>
              <a:gd name="adj" fmla="val 22257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Self-created (Excel) lists with formulas. </a:t>
            </a:r>
          </a:p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high manual effort to transfer/ copy banking account data into own “structure”</a:t>
            </a:r>
            <a:endParaRPr lang="en-US" sz="800" kern="0" dirty="0">
              <a:solidFill>
                <a:srgbClr val="000000"/>
              </a:solidFill>
              <a:latin typeface="Century Gothic" panose="020B0502020202020204" pitchFamily="34" charset="0"/>
              <a:cs typeface="Tahoma" pitchFamily="34" charset="0"/>
            </a:endParaRP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FC37E468-2D79-7885-8AD2-ADA650BFBC96}"/>
              </a:ext>
            </a:extLst>
          </p:cNvPr>
          <p:cNvSpPr/>
          <p:nvPr/>
        </p:nvSpPr>
        <p:spPr>
          <a:xfrm>
            <a:off x="462777" y="3567839"/>
            <a:ext cx="2548052" cy="1020337"/>
          </a:xfrm>
          <a:prstGeom prst="foldedCorner">
            <a:avLst>
              <a:gd name="adj" fmla="val 11203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Automatically provided categorization and analysis by some bank providers in online account.</a:t>
            </a:r>
          </a:p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not always meaningful/ right data match to category; different categories to own preference &amp; need, not possible to customize</a:t>
            </a:r>
            <a:endParaRPr lang="en-US" sz="800" kern="0" dirty="0">
              <a:solidFill>
                <a:srgbClr val="000000"/>
              </a:solidFill>
              <a:latin typeface="Century Gothic" panose="020B0502020202020204" pitchFamily="34" charset="0"/>
              <a:cs typeface="Tahoma" pitchFamily="34" charset="0"/>
            </a:endParaRPr>
          </a:p>
        </p:txBody>
      </p:sp>
      <p:sp>
        <p:nvSpPr>
          <p:cNvPr id="9" name="Rechteck: gefaltete Ecke 8">
            <a:extLst>
              <a:ext uri="{FF2B5EF4-FFF2-40B4-BE49-F238E27FC236}">
                <a16:creationId xmlns:a16="http://schemas.microsoft.com/office/drawing/2014/main" id="{917B2664-AAA6-F609-1008-3A2F59971B09}"/>
              </a:ext>
            </a:extLst>
          </p:cNvPr>
          <p:cNvSpPr/>
          <p:nvPr/>
        </p:nvSpPr>
        <p:spPr>
          <a:xfrm>
            <a:off x="4894023" y="1547909"/>
            <a:ext cx="988257" cy="445231"/>
          </a:xfrm>
          <a:prstGeom prst="foldedCorner">
            <a:avLst>
              <a:gd name="adj" fmla="val 21676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It can integrate multiple bank accounts.</a:t>
            </a:r>
          </a:p>
        </p:txBody>
      </p:sp>
      <p:sp>
        <p:nvSpPr>
          <p:cNvPr id="11" name="Rechteck: gefaltete Ecke 10">
            <a:extLst>
              <a:ext uri="{FF2B5EF4-FFF2-40B4-BE49-F238E27FC236}">
                <a16:creationId xmlns:a16="http://schemas.microsoft.com/office/drawing/2014/main" id="{63C9B8E7-AD8A-49FB-8075-7FB302A7CE58}"/>
              </a:ext>
            </a:extLst>
          </p:cNvPr>
          <p:cNvSpPr/>
          <p:nvPr/>
        </p:nvSpPr>
        <p:spPr>
          <a:xfrm>
            <a:off x="3449692" y="3074961"/>
            <a:ext cx="2690776" cy="560431"/>
          </a:xfrm>
          <a:prstGeom prst="foldedCorner">
            <a:avLst/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Each bank account export file is structured differently and is available in different file formats </a:t>
            </a: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use CSV format only and write code to structure the data into pre-defined standardized logic.</a:t>
            </a:r>
            <a:endParaRPr lang="en-US" sz="800" kern="0" dirty="0">
              <a:solidFill>
                <a:srgbClr val="000000"/>
              </a:solidFill>
              <a:latin typeface="Century Gothic" panose="020B0502020202020204" pitchFamily="34" charset="0"/>
              <a:cs typeface="Tahoma" pitchFamily="34" charset="0"/>
            </a:endParaRPr>
          </a:p>
        </p:txBody>
      </p:sp>
      <p:sp>
        <p:nvSpPr>
          <p:cNvPr id="12" name="Rechteck: gefaltete Ecke 11">
            <a:extLst>
              <a:ext uri="{FF2B5EF4-FFF2-40B4-BE49-F238E27FC236}">
                <a16:creationId xmlns:a16="http://schemas.microsoft.com/office/drawing/2014/main" id="{58951B71-11DF-1592-94FC-2593BBAC4581}"/>
              </a:ext>
            </a:extLst>
          </p:cNvPr>
          <p:cNvSpPr/>
          <p:nvPr/>
        </p:nvSpPr>
        <p:spPr>
          <a:xfrm>
            <a:off x="3484110" y="1547908"/>
            <a:ext cx="1273610" cy="941169"/>
          </a:xfrm>
          <a:prstGeom prst="foldedCorner">
            <a:avLst>
              <a:gd name="adj" fmla="val 11228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Digitalized and automized solution analyzing and categorizing in the right way the input data from personal bank account.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99BCAE7-A9D2-F16A-05AE-A751C27CB2E8}"/>
              </a:ext>
            </a:extLst>
          </p:cNvPr>
          <p:cNvSpPr/>
          <p:nvPr/>
        </p:nvSpPr>
        <p:spPr>
          <a:xfrm>
            <a:off x="360364" y="1077173"/>
            <a:ext cx="2832855" cy="12367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72000" tIns="90000" rIns="36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8288" marR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uLnTx/>
                <a:uFillTx/>
                <a:latin typeface="Tahoma"/>
                <a:ea typeface="+mn-ea"/>
                <a:cs typeface="Tahoma" pitchFamily="34" charset="0"/>
              </a:rPr>
              <a:t>What is the problem we want to solve?</a:t>
            </a:r>
          </a:p>
        </p:txBody>
      </p:sp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D5E7D258-7B16-FCA8-1BCE-C423CC9ECE71}"/>
              </a:ext>
            </a:extLst>
          </p:cNvPr>
          <p:cNvSpPr/>
          <p:nvPr/>
        </p:nvSpPr>
        <p:spPr>
          <a:xfrm>
            <a:off x="462778" y="1458846"/>
            <a:ext cx="992632" cy="698915"/>
          </a:xfrm>
          <a:prstGeom prst="foldedCorner">
            <a:avLst>
              <a:gd name="adj" fmla="val 14312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I don’t know how much money I spent on what.</a:t>
            </a:r>
          </a:p>
        </p:txBody>
      </p:sp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A9DFA646-28E1-B086-66D0-092503F04394}"/>
              </a:ext>
            </a:extLst>
          </p:cNvPr>
          <p:cNvSpPr/>
          <p:nvPr/>
        </p:nvSpPr>
        <p:spPr>
          <a:xfrm>
            <a:off x="6389649" y="1600443"/>
            <a:ext cx="2023946" cy="379830"/>
          </a:xfrm>
          <a:prstGeom prst="foldedCorner">
            <a:avLst>
              <a:gd name="adj" fmla="val 22539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u="sng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Proof-of-concept</a:t>
            </a: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; exemplary solution for one to three online bank accounts</a:t>
            </a:r>
          </a:p>
        </p:txBody>
      </p:sp>
      <p:sp>
        <p:nvSpPr>
          <p:cNvPr id="17" name="Rechteck: gefaltete Ecke 16">
            <a:extLst>
              <a:ext uri="{FF2B5EF4-FFF2-40B4-BE49-F238E27FC236}">
                <a16:creationId xmlns:a16="http://schemas.microsoft.com/office/drawing/2014/main" id="{A3B33994-2EBC-74C6-681F-34C8531F1A46}"/>
              </a:ext>
            </a:extLst>
          </p:cNvPr>
          <p:cNvSpPr/>
          <p:nvPr/>
        </p:nvSpPr>
        <p:spPr>
          <a:xfrm>
            <a:off x="6389650" y="2046654"/>
            <a:ext cx="2023946" cy="445231"/>
          </a:xfrm>
          <a:prstGeom prst="foldedCorner">
            <a:avLst>
              <a:gd name="adj" fmla="val 20424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input file (CSV) from bank account data + code to structure and analyze data + visualization in charts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D93CDDBE-BB07-A1B2-87CB-F7F0A8350CBC}"/>
              </a:ext>
            </a:extLst>
          </p:cNvPr>
          <p:cNvSpPr/>
          <p:nvPr/>
        </p:nvSpPr>
        <p:spPr>
          <a:xfrm>
            <a:off x="3454836" y="3712795"/>
            <a:ext cx="894321" cy="863669"/>
          </a:xfrm>
          <a:prstGeom prst="foldedCorner">
            <a:avLst>
              <a:gd name="adj" fmla="val 10211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Continuation: how to handle timeframe overlaps of different CSV input? </a:t>
            </a: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…</a:t>
            </a:r>
            <a:endParaRPr lang="en-US" sz="800" kern="0" dirty="0">
              <a:solidFill>
                <a:srgbClr val="000000"/>
              </a:solidFill>
              <a:latin typeface="Century Gothic" panose="020B0502020202020204" pitchFamily="34" charset="0"/>
              <a:cs typeface="Tahoma" pitchFamily="34" charset="0"/>
            </a:endParaRP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A534291E-37AD-668A-3427-5214905F0D6E}"/>
              </a:ext>
            </a:extLst>
          </p:cNvPr>
          <p:cNvSpPr/>
          <p:nvPr/>
        </p:nvSpPr>
        <p:spPr>
          <a:xfrm>
            <a:off x="6211846" y="3107882"/>
            <a:ext cx="2315078" cy="456354"/>
          </a:xfrm>
          <a:prstGeom prst="foldedCorner">
            <a:avLst>
              <a:gd name="adj" fmla="val 17889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How to handle different currencies? </a:t>
            </a: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usually, the bank automatically uses the exchange rate and provides entry in EUR</a:t>
            </a:r>
            <a:endParaRPr lang="en-US" sz="800" kern="0" dirty="0">
              <a:solidFill>
                <a:srgbClr val="000000"/>
              </a:solidFill>
              <a:latin typeface="Century Gothic" panose="020B0502020202020204" pitchFamily="34" charset="0"/>
              <a:cs typeface="Tahoma" pitchFamily="34" charset="0"/>
            </a:endParaRPr>
          </a:p>
        </p:txBody>
      </p:sp>
      <p:sp>
        <p:nvSpPr>
          <p:cNvPr id="23" name="Rechteck: gefaltete Ecke 22">
            <a:extLst>
              <a:ext uri="{FF2B5EF4-FFF2-40B4-BE49-F238E27FC236}">
                <a16:creationId xmlns:a16="http://schemas.microsoft.com/office/drawing/2014/main" id="{D940CC1B-EFD6-C54A-D630-09AB20AA00FF}"/>
              </a:ext>
            </a:extLst>
          </p:cNvPr>
          <p:cNvSpPr/>
          <p:nvPr/>
        </p:nvSpPr>
        <p:spPr>
          <a:xfrm>
            <a:off x="4412352" y="3712795"/>
            <a:ext cx="2618492" cy="393435"/>
          </a:xfrm>
          <a:prstGeom prst="foldedCorner">
            <a:avLst/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Cash and credit card expenses as sums cannot be split into different categories.</a:t>
            </a:r>
            <a:b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</a:b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 use it as one category each.</a:t>
            </a:r>
          </a:p>
        </p:txBody>
      </p:sp>
      <p:sp>
        <p:nvSpPr>
          <p:cNvPr id="24" name="Rechteck: gefaltete Ecke 23">
            <a:extLst>
              <a:ext uri="{FF2B5EF4-FFF2-40B4-BE49-F238E27FC236}">
                <a16:creationId xmlns:a16="http://schemas.microsoft.com/office/drawing/2014/main" id="{4768B1BC-4BCB-18FB-EEDE-6B093231E8BB}"/>
              </a:ext>
            </a:extLst>
          </p:cNvPr>
          <p:cNvSpPr/>
          <p:nvPr/>
        </p:nvSpPr>
        <p:spPr>
          <a:xfrm>
            <a:off x="4894022" y="2043847"/>
            <a:ext cx="988257" cy="445231"/>
          </a:xfrm>
          <a:prstGeom prst="foldedCorner">
            <a:avLst>
              <a:gd name="adj" fmla="val 21676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Provides sums by customized categories.</a:t>
            </a:r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561F412F-D2D0-1E52-D52D-3CF9BB2774E7}"/>
              </a:ext>
            </a:extLst>
          </p:cNvPr>
          <p:cNvSpPr/>
          <p:nvPr/>
        </p:nvSpPr>
        <p:spPr>
          <a:xfrm>
            <a:off x="7094040" y="3635392"/>
            <a:ext cx="1425200" cy="952784"/>
          </a:xfrm>
          <a:prstGeom prst="foldedCorner">
            <a:avLst>
              <a:gd name="adj" fmla="val 11307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How to recognize subscriptions &amp; recurring consistent payments? (electricity, Netflix)</a:t>
            </a:r>
            <a:b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</a:b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no need, goes into the appropriate category or can be its own.</a:t>
            </a:r>
            <a:endParaRPr lang="en-US" sz="800" kern="0" dirty="0">
              <a:solidFill>
                <a:srgbClr val="000000"/>
              </a:solidFill>
              <a:latin typeface="Century Gothic" panose="020B0502020202020204" pitchFamily="34" charset="0"/>
              <a:cs typeface="Tahoma" pitchFamily="34" charset="0"/>
            </a:endParaRPr>
          </a:p>
        </p:txBody>
      </p:sp>
      <p:sp>
        <p:nvSpPr>
          <p:cNvPr id="6" name="Rechteck: gefaltete Ecke 5">
            <a:extLst>
              <a:ext uri="{FF2B5EF4-FFF2-40B4-BE49-F238E27FC236}">
                <a16:creationId xmlns:a16="http://schemas.microsoft.com/office/drawing/2014/main" id="{7269C986-A151-C0C5-6A73-BC12779F19C9}"/>
              </a:ext>
            </a:extLst>
          </p:cNvPr>
          <p:cNvSpPr/>
          <p:nvPr/>
        </p:nvSpPr>
        <p:spPr>
          <a:xfrm>
            <a:off x="1557825" y="1458846"/>
            <a:ext cx="1432562" cy="698915"/>
          </a:xfrm>
          <a:prstGeom prst="foldedCorner">
            <a:avLst>
              <a:gd name="adj" fmla="val 15441"/>
            </a:avLst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I would like to have an overview of my expenses, categorized according to my individual needs.</a:t>
            </a:r>
          </a:p>
        </p:txBody>
      </p:sp>
      <p:sp>
        <p:nvSpPr>
          <p:cNvPr id="27" name="Rechteck: gefaltete Ecke 26">
            <a:extLst>
              <a:ext uri="{FF2B5EF4-FFF2-40B4-BE49-F238E27FC236}">
                <a16:creationId xmlns:a16="http://schemas.microsoft.com/office/drawing/2014/main" id="{2ECA229E-7DF2-22E6-5394-99912EA6B55B}"/>
              </a:ext>
            </a:extLst>
          </p:cNvPr>
          <p:cNvSpPr/>
          <p:nvPr/>
        </p:nvSpPr>
        <p:spPr>
          <a:xfrm>
            <a:off x="4412353" y="4174738"/>
            <a:ext cx="2618492" cy="410958"/>
          </a:xfrm>
          <a:prstGeom prst="foldedCorner">
            <a:avLst/>
          </a:prstGeom>
          <a:solidFill>
            <a:srgbClr val="FFFFCC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14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Century Gothic" panose="020B0502020202020204" pitchFamily="34" charset="0"/>
                <a:cs typeface="Tahoma" pitchFamily="34" charset="0"/>
              </a:rPr>
              <a:t>Amount of data for each category could slow down the code execution, e.g. dictionary with all big supermarkets in Europe</a:t>
            </a:r>
          </a:p>
        </p:txBody>
      </p:sp>
      <p:pic>
        <p:nvPicPr>
          <p:cNvPr id="31" name="Grafik 30" descr="Brainstorming Silhouette">
            <a:extLst>
              <a:ext uri="{FF2B5EF4-FFF2-40B4-BE49-F238E27FC236}">
                <a16:creationId xmlns:a16="http://schemas.microsoft.com/office/drawing/2014/main" id="{47F17FB5-2CB7-8776-9CC4-D86D9A764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75" y="1069423"/>
            <a:ext cx="379831" cy="379831"/>
          </a:xfrm>
          <a:prstGeom prst="rect">
            <a:avLst/>
          </a:prstGeom>
        </p:spPr>
      </p:pic>
      <p:pic>
        <p:nvPicPr>
          <p:cNvPr id="33" name="Grafik 32" descr="Fragezeichen mit einfarbiger Füllung">
            <a:extLst>
              <a:ext uri="{FF2B5EF4-FFF2-40B4-BE49-F238E27FC236}">
                <a16:creationId xmlns:a16="http://schemas.microsoft.com/office/drawing/2014/main" id="{7266F649-4E8D-CF52-8C3E-9F541D056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8275" y="2738433"/>
            <a:ext cx="379831" cy="379831"/>
          </a:xfrm>
          <a:prstGeom prst="rect">
            <a:avLst/>
          </a:prstGeom>
        </p:spPr>
      </p:pic>
      <p:pic>
        <p:nvPicPr>
          <p:cNvPr id="35" name="Grafik 34" descr="Lichter an Silhouette">
            <a:extLst>
              <a:ext uri="{FF2B5EF4-FFF2-40B4-BE49-F238E27FC236}">
                <a16:creationId xmlns:a16="http://schemas.microsoft.com/office/drawing/2014/main" id="{639D107D-D514-0184-D3C5-722AFFD333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7831" y="1070421"/>
            <a:ext cx="379831" cy="379831"/>
          </a:xfrm>
          <a:prstGeom prst="rect">
            <a:avLst/>
          </a:prstGeom>
        </p:spPr>
      </p:pic>
      <p:pic>
        <p:nvPicPr>
          <p:cNvPr id="37" name="Grafik 36" descr="Glühlampe mit einfarbiger Füllung">
            <a:extLst>
              <a:ext uri="{FF2B5EF4-FFF2-40B4-BE49-F238E27FC236}">
                <a16:creationId xmlns:a16="http://schemas.microsoft.com/office/drawing/2014/main" id="{21061207-1E82-AC12-7CAC-E526A92BC5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5363" y="1069424"/>
            <a:ext cx="379831" cy="379831"/>
          </a:xfrm>
          <a:prstGeom prst="rect">
            <a:avLst/>
          </a:prstGeom>
        </p:spPr>
      </p:pic>
      <p:pic>
        <p:nvPicPr>
          <p:cNvPr id="39" name="Grafik 38" descr="Blitz Silhouette">
            <a:extLst>
              <a:ext uri="{FF2B5EF4-FFF2-40B4-BE49-F238E27FC236}">
                <a16:creationId xmlns:a16="http://schemas.microsoft.com/office/drawing/2014/main" id="{E8CA1D97-30BD-C8EA-A7C3-CC102FD055D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3140" y="2463683"/>
            <a:ext cx="379831" cy="379831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FD1D236-3EC0-A237-2612-CB87D57395D4}"/>
              </a:ext>
            </a:extLst>
          </p:cNvPr>
          <p:cNvSpPr txBox="1"/>
          <p:nvPr/>
        </p:nvSpPr>
        <p:spPr>
          <a:xfrm>
            <a:off x="360363" y="4851708"/>
            <a:ext cx="618902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TechLabs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#codeathome Remote Bootcamp (2023/2024), track: Data Science – Project team: Tim, Florian, Yavuz, Christina, Helga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6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3" grpId="0" animBg="1"/>
      <p:bldP spid="10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27FC02A3-3CC2-4411-86F6-B339DEDD2E07}" vid="{BBEEC987-2F6D-4DE3-928C-2140DBAFC1CD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386</Words>
  <Application>Microsoft Office PowerPoint</Application>
  <PresentationFormat>Bildschirmpräsentation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Tahoma</vt:lpstr>
      <vt:lpstr>ZF AG</vt:lpstr>
      <vt:lpstr>Project “Easy Finance“ Problem-Solution Description</vt:lpstr>
    </vt:vector>
  </TitlesOfParts>
  <Company>ZF Friedrichshafen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Geiger Christina FRD HTDT</dc:creator>
  <cp:lastModifiedBy>Geiger Christina FRD HTDT</cp:lastModifiedBy>
  <cp:revision>2</cp:revision>
  <dcterms:created xsi:type="dcterms:W3CDTF">2024-01-17T19:25:06Z</dcterms:created>
  <dcterms:modified xsi:type="dcterms:W3CDTF">2024-02-05T19:11:39Z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2024-01-18T07:42:34Z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3985bbb9-b3a2-4438-b520-a0c588969c23</vt:lpwstr>
  </property>
  <property fmtid="{D5CDD505-2E9C-101B-9397-08002B2CF9AE}" pid="8" name="MSIP_Label_7294a1c8-9899-41e7-8f6e-8b1b3c79592a_ContentBits">
    <vt:lpwstr>0</vt:lpwstr>
  </property>
</Properties>
</file>