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14"/>
  </p:notesMasterIdLst>
  <p:sldIdLst>
    <p:sldId id="360" r:id="rId5"/>
    <p:sldId id="362" r:id="rId6"/>
    <p:sldId id="363" r:id="rId7"/>
    <p:sldId id="367" r:id="rId8"/>
    <p:sldId id="368" r:id="rId9"/>
    <p:sldId id="365" r:id="rId10"/>
    <p:sldId id="369" r:id="rId11"/>
    <p:sldId id="370" r:id="rId12"/>
    <p:sldId id="3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derico Burgio" initials="FB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30"/>
    <a:srgbClr val="3397CC"/>
    <a:srgbClr val="3399CC"/>
    <a:srgbClr val="32C424"/>
    <a:srgbClr val="8F05B8"/>
    <a:srgbClr val="E74C0B"/>
    <a:srgbClr val="D58814"/>
    <a:srgbClr val="F78F01"/>
    <a:srgbClr val="F7B055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9" autoAdjust="0"/>
    <p:restoredTop sz="87260" autoAdjust="0"/>
  </p:normalViewPr>
  <p:slideViewPr>
    <p:cSldViewPr snapToGrid="0">
      <p:cViewPr varScale="1">
        <p:scale>
          <a:sx n="102" d="100"/>
          <a:sy n="102" d="100"/>
        </p:scale>
        <p:origin x="-75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748FB-6A21-4E64-868C-0805ADDBD542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AA25E-5A5C-4032-9A6D-F95789AA14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22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AA25E-5A5C-4032-9A6D-F95789AA141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873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E843-19B6-4E0E-913F-127CAF1AD9E6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3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C33-FD35-497E-B422-BFBCF0C21A79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1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CEDE-8AAE-45A4-B925-4E63E0BEA623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CFDA-87A6-4646-BAD8-C12D6EF118BD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7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76B-9902-4C5B-A678-88BDDB8C3CCB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21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9B97-A62B-41BA-8EB4-20DD5963172E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6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D765-522A-442C-9239-7CE3C449CF6E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2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1798-212E-4810-8E49-24279BF99A63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2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F350-8913-4508-B171-8A212E48BEEB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8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639EE8-0B66-4407-9BAD-5EE8A69F67A3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7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6F92-61FF-4DCF-AFE5-E090250A48E4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7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62292-20E8-4DA4-985C-19CA8361CB58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496910"/>
            <a:ext cx="12178145" cy="144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Rectangle 21"/>
          <p:cNvSpPr/>
          <p:nvPr/>
        </p:nvSpPr>
        <p:spPr>
          <a:xfrm>
            <a:off x="2550351" y="-3594"/>
            <a:ext cx="9627794" cy="6945168"/>
          </a:xfrm>
          <a:prstGeom prst="rect">
            <a:avLst/>
          </a:prstGeom>
          <a:solidFill>
            <a:srgbClr val="DE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3397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3000" y="461818"/>
            <a:ext cx="133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46727" y="10852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4" y="6459785"/>
            <a:ext cx="8505815" cy="365125"/>
          </a:xfrm>
        </p:spPr>
        <p:txBody>
          <a:bodyPr/>
          <a:lstStyle/>
          <a:p>
            <a:pPr algn="r"/>
            <a:r>
              <a:rPr lang="en-US" dirty="0"/>
              <a:t>©2016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05099" y="1431708"/>
            <a:ext cx="94961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Modern Web Application Development in Angular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63394" y="3733739"/>
            <a:ext cx="8283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dirty="0" smtClean="0">
                <a:solidFill>
                  <a:schemeClr val="bg1"/>
                </a:solidFill>
              </a:rPr>
              <a:t>CORS</a:t>
            </a:r>
            <a:endParaRPr lang="it-IT" sz="3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47" y="479208"/>
            <a:ext cx="1781175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3" y="2178215"/>
            <a:ext cx="2409825" cy="7715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154" y="3696247"/>
            <a:ext cx="1971675" cy="923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503" y="5366678"/>
            <a:ext cx="17049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Summary</a:t>
            </a:r>
            <a:endParaRPr lang="it-I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318" y="1845734"/>
            <a:ext cx="9961362" cy="402336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WebAPI</a:t>
            </a: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Rest Service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CRUD 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Creazione</a:t>
            </a:r>
            <a:r>
              <a:rPr lang="en-US" sz="2400" dirty="0"/>
              <a:t> </a:t>
            </a:r>
            <a:r>
              <a:rPr lang="en-US" sz="2400" dirty="0" err="1"/>
              <a:t>WebAPI</a:t>
            </a:r>
            <a:r>
              <a:rPr lang="en-US" sz="2400" dirty="0"/>
              <a:t> in </a:t>
            </a:r>
            <a:r>
              <a:rPr lang="en-US" sz="2400" dirty="0" err="1"/>
              <a:t>ExpressJS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200244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62065"/>
            <a:ext cx="10058400" cy="380702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API (Application Programming Interface) e’ un </a:t>
            </a:r>
            <a:r>
              <a:rPr lang="en-US" sz="2400" dirty="0" err="1"/>
              <a:t>insieme</a:t>
            </a:r>
            <a:r>
              <a:rPr lang="en-US" sz="2400" dirty="0"/>
              <a:t> di </a:t>
            </a:r>
            <a:r>
              <a:rPr lang="en-US" sz="2400" dirty="0" err="1"/>
              <a:t>definizioni</a:t>
            </a:r>
            <a:r>
              <a:rPr lang="en-US" sz="2400" dirty="0"/>
              <a:t> di procedure, </a:t>
            </a:r>
            <a:r>
              <a:rPr lang="en-US" sz="2400" dirty="0" err="1"/>
              <a:t>protocolli</a:t>
            </a:r>
            <a:r>
              <a:rPr lang="en-US" sz="2400" dirty="0"/>
              <a:t> e </a:t>
            </a:r>
            <a:r>
              <a:rPr lang="en-US" sz="2400" dirty="0" err="1"/>
              <a:t>strumenti</a:t>
            </a:r>
            <a:r>
              <a:rPr lang="en-US" sz="2400" dirty="0"/>
              <a:t> </a:t>
            </a:r>
            <a:r>
              <a:rPr lang="en-US" sz="2400" dirty="0" err="1"/>
              <a:t>resi</a:t>
            </a:r>
            <a:r>
              <a:rPr lang="en-US" sz="2400" dirty="0"/>
              <a:t> </a:t>
            </a:r>
            <a:r>
              <a:rPr lang="en-US" sz="2400" dirty="0" err="1"/>
              <a:t>disponibili</a:t>
            </a:r>
            <a:r>
              <a:rPr lang="en-US" sz="2400" dirty="0"/>
              <a:t> </a:t>
            </a:r>
            <a:r>
              <a:rPr lang="en-US" sz="2400" dirty="0" err="1"/>
              <a:t>esternamente</a:t>
            </a:r>
            <a:r>
              <a:rPr lang="en-US" sz="2400" dirty="0"/>
              <a:t> </a:t>
            </a:r>
            <a:r>
              <a:rPr lang="en-US" sz="2400" dirty="0" err="1"/>
              <a:t>all’applicazione</a:t>
            </a:r>
            <a:r>
              <a:rPr lang="en-US" sz="2400" dirty="0"/>
              <a:t> per la </a:t>
            </a:r>
            <a:r>
              <a:rPr lang="en-US" sz="2400" dirty="0" err="1"/>
              <a:t>comunicazione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vari</a:t>
            </a:r>
            <a:r>
              <a:rPr lang="en-US" sz="2400" dirty="0"/>
              <a:t> </a:t>
            </a:r>
            <a:r>
              <a:rPr lang="en-US" sz="2400" dirty="0" err="1"/>
              <a:t>componenti</a:t>
            </a:r>
            <a:r>
              <a:rPr lang="en-US" sz="2400" dirty="0"/>
              <a:t> software.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Una Web API e’ </a:t>
            </a:r>
            <a:r>
              <a:rPr lang="en-US" sz="2400" dirty="0" err="1"/>
              <a:t>un’application</a:t>
            </a:r>
            <a:r>
              <a:rPr lang="en-US" sz="2400" dirty="0"/>
              <a:t> programming interface </a:t>
            </a:r>
            <a:r>
              <a:rPr lang="en-US" sz="2400" dirty="0" err="1"/>
              <a:t>realizzata</a:t>
            </a:r>
            <a:r>
              <a:rPr lang="en-US" sz="2400" dirty="0"/>
              <a:t> per un web server, </a:t>
            </a:r>
            <a:r>
              <a:rPr lang="en-US" sz="2400" dirty="0" err="1"/>
              <a:t>composta</a:t>
            </a:r>
            <a:r>
              <a:rPr lang="en-US" sz="2400" dirty="0"/>
              <a:t> da </a:t>
            </a:r>
            <a:r>
              <a:rPr lang="en-US" sz="2400" dirty="0" err="1"/>
              <a:t>uno</a:t>
            </a:r>
            <a:r>
              <a:rPr lang="en-US" sz="2400" dirty="0"/>
              <a:t> o </a:t>
            </a:r>
            <a:r>
              <a:rPr lang="en-US" sz="2400" dirty="0" err="1"/>
              <a:t>piu</a:t>
            </a:r>
            <a:r>
              <a:rPr lang="en-US" sz="2400" dirty="0"/>
              <a:t>’ </a:t>
            </a:r>
            <a:r>
              <a:rPr lang="en-US" sz="2400" dirty="0" err="1"/>
              <a:t>metodi</a:t>
            </a:r>
            <a:r>
              <a:rPr lang="en-US" sz="2400" dirty="0"/>
              <a:t> </a:t>
            </a:r>
            <a:r>
              <a:rPr lang="en-US" sz="2400" dirty="0" err="1"/>
              <a:t>esposti</a:t>
            </a:r>
            <a:r>
              <a:rPr lang="en-US" sz="2400" dirty="0"/>
              <a:t> </a:t>
            </a:r>
            <a:r>
              <a:rPr lang="en-US" sz="2400" dirty="0" err="1"/>
              <a:t>pubblicamente</a:t>
            </a:r>
            <a:r>
              <a:rPr lang="en-US" sz="2400" dirty="0"/>
              <a:t> </a:t>
            </a:r>
            <a:r>
              <a:rPr lang="en-US" sz="2400" dirty="0" err="1"/>
              <a:t>tramite</a:t>
            </a:r>
            <a:r>
              <a:rPr lang="en-US" sz="2400" dirty="0"/>
              <a:t> endpoints.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07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REpresentational</a:t>
            </a:r>
            <a:r>
              <a:rPr lang="it-IT" dirty="0"/>
              <a:t> State Transfer (REST)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03554"/>
            <a:ext cx="10058400" cy="3665540"/>
          </a:xfrm>
        </p:spPr>
        <p:txBody>
          <a:bodyPr>
            <a:normAutofit lnSpcReduction="10000"/>
          </a:bodyPr>
          <a:lstStyle/>
          <a:p>
            <a:r>
              <a:rPr lang="it-IT" sz="2400" dirty="0"/>
              <a:t>REST è uno stile di architettura software per i sistemi distribuiti.</a:t>
            </a:r>
          </a:p>
          <a:p>
            <a:endParaRPr lang="en-US" sz="2400" dirty="0"/>
          </a:p>
          <a:p>
            <a:r>
              <a:rPr lang="it-IT" sz="2400" dirty="0"/>
              <a:t>I principi fondamentali che facilitano l’uso di web service basati su REST sono:</a:t>
            </a:r>
          </a:p>
          <a:p>
            <a:endParaRPr lang="it-IT" sz="2400" dirty="0"/>
          </a:p>
          <a:p>
            <a:pPr marL="749808" lvl="1" indent="-457200">
              <a:buFont typeface="+mj-lt"/>
              <a:buAutoNum type="arabicPeriod"/>
            </a:pPr>
            <a:r>
              <a:rPr lang="it-IT" sz="2200" dirty="0"/>
              <a:t>Identificazione delle risorse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sz="2200" dirty="0"/>
              <a:t>Comunicazione senza stato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sz="2200" dirty="0"/>
              <a:t>Collegamenti tra risorse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sz="2200" dirty="0"/>
              <a:t>Utilizzo esplicito dei metodi HTTP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sz="2200" dirty="0"/>
              <a:t>Risorse autodescrittive</a:t>
            </a:r>
            <a:endParaRPr lang="it-IT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1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Identificazione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risorse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2332652"/>
            <a:ext cx="10058400" cy="3536441"/>
          </a:xfrm>
        </p:spPr>
        <p:txBody>
          <a:bodyPr>
            <a:normAutofit/>
          </a:bodyPr>
          <a:lstStyle/>
          <a:p>
            <a:r>
              <a:rPr lang="it-IT" dirty="0"/>
              <a:t>Per risorsa si intende un qualsiasi elemento oggetto di elaborazione.</a:t>
            </a:r>
          </a:p>
          <a:p>
            <a:endParaRPr lang="it-IT" dirty="0"/>
          </a:p>
          <a:p>
            <a:r>
              <a:rPr lang="it-IT" dirty="0"/>
              <a:t>Questo principio stabilisce che ciascuna risorsa deve essere identificata univocamente. In ambito Web, il meccanismo più naturale per individuare una risorsa </a:t>
            </a:r>
            <a:r>
              <a:rPr lang="en-US" dirty="0"/>
              <a:t>è</a:t>
            </a:r>
            <a:r>
              <a:rPr lang="it-IT" dirty="0"/>
              <a:t> dato dal concetto di URI.</a:t>
            </a:r>
          </a:p>
          <a:p>
            <a:endParaRPr lang="it-IT" dirty="0"/>
          </a:p>
          <a:p>
            <a:r>
              <a:rPr lang="it-IT" dirty="0"/>
              <a:t>I seguenti sono esempi di possibili identificatori di risorse: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it-IT" dirty="0"/>
              <a:t>http://www.mysite.com/clienti/1234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it-IT" dirty="0"/>
              <a:t>http://www.mysite.com/ordini/2011/98765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it-IT" dirty="0"/>
              <a:t>http://www.mysite.com/ordini/2011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909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Comunicazioni</a:t>
            </a:r>
            <a:r>
              <a:rPr lang="en-US" dirty="0"/>
              <a:t> stateless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2183362"/>
            <a:ext cx="10058400" cy="3685731"/>
          </a:xfrm>
        </p:spPr>
        <p:txBody>
          <a:bodyPr/>
          <a:lstStyle/>
          <a:p>
            <a:r>
              <a:rPr lang="it-IT" dirty="0"/>
              <a:t>Il principio della </a:t>
            </a:r>
            <a:r>
              <a:rPr lang="it-IT" b="1" dirty="0"/>
              <a:t>comunicazione </a:t>
            </a:r>
            <a:r>
              <a:rPr lang="it-IT" b="1" dirty="0" err="1"/>
              <a:t>stateless</a:t>
            </a:r>
            <a:r>
              <a:rPr lang="it-IT" dirty="0"/>
              <a:t> è una delle caratteristiche principali del protocollo HTTP, cioè ciascuna richiesta non ha alcuna relazione con le richieste precedenti e successive. </a:t>
            </a:r>
          </a:p>
          <a:p>
            <a:endParaRPr lang="en-US" dirty="0"/>
          </a:p>
          <a:p>
            <a:r>
              <a:rPr lang="it-IT" dirty="0"/>
              <a:t>È importante sottolineare che sebbene REST preveda la </a:t>
            </a:r>
            <a:r>
              <a:rPr lang="it-IT" b="1" dirty="0"/>
              <a:t>comunicazione </a:t>
            </a:r>
            <a:r>
              <a:rPr lang="it-IT" b="1" dirty="0" err="1"/>
              <a:t>stateless</a:t>
            </a:r>
            <a:r>
              <a:rPr lang="it-IT" dirty="0"/>
              <a:t>, non vuol dire che un’applicazione non deve avere stato. La responsabilità della gestione dello stato dell’applicazione non deve essere conferita al server, ma rientra nei compiti del client.</a:t>
            </a:r>
          </a:p>
          <a:p>
            <a:endParaRPr lang="en-US" dirty="0"/>
          </a:p>
          <a:p>
            <a:r>
              <a:rPr lang="it-IT" dirty="0"/>
              <a:t>La principale ragione di questa scelta è la scalabilità. Mantenere lo stato costa in termini di risorse sul server.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412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Collegamenti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risorse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2183362"/>
            <a:ext cx="10058400" cy="3685731"/>
          </a:xfrm>
        </p:spPr>
        <p:txBody>
          <a:bodyPr/>
          <a:lstStyle/>
          <a:p>
            <a:r>
              <a:rPr lang="it-IT" dirty="0"/>
              <a:t>Le risorse sono tra loro messe in </a:t>
            </a:r>
            <a:r>
              <a:rPr lang="it-IT" b="1" dirty="0"/>
              <a:t>relazione tramite link</a:t>
            </a:r>
            <a:r>
              <a:rPr lang="it-IT" dirty="0"/>
              <a:t> ipertestuali.</a:t>
            </a:r>
          </a:p>
          <a:p>
            <a:endParaRPr lang="it-IT" dirty="0"/>
          </a:p>
          <a:p>
            <a:r>
              <a:rPr lang="it-IT" dirty="0"/>
              <a:t>In sostanza, tutto quello che un client deve sapere su una risorsa e sulle risorse ad essa correlate deve essere contenuto nella sua rappresentazione o deve essere accessibile tramite collegamenti ipertestuali. 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905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it-IT" dirty="0"/>
              <a:t>Utilizzo esplicito dei metodi HTTP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2183362"/>
            <a:ext cx="10058400" cy="3685731"/>
          </a:xfrm>
        </p:spPr>
        <p:txBody>
          <a:bodyPr/>
          <a:lstStyle/>
          <a:p>
            <a:r>
              <a:rPr lang="it-IT" b="1" dirty="0"/>
              <a:t>REST</a:t>
            </a:r>
            <a:r>
              <a:rPr lang="it-IT" dirty="0"/>
              <a:t> stabilisce una mappatura uno a uno tra le tipiche operazioni </a:t>
            </a:r>
            <a:r>
              <a:rPr lang="it-IT" b="1" dirty="0"/>
              <a:t>CRUD</a:t>
            </a:r>
            <a:r>
              <a:rPr lang="it-IT" dirty="0"/>
              <a:t> (Create, Read, Update, Delete) e i metodi HTTP.</a:t>
            </a:r>
          </a:p>
          <a:p>
            <a:endParaRPr lang="it-IT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392764"/>
              </p:ext>
            </p:extLst>
          </p:nvPr>
        </p:nvGraphicFramePr>
        <p:xfrm>
          <a:off x="1366416" y="3294160"/>
          <a:ext cx="9231086" cy="1828800"/>
        </p:xfrm>
        <a:graphic>
          <a:graphicData uri="http://schemas.openxmlformats.org/drawingml/2006/table">
            <a:tbl>
              <a:tblPr/>
              <a:tblGrid>
                <a:gridCol w="1880145"/>
                <a:gridCol w="2586966"/>
                <a:gridCol w="47639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effectLst/>
                          <a:latin typeface="Segoe UI"/>
                        </a:rPr>
                        <a:t>Metodo HTTP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effectLst/>
                          <a:latin typeface="Segoe UI"/>
                        </a:rPr>
                        <a:t>Operazione CRUD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effectLst/>
                          <a:latin typeface="Segoe UI"/>
                        </a:rPr>
                        <a:t>Descrizione</a:t>
                      </a:r>
                      <a:endParaRPr lang="it-IT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effectLst/>
                        </a:rPr>
                        <a:t>POST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effectLst/>
                        </a:rPr>
                        <a:t>Create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effectLst/>
                        </a:rPr>
                        <a:t>Crea una nuova risorsa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effectLst/>
                        </a:rPr>
                        <a:t>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effectLst/>
                        </a:rPr>
                        <a:t>Read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effectLst/>
                        </a:rPr>
                        <a:t>Ottiene una risorsa esistente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effectLst/>
                        </a:rPr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effectLst/>
                        </a:rPr>
                        <a:t>Update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effectLst/>
                        </a:rPr>
                        <a:t>Aggiorna una risorsa o ne modifica lo stato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effectLst/>
                        </a:rPr>
                        <a:t>DELETE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effectLst/>
                        </a:rPr>
                        <a:t>Delete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effectLst/>
                        </a:rPr>
                        <a:t>Elimina una risorsa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34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it-IT" dirty="0"/>
              <a:t>Risorse autodescrittive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2183362"/>
            <a:ext cx="6861732" cy="3685731"/>
          </a:xfrm>
        </p:spPr>
        <p:txBody>
          <a:bodyPr/>
          <a:lstStyle/>
          <a:p>
            <a:r>
              <a:rPr lang="it-IT" b="1" dirty="0"/>
              <a:t>JSON </a:t>
            </a:r>
            <a:r>
              <a:rPr lang="en-US" dirty="0"/>
              <a:t>è</a:t>
            </a:r>
            <a:r>
              <a:rPr lang="it-IT" dirty="0"/>
              <a:t> un semplice formato progettato per l’interscambio di dati. Facile da leggere.</a:t>
            </a:r>
          </a:p>
          <a:p>
            <a:endParaRPr lang="en-US" dirty="0"/>
          </a:p>
          <a:p>
            <a:r>
              <a:rPr lang="it-IT" dirty="0"/>
              <a:t>JSON è basato su due strutture</a:t>
            </a:r>
            <a:r>
              <a:rPr lang="it-IT" dirty="0" smtClean="0"/>
              <a:t>:</a:t>
            </a:r>
          </a:p>
          <a:p>
            <a:endParaRPr lang="it-IT" dirty="0"/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it-IT" dirty="0"/>
              <a:t>Un insieme di coppie nome/valore. (</a:t>
            </a:r>
            <a:r>
              <a:rPr lang="it-IT" dirty="0" err="1"/>
              <a:t>Javascript</a:t>
            </a:r>
            <a:r>
              <a:rPr lang="it-IT" dirty="0"/>
              <a:t> Object)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it-IT" dirty="0"/>
              <a:t>Array.</a:t>
            </a:r>
          </a:p>
          <a:p>
            <a:endParaRPr lang="it-IT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412" y="2038662"/>
            <a:ext cx="4468440" cy="40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2860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0000"/>
      </a:accent1>
      <a:accent2>
        <a:srgbClr val="CC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061FC611F264A8C8C2EFB9A7B12D7" ma:contentTypeVersion="1" ma:contentTypeDescription="Create a new document." ma:contentTypeScope="" ma:versionID="350365fcf54054ab6f76375e2ae20435">
  <xsd:schema xmlns:xsd="http://www.w3.org/2001/XMLSchema" xmlns:xs="http://www.w3.org/2001/XMLSchema" xmlns:p="http://schemas.microsoft.com/office/2006/metadata/properties" xmlns:ns2="293fbd9e-11e6-49d0-94be-7c296b2cb04f" targetNamespace="http://schemas.microsoft.com/office/2006/metadata/properties" ma:root="true" ma:fieldsID="6f7b21923bdc2698cccd36ed77e42e98" ns2:_="">
    <xsd:import namespace="293fbd9e-11e6-49d0-94be-7c296b2cb04f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3fbd9e-11e6-49d0-94be-7c296b2cb0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FD6C21-4FE4-40DB-8E44-722D03D7E9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033C0-4AEA-4D3E-A15E-FD4FEF0CD76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93fbd9e-11e6-49d0-94be-7c296b2cb04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A3FB821-31AA-418E-A6B4-E52FAD9CA4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3fbd9e-11e6-49d0-94be-7c296b2cb0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7176</TotalTime>
  <Words>356</Words>
  <Application>Microsoft Office PowerPoint</Application>
  <PresentationFormat>Personalizzato</PresentationFormat>
  <Paragraphs>76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Retrospect</vt:lpstr>
      <vt:lpstr>Presentazione standard di PowerPoint</vt:lpstr>
      <vt:lpstr>Summary</vt:lpstr>
      <vt:lpstr>WebAPI</vt:lpstr>
      <vt:lpstr>REpresentational State Transfer (REST)</vt:lpstr>
      <vt:lpstr>1. Identificazione delle risorse</vt:lpstr>
      <vt:lpstr>2. Comunicazioni stateless</vt:lpstr>
      <vt:lpstr>3. Collegamenti tra risorse</vt:lpstr>
      <vt:lpstr>4. Utilizzo esplicito dei metodi HTTP</vt:lpstr>
      <vt:lpstr>5. Risorse autodescrittive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Federico Burgio</dc:creator>
  <cp:lastModifiedBy>Andrea</cp:lastModifiedBy>
  <cp:revision>481</cp:revision>
  <dcterms:created xsi:type="dcterms:W3CDTF">2015-06-11T07:35:11Z</dcterms:created>
  <dcterms:modified xsi:type="dcterms:W3CDTF">2018-05-10T22:29:11Z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0x0101002F7061FC611F264A8C8C2EFB9A7B12D7</vt:lpwstr>
  </property>
  <property fmtid="{D5CDD505-2E9C-101B-9397-08002B2CF9AE}" pid="3" name="Order">
    <vt:r8>156900</vt:r8>
  </property>
  <property fmtid="{D5CDD505-2E9C-101B-9397-08002B2CF9AE}" pid="4" name="TemplateUrl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</Properties>
</file>