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Lst>
  <p:notesMasterIdLst>
    <p:notesMasterId r:id="rId11"/>
  </p:notesMasterIdLst>
  <p:sldIdLst>
    <p:sldId id="360" r:id="rId5"/>
    <p:sldId id="362" r:id="rId6"/>
    <p:sldId id="363" r:id="rId7"/>
    <p:sldId id="367" r:id="rId8"/>
    <p:sldId id="368" r:id="rId9"/>
    <p:sldId id="3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derico Burgio" initials="FB"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0030"/>
    <a:srgbClr val="3397CC"/>
    <a:srgbClr val="3399CC"/>
    <a:srgbClr val="32C424"/>
    <a:srgbClr val="8F05B8"/>
    <a:srgbClr val="E74C0B"/>
    <a:srgbClr val="D58814"/>
    <a:srgbClr val="F78F01"/>
    <a:srgbClr val="F7B055"/>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89" autoAdjust="0"/>
    <p:restoredTop sz="87260" autoAdjust="0"/>
  </p:normalViewPr>
  <p:slideViewPr>
    <p:cSldViewPr snapToGrid="0">
      <p:cViewPr varScale="1">
        <p:scale>
          <a:sx n="64" d="100"/>
          <a:sy n="64" d="100"/>
        </p:scale>
        <p:origin x="-85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748FB-6A21-4E64-868C-0805ADDBD542}" type="datetimeFigureOut">
              <a:rPr lang="it-IT" smtClean="0"/>
              <a:t>10/05/2018</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AA25E-5A5C-4032-9A6D-F95789AA141A}" type="slidenum">
              <a:rPr lang="it-IT" smtClean="0"/>
              <a:t>‹N›</a:t>
            </a:fld>
            <a:endParaRPr lang="it-IT"/>
          </a:p>
        </p:txBody>
      </p:sp>
    </p:spTree>
    <p:extLst>
      <p:ext uri="{BB962C8B-B14F-4D97-AF65-F5344CB8AC3E}">
        <p14:creationId xmlns:p14="http://schemas.microsoft.com/office/powerpoint/2010/main" val="1775224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D78AA25E-5A5C-4032-9A6D-F95789AA141A}" type="slidenum">
              <a:rPr lang="it-IT" smtClean="0"/>
              <a:t>1</a:t>
            </a:fld>
            <a:endParaRPr lang="it-IT"/>
          </a:p>
        </p:txBody>
      </p:sp>
    </p:spTree>
    <p:extLst>
      <p:ext uri="{BB962C8B-B14F-4D97-AF65-F5344CB8AC3E}">
        <p14:creationId xmlns:p14="http://schemas.microsoft.com/office/powerpoint/2010/main" val="2238738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2DE843-19B6-4E0E-913F-127CAF1AD9E6}" type="datetime1">
              <a:rPr lang="en-US" smtClean="0"/>
              <a:t>5/10/2018</a:t>
            </a:fld>
            <a:endParaRPr lang="en-US" dirty="0"/>
          </a:p>
        </p:txBody>
      </p:sp>
      <p:sp>
        <p:nvSpPr>
          <p:cNvPr id="5" name="Footer Placeholder 4"/>
          <p:cNvSpPr>
            <a:spLocks noGrp="1"/>
          </p:cNvSpPr>
          <p:nvPr>
            <p:ph type="ftr" sz="quarter" idx="11"/>
          </p:nvPr>
        </p:nvSpPr>
        <p:spPr/>
        <p:txBody>
          <a:bodyPr/>
          <a:lstStyle/>
          <a:p>
            <a:r>
              <a:rPr lang="en-US" smtClean="0"/>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833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1BAC33-FD35-497E-B422-BFBCF0C21A79}" type="datetime1">
              <a:rPr lang="en-US" smtClean="0"/>
              <a:t>5/10/2018</a:t>
            </a:fld>
            <a:endParaRPr lang="en-US" dirty="0"/>
          </a:p>
        </p:txBody>
      </p:sp>
      <p:sp>
        <p:nvSpPr>
          <p:cNvPr id="5" name="Footer Placeholder 4"/>
          <p:cNvSpPr>
            <a:spLocks noGrp="1"/>
          </p:cNvSpPr>
          <p:nvPr>
            <p:ph type="ftr" sz="quarter" idx="11"/>
          </p:nvPr>
        </p:nvSpPr>
        <p:spPr/>
        <p:txBody>
          <a:bodyPr/>
          <a:lstStyle/>
          <a:p>
            <a:r>
              <a:rPr lang="en-US" smtClean="0"/>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73301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40CEDE-8AAE-45A4-B925-4E63E0BEA623}" type="datetime1">
              <a:rPr lang="en-US" smtClean="0"/>
              <a:t>5/10/2018</a:t>
            </a:fld>
            <a:endParaRPr lang="en-US" dirty="0"/>
          </a:p>
        </p:txBody>
      </p:sp>
      <p:sp>
        <p:nvSpPr>
          <p:cNvPr id="5" name="Footer Placeholder 4"/>
          <p:cNvSpPr>
            <a:spLocks noGrp="1"/>
          </p:cNvSpPr>
          <p:nvPr>
            <p:ph type="ftr" sz="quarter" idx="11"/>
          </p:nvPr>
        </p:nvSpPr>
        <p:spPr/>
        <p:txBody>
          <a:bodyPr/>
          <a:lstStyle/>
          <a:p>
            <a:r>
              <a:rPr lang="en-US" smtClean="0"/>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60060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82CFDA-87A6-4646-BAD8-C12D6EF118BD}" type="datetime1">
              <a:rPr lang="en-US" smtClean="0"/>
              <a:t>5/10/2018</a:t>
            </a:fld>
            <a:endParaRPr lang="en-US" dirty="0"/>
          </a:p>
        </p:txBody>
      </p:sp>
      <p:sp>
        <p:nvSpPr>
          <p:cNvPr id="5" name="Footer Placeholder 4"/>
          <p:cNvSpPr>
            <a:spLocks noGrp="1"/>
          </p:cNvSpPr>
          <p:nvPr>
            <p:ph type="ftr" sz="quarter" idx="11"/>
          </p:nvPr>
        </p:nvSpPr>
        <p:spPr/>
        <p:txBody>
          <a:bodyPr/>
          <a:lstStyle/>
          <a:p>
            <a:r>
              <a:rPr lang="en-US" smtClean="0"/>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‹N›</a:t>
            </a:fld>
            <a:endParaRPr lang="en-US" dirty="0"/>
          </a:p>
        </p:txBody>
      </p:sp>
    </p:spTree>
    <p:extLst>
      <p:ext uri="{BB962C8B-B14F-4D97-AF65-F5344CB8AC3E}">
        <p14:creationId xmlns:p14="http://schemas.microsoft.com/office/powerpoint/2010/main" val="1605373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08876B-9902-4C5B-A678-88BDDB8C3CCB}" type="datetime1">
              <a:rPr lang="en-US" smtClean="0"/>
              <a:t>5/10/2018</a:t>
            </a:fld>
            <a:endParaRPr lang="en-US" dirty="0"/>
          </a:p>
        </p:txBody>
      </p:sp>
      <p:sp>
        <p:nvSpPr>
          <p:cNvPr id="5" name="Footer Placeholder 4"/>
          <p:cNvSpPr>
            <a:spLocks noGrp="1"/>
          </p:cNvSpPr>
          <p:nvPr>
            <p:ph type="ftr" sz="quarter" idx="11"/>
          </p:nvPr>
        </p:nvSpPr>
        <p:spPr/>
        <p:txBody>
          <a:bodyPr/>
          <a:lstStyle/>
          <a:p>
            <a:r>
              <a:rPr lang="en-US" smtClean="0"/>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21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5B9B97-A62B-41BA-8EB4-20DD5963172E}" type="datetime1">
              <a:rPr lang="en-US" smtClean="0"/>
              <a:t>5/10/2018</a:t>
            </a:fld>
            <a:endParaRPr lang="en-US" dirty="0"/>
          </a:p>
        </p:txBody>
      </p:sp>
      <p:sp>
        <p:nvSpPr>
          <p:cNvPr id="6" name="Footer Placeholder 5"/>
          <p:cNvSpPr>
            <a:spLocks noGrp="1"/>
          </p:cNvSpPr>
          <p:nvPr>
            <p:ph type="ftr" sz="quarter" idx="11"/>
          </p:nvPr>
        </p:nvSpPr>
        <p:spPr/>
        <p:txBody>
          <a:bodyPr/>
          <a:lstStyle/>
          <a:p>
            <a:r>
              <a:rPr lang="en-US" smtClean="0"/>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47446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C9D765-522A-442C-9239-7CE3C449CF6E}" type="datetime1">
              <a:rPr lang="en-US" smtClean="0"/>
              <a:t>5/10/2018</a:t>
            </a:fld>
            <a:endParaRPr lang="en-US" dirty="0"/>
          </a:p>
        </p:txBody>
      </p:sp>
      <p:sp>
        <p:nvSpPr>
          <p:cNvPr id="8" name="Footer Placeholder 7"/>
          <p:cNvSpPr>
            <a:spLocks noGrp="1"/>
          </p:cNvSpPr>
          <p:nvPr>
            <p:ph type="ftr" sz="quarter" idx="11"/>
          </p:nvPr>
        </p:nvSpPr>
        <p:spPr/>
        <p:txBody>
          <a:bodyPr/>
          <a:lstStyle/>
          <a:p>
            <a:r>
              <a:rPr lang="en-US" smtClean="0"/>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4168523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E91798-212E-4810-8E49-24279BF99A63}" type="datetime1">
              <a:rPr lang="en-US" smtClean="0"/>
              <a:t>5/10/2018</a:t>
            </a:fld>
            <a:endParaRPr lang="en-US" dirty="0"/>
          </a:p>
        </p:txBody>
      </p:sp>
      <p:sp>
        <p:nvSpPr>
          <p:cNvPr id="4" name="Footer Placeholder 3"/>
          <p:cNvSpPr>
            <a:spLocks noGrp="1"/>
          </p:cNvSpPr>
          <p:nvPr>
            <p:ph type="ftr" sz="quarter" idx="11"/>
          </p:nvPr>
        </p:nvSpPr>
        <p:spPr/>
        <p:txBody>
          <a:bodyPr/>
          <a:lstStyle/>
          <a:p>
            <a:r>
              <a:rPr lang="en-US" smtClean="0"/>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55922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0FF350-8913-4508-B171-8A212E48BEEB}" type="datetime1">
              <a:rPr lang="en-US" smtClean="0"/>
              <a:t>5/10/2018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19588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639EE8-0B66-4407-9BAD-5EE8A69F67A3}" type="datetime1">
              <a:rPr lang="en-US" smtClean="0"/>
              <a:t>5/10/2018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610274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C6F92-61FF-4DCF-AFE5-E090250A48E4}" type="datetime1">
              <a:rPr lang="en-US" smtClean="0"/>
              <a:t>5/10/2018</a:t>
            </a:fld>
            <a:endParaRPr lang="en-US" dirty="0"/>
          </a:p>
        </p:txBody>
      </p:sp>
      <p:sp>
        <p:nvSpPr>
          <p:cNvPr id="6" name="Footer Placeholder 5"/>
          <p:cNvSpPr>
            <a:spLocks noGrp="1"/>
          </p:cNvSpPr>
          <p:nvPr>
            <p:ph type="ftr" sz="quarter" idx="11"/>
          </p:nvPr>
        </p:nvSpPr>
        <p:spPr/>
        <p:txBody>
          <a:bodyPr/>
          <a:lstStyle/>
          <a:p>
            <a:r>
              <a:rPr lang="en-US" smtClean="0"/>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23327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CB62292-20E8-4DA4-985C-19CA8361CB58}" type="datetime1">
              <a:rPr lang="en-US" smtClean="0"/>
              <a:t>5/10/2018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©2011 BaxEnergy GmbH. All rights reserved. Specifications are subject to change without notice. Energy Studio Pro® and its modules are registered trademarks of BaxEnergy GmbH. Other product and company names mentioned herein may be trademarks of their respective owners.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4188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5496910"/>
            <a:ext cx="12178145" cy="144466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sp>
        <p:nvSpPr>
          <p:cNvPr id="22" name="Rectangle 21"/>
          <p:cNvSpPr/>
          <p:nvPr/>
        </p:nvSpPr>
        <p:spPr>
          <a:xfrm>
            <a:off x="2550351" y="-3594"/>
            <a:ext cx="9627794" cy="6945168"/>
          </a:xfrm>
          <a:prstGeom prst="rect">
            <a:avLst/>
          </a:prstGeom>
          <a:solidFill>
            <a:srgbClr val="DE0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3397CC"/>
              </a:solidFill>
            </a:endParaRPr>
          </a:p>
        </p:txBody>
      </p:sp>
      <p:sp>
        <p:nvSpPr>
          <p:cNvPr id="6" name="TextBox 5"/>
          <p:cNvSpPr txBox="1"/>
          <p:nvPr/>
        </p:nvSpPr>
        <p:spPr>
          <a:xfrm>
            <a:off x="2413000" y="461818"/>
            <a:ext cx="1339273" cy="369332"/>
          </a:xfrm>
          <a:prstGeom prst="rect">
            <a:avLst/>
          </a:prstGeom>
          <a:noFill/>
        </p:spPr>
        <p:txBody>
          <a:bodyPr wrap="square" rtlCol="0">
            <a:spAutoFit/>
          </a:bodyPr>
          <a:lstStyle/>
          <a:p>
            <a:endParaRPr lang="en-US" dirty="0"/>
          </a:p>
        </p:txBody>
      </p:sp>
      <p:sp>
        <p:nvSpPr>
          <p:cNvPr id="2" name="TextBox 1"/>
          <p:cNvSpPr txBox="1"/>
          <p:nvPr/>
        </p:nvSpPr>
        <p:spPr>
          <a:xfrm>
            <a:off x="946727" y="1085273"/>
            <a:ext cx="184666" cy="369332"/>
          </a:xfrm>
          <a:prstGeom prst="rect">
            <a:avLst/>
          </a:prstGeom>
          <a:noFill/>
        </p:spPr>
        <p:txBody>
          <a:bodyPr wrap="none" rtlCol="0">
            <a:spAutoFit/>
          </a:bodyPr>
          <a:lstStyle/>
          <a:p>
            <a:endParaRPr lang="en-US" dirty="0"/>
          </a:p>
        </p:txBody>
      </p:sp>
      <p:sp>
        <p:nvSpPr>
          <p:cNvPr id="8" name="Footer Placeholder 4"/>
          <p:cNvSpPr>
            <a:spLocks noGrp="1"/>
          </p:cNvSpPr>
          <p:nvPr>
            <p:ph type="ftr" sz="quarter" idx="11"/>
          </p:nvPr>
        </p:nvSpPr>
        <p:spPr>
          <a:xfrm>
            <a:off x="3686184" y="6459785"/>
            <a:ext cx="8505815" cy="365125"/>
          </a:xfrm>
        </p:spPr>
        <p:txBody>
          <a:bodyPr/>
          <a:lstStyle/>
          <a:p>
            <a:pPr algn="r"/>
            <a:r>
              <a:rPr lang="en-US" dirty="0"/>
              <a:t>©2016 </a:t>
            </a:r>
            <a:r>
              <a:rPr lang="en-US" dirty="0" err="1"/>
              <a:t>BaxEnergy</a:t>
            </a:r>
            <a:r>
              <a:rPr lang="en-US" dirty="0"/>
              <a:t> GmbH. All rights reserved</a:t>
            </a:r>
            <a:endParaRPr lang="en-US" dirty="0">
              <a:solidFill>
                <a:schemeClr val="accent1">
                  <a:lumMod val="60000"/>
                  <a:lumOff val="40000"/>
                </a:schemeClr>
              </a:solidFill>
            </a:endParaRPr>
          </a:p>
        </p:txBody>
      </p:sp>
      <p:sp>
        <p:nvSpPr>
          <p:cNvPr id="3" name="Rectangle 2"/>
          <p:cNvSpPr/>
          <p:nvPr/>
        </p:nvSpPr>
        <p:spPr>
          <a:xfrm>
            <a:off x="2605099" y="1431708"/>
            <a:ext cx="9496110" cy="1446550"/>
          </a:xfrm>
          <a:prstGeom prst="rect">
            <a:avLst/>
          </a:prstGeom>
        </p:spPr>
        <p:txBody>
          <a:bodyPr wrap="square">
            <a:spAutoFit/>
          </a:bodyPr>
          <a:lstStyle/>
          <a:p>
            <a:pPr algn="ctr"/>
            <a:r>
              <a:rPr lang="en-US" sz="4400" dirty="0" smtClean="0">
                <a:solidFill>
                  <a:schemeClr val="bg1"/>
                </a:solidFill>
              </a:rPr>
              <a:t>Modern Web Application Development in Angular</a:t>
            </a:r>
            <a:endParaRPr lang="en-US" sz="4400" dirty="0">
              <a:solidFill>
                <a:schemeClr val="bg1"/>
              </a:solidFill>
            </a:endParaRPr>
          </a:p>
        </p:txBody>
      </p:sp>
      <p:sp>
        <p:nvSpPr>
          <p:cNvPr id="12" name="Rectangle 11"/>
          <p:cNvSpPr/>
          <p:nvPr/>
        </p:nvSpPr>
        <p:spPr>
          <a:xfrm>
            <a:off x="3163394" y="3733739"/>
            <a:ext cx="8283420" cy="646331"/>
          </a:xfrm>
          <a:prstGeom prst="rect">
            <a:avLst/>
          </a:prstGeom>
        </p:spPr>
        <p:txBody>
          <a:bodyPr wrap="square">
            <a:spAutoFit/>
          </a:bodyPr>
          <a:lstStyle/>
          <a:p>
            <a:pPr algn="ctr"/>
            <a:r>
              <a:rPr lang="it-IT" sz="3600" dirty="0" smtClean="0">
                <a:solidFill>
                  <a:schemeClr val="bg1"/>
                </a:solidFill>
              </a:rPr>
              <a:t>CORS</a:t>
            </a:r>
            <a:endParaRPr lang="it-IT" sz="3600" dirty="0">
              <a:solidFill>
                <a:schemeClr val="bg1"/>
              </a:solidFill>
            </a:endParaRPr>
          </a:p>
        </p:txBody>
      </p:sp>
      <p:pic>
        <p:nvPicPr>
          <p:cNvPr id="7" name="Picture 6"/>
          <p:cNvPicPr>
            <a:picLocks noChangeAspect="1"/>
          </p:cNvPicPr>
          <p:nvPr/>
        </p:nvPicPr>
        <p:blipFill>
          <a:blip r:embed="rId3"/>
          <a:stretch>
            <a:fillRect/>
          </a:stretch>
        </p:blipFill>
        <p:spPr>
          <a:xfrm>
            <a:off x="372247" y="479208"/>
            <a:ext cx="1781175" cy="952500"/>
          </a:xfrm>
          <a:prstGeom prst="rect">
            <a:avLst/>
          </a:prstGeom>
        </p:spPr>
      </p:pic>
      <p:pic>
        <p:nvPicPr>
          <p:cNvPr id="13" name="Picture 12"/>
          <p:cNvPicPr>
            <a:picLocks noChangeAspect="1"/>
          </p:cNvPicPr>
          <p:nvPr/>
        </p:nvPicPr>
        <p:blipFill>
          <a:blip r:embed="rId4"/>
          <a:stretch>
            <a:fillRect/>
          </a:stretch>
        </p:blipFill>
        <p:spPr>
          <a:xfrm>
            <a:off x="57923" y="2178215"/>
            <a:ext cx="2409825" cy="771525"/>
          </a:xfrm>
          <a:prstGeom prst="rect">
            <a:avLst/>
          </a:prstGeom>
        </p:spPr>
      </p:pic>
      <p:pic>
        <p:nvPicPr>
          <p:cNvPr id="15" name="Picture 14"/>
          <p:cNvPicPr>
            <a:picLocks noChangeAspect="1"/>
          </p:cNvPicPr>
          <p:nvPr/>
        </p:nvPicPr>
        <p:blipFill>
          <a:blip r:embed="rId5"/>
          <a:stretch>
            <a:fillRect/>
          </a:stretch>
        </p:blipFill>
        <p:spPr>
          <a:xfrm>
            <a:off x="272154" y="3696247"/>
            <a:ext cx="1971675" cy="923925"/>
          </a:xfrm>
          <a:prstGeom prst="rect">
            <a:avLst/>
          </a:prstGeom>
        </p:spPr>
      </p:pic>
      <p:pic>
        <p:nvPicPr>
          <p:cNvPr id="16" name="Picture 15"/>
          <p:cNvPicPr>
            <a:picLocks noChangeAspect="1"/>
          </p:cNvPicPr>
          <p:nvPr/>
        </p:nvPicPr>
        <p:blipFill>
          <a:blip r:embed="rId6"/>
          <a:stretch>
            <a:fillRect/>
          </a:stretch>
        </p:blipFill>
        <p:spPr>
          <a:xfrm>
            <a:off x="405503" y="5366678"/>
            <a:ext cx="1704975" cy="923925"/>
          </a:xfrm>
          <a:prstGeom prst="rect">
            <a:avLst/>
          </a:prstGeom>
        </p:spPr>
      </p:pic>
    </p:spTree>
    <p:extLst>
      <p:ext uri="{BB962C8B-B14F-4D97-AF65-F5344CB8AC3E}">
        <p14:creationId xmlns:p14="http://schemas.microsoft.com/office/powerpoint/2010/main" val="2754769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Summary</a:t>
            </a:r>
            <a:endParaRPr lang="it-IT"/>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3" y="6455993"/>
            <a:ext cx="741406" cy="385531"/>
          </a:xfrm>
          <a:prstGeom prst="rect">
            <a:avLst/>
          </a:prstGeom>
        </p:spPr>
      </p:pic>
      <p:sp>
        <p:nvSpPr>
          <p:cNvPr id="6" name="Footer Placeholder 4"/>
          <p:cNvSpPr>
            <a:spLocks noGrp="1"/>
          </p:cNvSpPr>
          <p:nvPr>
            <p:ph type="ftr" sz="quarter" idx="11"/>
          </p:nvPr>
        </p:nvSpPr>
        <p:spPr>
          <a:xfrm>
            <a:off x="7369196" y="6455993"/>
            <a:ext cx="4822804" cy="365125"/>
          </a:xfrm>
        </p:spPr>
        <p:txBody>
          <a:bodyPr/>
          <a:lstStyle/>
          <a:p>
            <a:pPr algn="r"/>
            <a:r>
              <a:rPr lang="en-US" dirty="0"/>
              <a:t>©</a:t>
            </a:r>
            <a:r>
              <a:rPr lang="en-US" dirty="0" smtClean="0"/>
              <a:t>2018 </a:t>
            </a:r>
            <a:r>
              <a:rPr lang="en-US" dirty="0" err="1"/>
              <a:t>BaxEnergy</a:t>
            </a:r>
            <a:r>
              <a:rPr lang="en-US" dirty="0"/>
              <a:t> GmbH. All rights reserved</a:t>
            </a:r>
            <a:endParaRPr lang="en-US" dirty="0">
              <a:solidFill>
                <a:schemeClr val="accent1">
                  <a:lumMod val="60000"/>
                  <a:lumOff val="40000"/>
                </a:schemeClr>
              </a:solidFill>
            </a:endParaRPr>
          </a:p>
        </p:txBody>
      </p:sp>
      <p:sp>
        <p:nvSpPr>
          <p:cNvPr id="3" name="Content Placeholder 2"/>
          <p:cNvSpPr>
            <a:spLocks noGrp="1"/>
          </p:cNvSpPr>
          <p:nvPr>
            <p:ph idx="1"/>
          </p:nvPr>
        </p:nvSpPr>
        <p:spPr/>
        <p:txBody>
          <a:bodyPr>
            <a:normAutofit/>
          </a:bodyPr>
          <a:lstStyle/>
          <a:p>
            <a:pPr lvl="1">
              <a:lnSpc>
                <a:spcPct val="100000"/>
              </a:lnSpc>
              <a:buFont typeface="Courier New" panose="02070309020205020404" pitchFamily="49" charset="0"/>
              <a:buChar char="o"/>
            </a:pPr>
            <a:r>
              <a:rPr lang="en-US" dirty="0" smtClean="0"/>
              <a:t>Same-Origin policy?</a:t>
            </a:r>
            <a:endParaRPr lang="en-US" dirty="0"/>
          </a:p>
          <a:p>
            <a:pPr lvl="1">
              <a:lnSpc>
                <a:spcPct val="100000"/>
              </a:lnSpc>
              <a:buFont typeface="Courier New" panose="02070309020205020404" pitchFamily="49" charset="0"/>
              <a:buChar char="o"/>
            </a:pPr>
            <a:r>
              <a:rPr lang="en-US" dirty="0" smtClean="0"/>
              <a:t>What is CORS</a:t>
            </a:r>
            <a:endParaRPr lang="en-US" dirty="0"/>
          </a:p>
          <a:p>
            <a:pPr lvl="1">
              <a:lnSpc>
                <a:spcPct val="100000"/>
              </a:lnSpc>
              <a:buFont typeface="Courier New" panose="02070309020205020404" pitchFamily="49" charset="0"/>
              <a:buChar char="o"/>
            </a:pPr>
            <a:r>
              <a:rPr lang="en-US" dirty="0" smtClean="0"/>
              <a:t>How CORS works</a:t>
            </a:r>
            <a:endParaRPr lang="en-US" dirty="0"/>
          </a:p>
          <a:p>
            <a:pPr lvl="1">
              <a:lnSpc>
                <a:spcPct val="100000"/>
              </a:lnSpc>
              <a:buFont typeface="Courier New" panose="02070309020205020404" pitchFamily="49" charset="0"/>
              <a:buChar char="o"/>
            </a:pPr>
            <a:r>
              <a:rPr lang="en-US" dirty="0" smtClean="0"/>
              <a:t>Preflight Request</a:t>
            </a:r>
            <a:endParaRPr lang="en-US" dirty="0"/>
          </a:p>
          <a:p>
            <a:pPr lvl="1">
              <a:lnSpc>
                <a:spcPct val="100000"/>
              </a:lnSpc>
              <a:buFont typeface="Courier New" panose="02070309020205020404" pitchFamily="49" charset="0"/>
              <a:buChar char="o"/>
            </a:pPr>
            <a:r>
              <a:rPr lang="en-US" dirty="0"/>
              <a:t>Interfaces</a:t>
            </a:r>
          </a:p>
          <a:p>
            <a:pPr lvl="1">
              <a:lnSpc>
                <a:spcPct val="100000"/>
              </a:lnSpc>
              <a:buFont typeface="Courier New" panose="02070309020205020404" pitchFamily="49" charset="0"/>
              <a:buChar char="o"/>
            </a:pPr>
            <a:r>
              <a:rPr lang="en-US" dirty="0" smtClean="0"/>
              <a:t>Classes and OOP</a:t>
            </a:r>
            <a:endParaRPr lang="en-US" dirty="0"/>
          </a:p>
          <a:p>
            <a:pPr lvl="1">
              <a:lnSpc>
                <a:spcPct val="100000"/>
              </a:lnSpc>
              <a:buFont typeface="Courier New" panose="02070309020205020404" pitchFamily="49" charset="0"/>
              <a:buChar char="o"/>
            </a:pPr>
            <a:r>
              <a:rPr lang="en-US" dirty="0"/>
              <a:t>Generics</a:t>
            </a:r>
          </a:p>
          <a:p>
            <a:pPr lvl="1">
              <a:lnSpc>
                <a:spcPct val="100000"/>
              </a:lnSpc>
              <a:buFont typeface="Courier New" panose="02070309020205020404" pitchFamily="49" charset="0"/>
              <a:buChar char="o"/>
            </a:pPr>
            <a:r>
              <a:rPr lang="en-US" dirty="0"/>
              <a:t>Modules</a:t>
            </a:r>
          </a:p>
          <a:p>
            <a:pPr lvl="1">
              <a:lnSpc>
                <a:spcPct val="100000"/>
              </a:lnSpc>
              <a:buFont typeface="Courier New" panose="02070309020205020404" pitchFamily="49" charset="0"/>
              <a:buChar char="o"/>
            </a:pPr>
            <a:r>
              <a:rPr lang="en-US" dirty="0" smtClean="0"/>
              <a:t>Namespaces</a:t>
            </a:r>
          </a:p>
          <a:p>
            <a:pPr lvl="1">
              <a:lnSpc>
                <a:spcPct val="100000"/>
              </a:lnSpc>
              <a:buFont typeface="Courier New" panose="02070309020205020404" pitchFamily="49" charset="0"/>
              <a:buChar char="o"/>
            </a:pPr>
            <a:r>
              <a:rPr lang="en-US" dirty="0" smtClean="0"/>
              <a:t>Useful </a:t>
            </a:r>
            <a:r>
              <a:rPr lang="en-US" dirty="0" smtClean="0"/>
              <a:t>links</a:t>
            </a:r>
          </a:p>
        </p:txBody>
      </p:sp>
    </p:spTree>
    <p:extLst>
      <p:ext uri="{BB962C8B-B14F-4D97-AF65-F5344CB8AC3E}">
        <p14:creationId xmlns:p14="http://schemas.microsoft.com/office/powerpoint/2010/main" val="200244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Same-Origin</a:t>
            </a:r>
            <a:r>
              <a:rPr lang="it-IT" dirty="0" smtClean="0"/>
              <a:t> Policy</a:t>
            </a:r>
            <a:endParaRPr lang="it-IT" dirty="0"/>
          </a:p>
        </p:txBody>
      </p:sp>
      <p:sp>
        <p:nvSpPr>
          <p:cNvPr id="3" name="Content Placeholder 2"/>
          <p:cNvSpPr>
            <a:spLocks noGrp="1"/>
          </p:cNvSpPr>
          <p:nvPr>
            <p:ph idx="1"/>
          </p:nvPr>
        </p:nvSpPr>
        <p:spPr/>
        <p:txBody>
          <a:bodyPr>
            <a:normAutofit/>
          </a:bodyPr>
          <a:lstStyle/>
          <a:p>
            <a:pPr lvl="1">
              <a:lnSpc>
                <a:spcPct val="200000"/>
              </a:lnSpc>
              <a:buFont typeface="Courier New" panose="02070309020205020404" pitchFamily="49" charset="0"/>
              <a:buChar char="o"/>
            </a:pPr>
            <a:r>
              <a:rPr lang="en-US" dirty="0" smtClean="0"/>
              <a:t>The </a:t>
            </a:r>
            <a:r>
              <a:rPr lang="en-US" dirty="0"/>
              <a:t>same-origin policy is an important concept in the web application security model. Under the policy, a web browser permits scripts contained in a first web page to access data in a second web page, but only if both web pages have the same origin. An origin is defined as a combination of </a:t>
            </a:r>
            <a:r>
              <a:rPr lang="en-US" b="1" dirty="0" smtClean="0"/>
              <a:t>protocol</a:t>
            </a:r>
            <a:r>
              <a:rPr lang="en-US" dirty="0" smtClean="0"/>
              <a:t>, </a:t>
            </a:r>
            <a:r>
              <a:rPr lang="en-US" b="1" dirty="0"/>
              <a:t>host name</a:t>
            </a:r>
            <a:r>
              <a:rPr lang="en-US" dirty="0"/>
              <a:t>, and </a:t>
            </a:r>
            <a:r>
              <a:rPr lang="en-US" b="1" dirty="0"/>
              <a:t>port number</a:t>
            </a:r>
            <a:r>
              <a:rPr lang="en-US" dirty="0"/>
              <a:t>. This policy prevents a malicious script on one page from obtaining access to sensitive data on another web page through that page's </a:t>
            </a:r>
            <a:r>
              <a:rPr lang="en-US" dirty="0" smtClean="0"/>
              <a:t>Document </a:t>
            </a:r>
            <a:r>
              <a:rPr lang="en-US" dirty="0"/>
              <a:t>Object Model</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3" y="6455993"/>
            <a:ext cx="741406" cy="385531"/>
          </a:xfrm>
          <a:prstGeom prst="rect">
            <a:avLst/>
          </a:prstGeom>
        </p:spPr>
      </p:pic>
      <p:sp>
        <p:nvSpPr>
          <p:cNvPr id="5" name="Footer Placeholder 4"/>
          <p:cNvSpPr>
            <a:spLocks noGrp="1"/>
          </p:cNvSpPr>
          <p:nvPr>
            <p:ph type="ftr" sz="quarter" idx="11"/>
          </p:nvPr>
        </p:nvSpPr>
        <p:spPr>
          <a:xfrm>
            <a:off x="7369196" y="6455993"/>
            <a:ext cx="4822804" cy="365125"/>
          </a:xfrm>
        </p:spPr>
        <p:txBody>
          <a:bodyPr/>
          <a:lstStyle/>
          <a:p>
            <a:pPr algn="r"/>
            <a:r>
              <a:rPr lang="en-US" dirty="0"/>
              <a:t>©</a:t>
            </a:r>
            <a:r>
              <a:rPr lang="en-US" dirty="0" smtClean="0"/>
              <a:t>2018 </a:t>
            </a:r>
            <a:r>
              <a:rPr lang="en-US" dirty="0" err="1"/>
              <a:t>BaxEnergy</a:t>
            </a:r>
            <a:r>
              <a:rPr lang="en-US" dirty="0"/>
              <a:t> GmbH. All rights reserved</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552074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What</a:t>
            </a:r>
            <a:r>
              <a:rPr lang="it-IT" dirty="0" smtClean="0"/>
              <a:t> </a:t>
            </a:r>
            <a:r>
              <a:rPr lang="it-IT" dirty="0" err="1" smtClean="0"/>
              <a:t>is</a:t>
            </a:r>
            <a:r>
              <a:rPr lang="it-IT" dirty="0" smtClean="0"/>
              <a:t> CORS ?</a:t>
            </a:r>
            <a:endParaRPr lang="it-IT" dirty="0"/>
          </a:p>
        </p:txBody>
      </p:sp>
      <p:sp>
        <p:nvSpPr>
          <p:cNvPr id="3" name="Content Placeholder 2"/>
          <p:cNvSpPr>
            <a:spLocks noGrp="1"/>
          </p:cNvSpPr>
          <p:nvPr>
            <p:ph idx="1"/>
          </p:nvPr>
        </p:nvSpPr>
        <p:spPr>
          <a:xfrm>
            <a:off x="1097280" y="2203554"/>
            <a:ext cx="10058400" cy="3665540"/>
          </a:xfrm>
        </p:spPr>
        <p:txBody>
          <a:bodyPr>
            <a:normAutofit fontScale="85000" lnSpcReduction="10000"/>
          </a:bodyPr>
          <a:lstStyle/>
          <a:p>
            <a:pPr lvl="1">
              <a:lnSpc>
                <a:spcPct val="200000"/>
              </a:lnSpc>
            </a:pPr>
            <a:r>
              <a:rPr lang="en-US" sz="2400" dirty="0"/>
              <a:t>CORS (cross origin resource sharing) is a mechanism to allow client web applications make HTTP requests to other domains. </a:t>
            </a:r>
            <a:endParaRPr lang="en-US" sz="2400" dirty="0" smtClean="0"/>
          </a:p>
          <a:p>
            <a:pPr lvl="1">
              <a:lnSpc>
                <a:spcPct val="200000"/>
              </a:lnSpc>
            </a:pPr>
            <a:r>
              <a:rPr lang="en-US" sz="2400" dirty="0" smtClean="0"/>
              <a:t>Describes </a:t>
            </a:r>
            <a:r>
              <a:rPr lang="en-US" sz="2400" dirty="0"/>
              <a:t>new HTTP headers which provide browsers and servers a way to request remote URLs only when they have permission. Although some validation and authorization can be performed by the server, it is generally the browser's responsibility to support these headers and honor the restrictions they impose.</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3" y="6455993"/>
            <a:ext cx="741406" cy="385531"/>
          </a:xfrm>
          <a:prstGeom prst="rect">
            <a:avLst/>
          </a:prstGeom>
        </p:spPr>
      </p:pic>
      <p:sp>
        <p:nvSpPr>
          <p:cNvPr id="5" name="Footer Placeholder 4"/>
          <p:cNvSpPr>
            <a:spLocks noGrp="1"/>
          </p:cNvSpPr>
          <p:nvPr>
            <p:ph type="ftr" sz="quarter" idx="11"/>
          </p:nvPr>
        </p:nvSpPr>
        <p:spPr>
          <a:xfrm>
            <a:off x="7369196" y="6455993"/>
            <a:ext cx="4822804" cy="365125"/>
          </a:xfrm>
        </p:spPr>
        <p:txBody>
          <a:bodyPr/>
          <a:lstStyle/>
          <a:p>
            <a:pPr algn="r"/>
            <a:r>
              <a:rPr lang="en-US" dirty="0"/>
              <a:t>©</a:t>
            </a:r>
            <a:r>
              <a:rPr lang="en-US" dirty="0" smtClean="0"/>
              <a:t>2018 </a:t>
            </a:r>
            <a:r>
              <a:rPr lang="en-US" dirty="0" err="1"/>
              <a:t>BaxEnergy</a:t>
            </a:r>
            <a:r>
              <a:rPr lang="en-US" dirty="0"/>
              <a:t> GmbH. All rights reserved</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325616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How CORS </a:t>
            </a:r>
            <a:r>
              <a:rPr lang="it-IT" dirty="0" err="1" smtClean="0"/>
              <a:t>works</a:t>
            </a:r>
            <a:r>
              <a:rPr lang="it-IT" dirty="0" smtClean="0"/>
              <a:t> ?</a:t>
            </a:r>
            <a:endParaRPr lang="it-I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3" y="6455993"/>
            <a:ext cx="741406" cy="385531"/>
          </a:xfrm>
          <a:prstGeom prst="rect">
            <a:avLst/>
          </a:prstGeom>
        </p:spPr>
      </p:pic>
      <p:sp>
        <p:nvSpPr>
          <p:cNvPr id="5" name="Footer Placeholder 4"/>
          <p:cNvSpPr>
            <a:spLocks noGrp="1"/>
          </p:cNvSpPr>
          <p:nvPr>
            <p:ph type="ftr" sz="quarter" idx="11"/>
          </p:nvPr>
        </p:nvSpPr>
        <p:spPr>
          <a:xfrm>
            <a:off x="7369196" y="6455993"/>
            <a:ext cx="4822804" cy="365125"/>
          </a:xfrm>
        </p:spPr>
        <p:txBody>
          <a:bodyPr/>
          <a:lstStyle/>
          <a:p>
            <a:pPr algn="r"/>
            <a:r>
              <a:rPr lang="en-US" dirty="0"/>
              <a:t>©</a:t>
            </a:r>
            <a:r>
              <a:rPr lang="en-US" dirty="0" smtClean="0"/>
              <a:t>2018 </a:t>
            </a:r>
            <a:r>
              <a:rPr lang="en-US" dirty="0" err="1"/>
              <a:t>BaxEnergy</a:t>
            </a:r>
            <a:r>
              <a:rPr lang="en-US" dirty="0"/>
              <a:t> GmbH. All rights reserved</a:t>
            </a:r>
            <a:endParaRPr lang="en-US" dirty="0">
              <a:solidFill>
                <a:schemeClr val="accent1">
                  <a:lumMod val="60000"/>
                  <a:lumOff val="40000"/>
                </a:schemeClr>
              </a:solidFill>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98623" y="1876243"/>
            <a:ext cx="7989758" cy="4419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9091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Preflight</a:t>
            </a:r>
            <a:r>
              <a:rPr lang="it-IT" dirty="0" smtClean="0"/>
              <a:t> </a:t>
            </a:r>
            <a:r>
              <a:rPr lang="it-IT" dirty="0" err="1" smtClean="0"/>
              <a:t>request</a:t>
            </a:r>
            <a:endParaRPr lang="it-I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3" y="6455993"/>
            <a:ext cx="741406" cy="385531"/>
          </a:xfrm>
          <a:prstGeom prst="rect">
            <a:avLst/>
          </a:prstGeom>
        </p:spPr>
      </p:pic>
      <p:sp>
        <p:nvSpPr>
          <p:cNvPr id="5" name="Footer Placeholder 4"/>
          <p:cNvSpPr>
            <a:spLocks noGrp="1"/>
          </p:cNvSpPr>
          <p:nvPr>
            <p:ph type="ftr" sz="quarter" idx="11"/>
          </p:nvPr>
        </p:nvSpPr>
        <p:spPr>
          <a:xfrm>
            <a:off x="7369196" y="6455993"/>
            <a:ext cx="4822804" cy="365125"/>
          </a:xfrm>
        </p:spPr>
        <p:txBody>
          <a:bodyPr/>
          <a:lstStyle/>
          <a:p>
            <a:pPr algn="r"/>
            <a:r>
              <a:rPr lang="en-US" dirty="0"/>
              <a:t>©</a:t>
            </a:r>
            <a:r>
              <a:rPr lang="en-US" dirty="0" smtClean="0"/>
              <a:t>2018 </a:t>
            </a:r>
            <a:r>
              <a:rPr lang="en-US" dirty="0" err="1"/>
              <a:t>BaxEnergy</a:t>
            </a:r>
            <a:r>
              <a:rPr lang="en-US" dirty="0"/>
              <a:t> GmbH. All rights reserved</a:t>
            </a:r>
            <a:endParaRPr lang="en-US" dirty="0">
              <a:solidFill>
                <a:schemeClr val="accent1">
                  <a:lumMod val="60000"/>
                  <a:lumOff val="40000"/>
                </a:schemeClr>
              </a:solidFill>
            </a:endParaRP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14204" y="2032895"/>
            <a:ext cx="7150309" cy="3666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3"/>
          <p:cNvSpPr>
            <a:spLocks noChangeArrowheads="1"/>
          </p:cNvSpPr>
          <p:nvPr/>
        </p:nvSpPr>
        <p:spPr bwMode="auto">
          <a:xfrm>
            <a:off x="5446427" y="5310640"/>
            <a:ext cx="6056026" cy="52322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400" b="0" i="0" u="none" strike="noStrike" cap="none" normalizeH="0" baseline="0" dirty="0" smtClean="0">
                <a:ln>
                  <a:noFill/>
                </a:ln>
                <a:solidFill>
                  <a:srgbClr val="000000"/>
                </a:solidFill>
                <a:effectLst/>
                <a:latin typeface="Courier New" pitchFamily="49" charset="0"/>
                <a:cs typeface="Arial" pitchFamily="34" charset="0"/>
              </a:rPr>
              <a:t>Access-Control-</a:t>
            </a:r>
            <a:r>
              <a:rPr kumimoji="0" lang="it-IT" altLang="it-IT" sz="1400" b="0" i="0" u="none" strike="noStrike" cap="none" normalizeH="0" baseline="0" dirty="0" err="1" smtClean="0">
                <a:ln>
                  <a:noFill/>
                </a:ln>
                <a:solidFill>
                  <a:srgbClr val="000000"/>
                </a:solidFill>
                <a:effectLst/>
                <a:latin typeface="Courier New" pitchFamily="49" charset="0"/>
                <a:cs typeface="Arial" pitchFamily="34" charset="0"/>
              </a:rPr>
              <a:t>Allow</a:t>
            </a:r>
            <a:r>
              <a:rPr kumimoji="0" lang="it-IT" altLang="it-IT" sz="1400" b="0" i="0" u="none" strike="noStrike" cap="none" normalizeH="0" baseline="0" dirty="0" smtClean="0">
                <a:ln>
                  <a:noFill/>
                </a:ln>
                <a:solidFill>
                  <a:srgbClr val="000000"/>
                </a:solidFill>
                <a:effectLst/>
                <a:latin typeface="Courier New" pitchFamily="49" charset="0"/>
                <a:cs typeface="Arial" pitchFamily="34" charset="0"/>
              </a:rPr>
              <a:t>-</a:t>
            </a:r>
            <a:r>
              <a:rPr kumimoji="0" lang="it-IT" altLang="it-IT" sz="1400" b="0" i="0" u="none" strike="noStrike" cap="none" normalizeH="0" baseline="0" dirty="0" err="1" smtClean="0">
                <a:ln>
                  <a:noFill/>
                </a:ln>
                <a:solidFill>
                  <a:srgbClr val="000000"/>
                </a:solidFill>
                <a:effectLst/>
                <a:latin typeface="Courier New" pitchFamily="49" charset="0"/>
                <a:cs typeface="Arial" pitchFamily="34" charset="0"/>
              </a:rPr>
              <a:t>Origin</a:t>
            </a:r>
            <a:r>
              <a:rPr kumimoji="0" lang="it-IT" altLang="it-IT" sz="1400" b="0" i="0" u="none" strike="noStrike" cap="none" normalizeH="0" baseline="0" dirty="0" smtClean="0">
                <a:ln>
                  <a:noFill/>
                </a:ln>
                <a:solidFill>
                  <a:srgbClr val="000000"/>
                </a:solidFill>
                <a:effectLst/>
                <a:latin typeface="Courier New" pitchFamily="49" charset="0"/>
                <a:cs typeface="Arial" pitchFamily="34" charset="0"/>
              </a:rPr>
              <a:t>: http://www.example.com </a:t>
            </a:r>
          </a:p>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400" b="0" i="0" u="none" strike="noStrike" cap="none" normalizeH="0" baseline="0" dirty="0" smtClean="0">
                <a:ln>
                  <a:noFill/>
                </a:ln>
                <a:solidFill>
                  <a:srgbClr val="000000"/>
                </a:solidFill>
                <a:effectLst/>
                <a:latin typeface="Courier New" pitchFamily="49" charset="0"/>
                <a:cs typeface="Arial" pitchFamily="34" charset="0"/>
              </a:rPr>
              <a:t>Access-Control-</a:t>
            </a:r>
            <a:r>
              <a:rPr kumimoji="0" lang="it-IT" altLang="it-IT" sz="1400" b="0" i="0" u="none" strike="noStrike" cap="none" normalizeH="0" baseline="0" dirty="0" err="1" smtClean="0">
                <a:ln>
                  <a:noFill/>
                </a:ln>
                <a:solidFill>
                  <a:srgbClr val="000000"/>
                </a:solidFill>
                <a:effectLst/>
                <a:latin typeface="Courier New" pitchFamily="49" charset="0"/>
                <a:cs typeface="Arial" pitchFamily="34" charset="0"/>
              </a:rPr>
              <a:t>Allow</a:t>
            </a:r>
            <a:r>
              <a:rPr kumimoji="0" lang="it-IT" altLang="it-IT" sz="1400" b="0" i="0" u="none" strike="noStrike" cap="none" normalizeH="0" baseline="0" dirty="0" smtClean="0">
                <a:ln>
                  <a:noFill/>
                </a:ln>
                <a:solidFill>
                  <a:srgbClr val="000000"/>
                </a:solidFill>
                <a:effectLst/>
                <a:latin typeface="Courier New" pitchFamily="49" charset="0"/>
                <a:cs typeface="Arial" pitchFamily="34" charset="0"/>
              </a:rPr>
              <a:t>-</a:t>
            </a:r>
            <a:r>
              <a:rPr kumimoji="0" lang="it-IT" altLang="it-IT" sz="1400" b="0" i="0" u="none" strike="noStrike" cap="none" normalizeH="0" baseline="0" dirty="0" err="1" smtClean="0">
                <a:ln>
                  <a:noFill/>
                </a:ln>
                <a:solidFill>
                  <a:srgbClr val="000000"/>
                </a:solidFill>
                <a:effectLst/>
                <a:latin typeface="Courier New" pitchFamily="49" charset="0"/>
                <a:cs typeface="Arial" pitchFamily="34" charset="0"/>
              </a:rPr>
              <a:t>Methods</a:t>
            </a:r>
            <a:r>
              <a:rPr kumimoji="0" lang="it-IT" altLang="it-IT" sz="1400" b="0" i="0" u="none" strike="noStrike" cap="none" normalizeH="0" baseline="0" dirty="0" smtClean="0">
                <a:ln>
                  <a:noFill/>
                </a:ln>
                <a:solidFill>
                  <a:srgbClr val="000000"/>
                </a:solidFill>
                <a:effectLst/>
                <a:latin typeface="Courier New" pitchFamily="49" charset="0"/>
                <a:cs typeface="Arial" pitchFamily="34" charset="0"/>
              </a:rPr>
              <a:t>: PUT, DELETE</a:t>
            </a:r>
            <a:r>
              <a:rPr kumimoji="0" lang="it-IT" altLang="it-IT" sz="14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524126277"/>
      </p:ext>
    </p:extLst>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696464"/>
      </a:dk2>
      <a:lt2>
        <a:srgbClr val="E9E5DC"/>
      </a:lt2>
      <a:accent1>
        <a:srgbClr val="FF0000"/>
      </a:accent1>
      <a:accent2>
        <a:srgbClr val="CC0000"/>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7061FC611F264A8C8C2EFB9A7B12D7" ma:contentTypeVersion="1" ma:contentTypeDescription="Create a new document." ma:contentTypeScope="" ma:versionID="350365fcf54054ab6f76375e2ae20435">
  <xsd:schema xmlns:xsd="http://www.w3.org/2001/XMLSchema" xmlns:xs="http://www.w3.org/2001/XMLSchema" xmlns:p="http://schemas.microsoft.com/office/2006/metadata/properties" xmlns:ns2="293fbd9e-11e6-49d0-94be-7c296b2cb04f" targetNamespace="http://schemas.microsoft.com/office/2006/metadata/properties" ma:root="true" ma:fieldsID="6f7b21923bdc2698cccd36ed77e42e98" ns2:_="">
    <xsd:import namespace="293fbd9e-11e6-49d0-94be-7c296b2cb04f"/>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3fbd9e-11e6-49d0-94be-7c296b2cb0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3FB821-31AA-418E-A6B4-E52FAD9CA4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3fbd9e-11e6-49d0-94be-7c296b2cb0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1033C0-4AEA-4D3E-A15E-FD4FEF0CD76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93fbd9e-11e6-49d0-94be-7c296b2cb04f"/>
    <ds:schemaRef ds:uri="http://www.w3.org/XML/1998/namespace"/>
    <ds:schemaRef ds:uri="http://purl.org/dc/dcmitype/"/>
  </ds:schemaRefs>
</ds:datastoreItem>
</file>

<file path=customXml/itemProps3.xml><?xml version="1.0" encoding="utf-8"?>
<ds:datastoreItem xmlns:ds="http://schemas.openxmlformats.org/officeDocument/2006/customXml" ds:itemID="{6BFD6C21-4FE4-40DB-8E44-722D03D7E9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7169</TotalTime>
  <Words>213</Words>
  <Application>Microsoft Office PowerPoint</Application>
  <PresentationFormat>Personalizzato</PresentationFormat>
  <Paragraphs>29</Paragraphs>
  <Slides>6</Slides>
  <Notes>1</Notes>
  <HiddenSlides>0</HiddenSlides>
  <MMClips>0</MMClips>
  <ScaleCrop>false</ScaleCrop>
  <HeadingPairs>
    <vt:vector size="4" baseType="variant">
      <vt:variant>
        <vt:lpstr>Tema</vt:lpstr>
      </vt:variant>
      <vt:variant>
        <vt:i4>1</vt:i4>
      </vt:variant>
      <vt:variant>
        <vt:lpstr>Titoli diapositive</vt:lpstr>
      </vt:variant>
      <vt:variant>
        <vt:i4>6</vt:i4>
      </vt:variant>
    </vt:vector>
  </HeadingPairs>
  <TitlesOfParts>
    <vt:vector size="7" baseType="lpstr">
      <vt:lpstr>Retrospect</vt:lpstr>
      <vt:lpstr>Presentazione standard di PowerPoint</vt:lpstr>
      <vt:lpstr>Summary</vt:lpstr>
      <vt:lpstr>Same-Origin Policy</vt:lpstr>
      <vt:lpstr>What is CORS ?</vt:lpstr>
      <vt:lpstr>How CORS works ?</vt:lpstr>
      <vt:lpstr>Preflight request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Federico Burgio</dc:creator>
  <cp:lastModifiedBy>Andrea</cp:lastModifiedBy>
  <cp:revision>480</cp:revision>
  <dcterms:created xsi:type="dcterms:W3CDTF">2015-06-11T07:35:11Z</dcterms:created>
  <dcterms:modified xsi:type="dcterms:W3CDTF">2018-05-10T22:17:44Z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0x0101002F7061FC611F264A8C8C2EFB9A7B12D7</vt:lpwstr>
  </property>
  <property fmtid="{D5CDD505-2E9C-101B-9397-08002B2CF9AE}" pid="3" name="Order">
    <vt:r8>156900</vt:r8>
  </property>
  <property fmtid="{D5CDD505-2E9C-101B-9397-08002B2CF9AE}" pid="4" name="TemplateUrl">
    <vt:lpwstr/>
  </property>
  <property fmtid="{D5CDD505-2E9C-101B-9397-08002B2CF9AE}" pid="5" name="xd_Signature">
    <vt:bool>false</vt:bool>
  </property>
  <property fmtid="{D5CDD505-2E9C-101B-9397-08002B2CF9AE}" pid="6" name="xd_ProgID">
    <vt:lpwstr/>
  </property>
</Properties>
</file>