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7" r:id="rId4"/>
  </p:sldMasterIdLst>
  <p:notesMasterIdLst>
    <p:notesMasterId r:id="rId16"/>
  </p:notesMasterIdLst>
  <p:sldIdLst>
    <p:sldId id="360" r:id="rId5"/>
    <p:sldId id="372" r:id="rId6"/>
    <p:sldId id="373" r:id="rId7"/>
    <p:sldId id="374" r:id="rId8"/>
    <p:sldId id="375" r:id="rId9"/>
    <p:sldId id="381" r:id="rId10"/>
    <p:sldId id="376" r:id="rId11"/>
    <p:sldId id="377" r:id="rId12"/>
    <p:sldId id="378" r:id="rId13"/>
    <p:sldId id="379" r:id="rId14"/>
    <p:sldId id="38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derico Burgio" initials="FB" lastIdx="2" clrIdx="0">
    <p:extLst>
      <p:ext uri="{19B8F6BF-5375-455C-9EA6-DF929625EA0E}">
        <p15:presenceInfo xmlns:p15="http://schemas.microsoft.com/office/powerpoint/2012/main" userId="Federico Burgi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0030"/>
    <a:srgbClr val="3397CC"/>
    <a:srgbClr val="3399CC"/>
    <a:srgbClr val="32C424"/>
    <a:srgbClr val="8F05B8"/>
    <a:srgbClr val="E74C0B"/>
    <a:srgbClr val="D58814"/>
    <a:srgbClr val="F78F01"/>
    <a:srgbClr val="F7B055"/>
    <a:srgbClr val="E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89" autoAdjust="0"/>
    <p:restoredTop sz="87260" autoAdjust="0"/>
  </p:normalViewPr>
  <p:slideViewPr>
    <p:cSldViewPr snapToGrid="0">
      <p:cViewPr varScale="1">
        <p:scale>
          <a:sx n="77" d="100"/>
          <a:sy n="77" d="100"/>
        </p:scale>
        <p:origin x="787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7748FB-6A21-4E64-868C-0805ADDBD542}" type="datetimeFigureOut">
              <a:rPr lang="it-IT" smtClean="0"/>
              <a:t>11/05/2018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8AA25E-5A5C-4032-9A6D-F95789AA141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5224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8AA25E-5A5C-4032-9A6D-F95789AA141A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8738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DE843-19B6-4E0E-913F-127CAF1AD9E6}" type="datetime1">
              <a:rPr lang="en-US" smtClean="0"/>
              <a:t>5/11/2018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©2011 BaxEnergy GmbH. All rights reserved. Specifications are subject to change without notice. Energy Studio Pro® and its modules are registered trademarks of BaxEnergy GmbH. Other product and company names mentioned herein may be trademarks of their respective owners.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854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BAC33-FD35-497E-B422-BFBCF0C21A79}" type="datetime1">
              <a:rPr lang="en-US" smtClean="0"/>
              <a:t>5/11/2018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©2011 BaxEnergy GmbH. All rights reserved. Specifications are subject to change without notice. Energy Studio Pro® and its modules are registered trademarks of BaxEnergy GmbH. Other product and company names mentioned herein may be trademarks of their respective owners.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209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0CEDE-8AAE-45A4-B925-4E63E0BEA623}" type="datetime1">
              <a:rPr lang="en-US" smtClean="0"/>
              <a:t>5/11/2018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©2011 BaxEnergy GmbH. All rights reserved. Specifications are subject to change without notice. Energy Studio Pro® and its modules are registered trademarks of BaxEnergy GmbH. Other product and company names mentioned herein may be trademarks of their respective owners.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02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2CFDA-87A6-4646-BAD8-C12D6EF118BD}" type="datetime1">
              <a:rPr lang="en-US" smtClean="0"/>
              <a:t>5/11/2018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©2011 BaxEnergy GmbH. All rights reserved. Specifications are subject to change without notice. Energy Studio Pro® and its modules are registered trademarks of BaxEnergy GmbH. Other product and company names mentioned herein may be trademarks of their respective owners.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164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8876B-9902-4C5B-A678-88BDDB8C3CCB}" type="datetime1">
              <a:rPr lang="en-US" smtClean="0"/>
              <a:t>5/11/2018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©2011 BaxEnergy GmbH. All rights reserved. Specifications are subject to change without notice. Energy Studio Pro® and its modules are registered trademarks of BaxEnergy GmbH. Other product and company names mentioned herein may be trademarks of their respective owners.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1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B9B97-A62B-41BA-8EB4-20DD5963172E}" type="datetime1">
              <a:rPr lang="en-US" smtClean="0"/>
              <a:t>5/11/2018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©2011 BaxEnergy GmbH. All rights reserved. Specifications are subject to change without notice. Energy Studio Pro® and its modules are registered trademarks of BaxEnergy GmbH. Other product and company names mentioned herein may be trademarks of their respective owners.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242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9D765-522A-442C-9239-7CE3C449CF6E}" type="datetime1">
              <a:rPr lang="en-US" smtClean="0"/>
              <a:t>5/11/2018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©2011 BaxEnergy GmbH. All rights reserved. Specifications are subject to change without notice. Energy Studio Pro® and its modules are registered trademarks of BaxEnergy GmbH. Other product and company names mentioned herein may be trademarks of their respective owners.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878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91798-212E-4810-8E49-24279BF99A63}" type="datetime1">
              <a:rPr lang="en-US" smtClean="0"/>
              <a:t>5/11/2018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©2011 BaxEnergy GmbH. All rights reserved. Specifications are subject to change without notice. Energy Studio Pro® and its modules are registered trademarks of BaxEnergy GmbH. Other product and company names mentioned herein may be trademarks of their respective owners.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108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FF350-8913-4508-B171-8A212E48BEEB}" type="datetime1">
              <a:rPr lang="en-US" smtClean="0"/>
              <a:t>5/11/2018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©2011 BaxEnergy GmbH. All rights reserved. Specifications are subject to change without notice. Energy Studio Pro® and its modules are registered trademarks of BaxEnergy GmbH. Other product and company names mentioned herein may be trademarks of their respective owners.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36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9639EE8-0B66-4407-9BAD-5EE8A69F67A3}" type="datetime1">
              <a:rPr lang="en-US" smtClean="0"/>
              <a:t>5/11/2018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©2011 BaxEnergy GmbH. All rights reserved. Specifications are subject to change without notice. Energy Studio Pro® and its modules are registered trademarks of BaxEnergy GmbH. Other product and company names mentioned herein may be trademarks of their respective owners.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908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C6F92-61FF-4DCF-AFE5-E090250A48E4}" type="datetime1">
              <a:rPr lang="en-US" smtClean="0"/>
              <a:t>5/11/2018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©2011 BaxEnergy GmbH. All rights reserved. Specifications are subject to change without notice. Energy Studio Pro® and its modules are registered trademarks of BaxEnergy GmbH. Other product and company names mentioned herein may be trademarks of their respective owners.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568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CB62292-20E8-4DA4-985C-19CA8361CB58}" type="datetime1">
              <a:rPr lang="en-US" smtClean="0"/>
              <a:t>5/11/2018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©2011 BaxEnergy GmbH. All rights reserved. Specifications are subject to change without notice. Energy Studio Pro® and its modules are registered trademarks of BaxEnergy GmbH. Other product and company names mentioned herein may be trademarks of their respective owners.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5496910"/>
            <a:ext cx="12178145" cy="1444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2" name="Rectangle 21"/>
          <p:cNvSpPr/>
          <p:nvPr/>
        </p:nvSpPr>
        <p:spPr>
          <a:xfrm>
            <a:off x="2550351" y="-3594"/>
            <a:ext cx="9627794" cy="6945168"/>
          </a:xfrm>
          <a:prstGeom prst="rect">
            <a:avLst/>
          </a:prstGeom>
          <a:solidFill>
            <a:srgbClr val="DE0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3397CC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13000" y="461818"/>
            <a:ext cx="1339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46727" y="108527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4" y="6459785"/>
            <a:ext cx="8505815" cy="365125"/>
          </a:xfrm>
        </p:spPr>
        <p:txBody>
          <a:bodyPr/>
          <a:lstStyle/>
          <a:p>
            <a:pPr algn="r"/>
            <a:r>
              <a:rPr lang="en-US" dirty="0"/>
              <a:t>©2016 </a:t>
            </a:r>
            <a:r>
              <a:rPr lang="en-US" dirty="0" err="1"/>
              <a:t>BaxEnergy</a:t>
            </a:r>
            <a:r>
              <a:rPr lang="en-US" dirty="0"/>
              <a:t> GmbH. All rights reserved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05099" y="1431708"/>
            <a:ext cx="949611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Modern Web Application Development in Angular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163394" y="3733739"/>
            <a:ext cx="82834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3600" dirty="0">
                <a:solidFill>
                  <a:schemeClr val="bg1"/>
                </a:solidFill>
              </a:rPr>
              <a:t>Custom Services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247" y="479208"/>
            <a:ext cx="1781175" cy="9525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23" y="2178215"/>
            <a:ext cx="2409825" cy="7715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154" y="3696247"/>
            <a:ext cx="1971675" cy="92392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5503" y="5366678"/>
            <a:ext cx="1704975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769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6163278A-FA50-462E-9CFD-36467850E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GetData</a:t>
            </a:r>
            <a:r>
              <a:rPr lang="it-IT" dirty="0"/>
              <a:t>	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9AB38875-64B7-4146-A70B-C3C599B311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10058399" cy="4023359"/>
          </a:xfrm>
        </p:spPr>
        <p:txBody>
          <a:bodyPr>
            <a:normAutofit fontScale="92500" lnSpcReduction="20000"/>
          </a:bodyPr>
          <a:lstStyle/>
          <a:p>
            <a:r>
              <a:rPr lang="it-IT" dirty="0" err="1"/>
              <a:t>View</a:t>
            </a:r>
            <a:r>
              <a:rPr lang="it-IT" dirty="0"/>
              <a:t> data in a template:</a:t>
            </a:r>
          </a:p>
          <a:p>
            <a:endParaRPr lang="it-IT" dirty="0"/>
          </a:p>
          <a:p>
            <a:r>
              <a:rPr lang="it-IT" dirty="0">
                <a:solidFill>
                  <a:schemeClr val="accent2">
                    <a:lumMod val="50000"/>
                  </a:schemeClr>
                </a:solidFill>
              </a:rPr>
              <a:t>{{</a:t>
            </a:r>
            <a:r>
              <a:rPr lang="it-IT" dirty="0" err="1">
                <a:solidFill>
                  <a:schemeClr val="accent2">
                    <a:lumMod val="50000"/>
                  </a:schemeClr>
                </a:solidFill>
              </a:rPr>
              <a:t>dataResults</a:t>
            </a:r>
            <a:r>
              <a:rPr lang="it-IT" dirty="0">
                <a:solidFill>
                  <a:schemeClr val="accent2">
                    <a:lumMod val="50000"/>
                  </a:schemeClr>
                </a:solidFill>
              </a:rPr>
              <a:t> | </a:t>
            </a:r>
            <a:r>
              <a:rPr lang="it-IT" dirty="0" err="1">
                <a:solidFill>
                  <a:schemeClr val="accent2">
                    <a:lumMod val="50000"/>
                  </a:schemeClr>
                </a:solidFill>
              </a:rPr>
              <a:t>json</a:t>
            </a:r>
            <a:r>
              <a:rPr lang="it-IT" dirty="0">
                <a:solidFill>
                  <a:schemeClr val="accent2">
                    <a:lumMod val="50000"/>
                  </a:schemeClr>
                </a:solidFill>
              </a:rPr>
              <a:t>}}</a:t>
            </a:r>
          </a:p>
          <a:p>
            <a:endParaRPr lang="it-IT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it-IT" dirty="0">
                <a:solidFill>
                  <a:schemeClr val="accent2">
                    <a:lumMod val="50000"/>
                  </a:schemeClr>
                </a:solidFill>
              </a:rPr>
              <a:t>&lt;</a:t>
            </a:r>
            <a:r>
              <a:rPr lang="it-IT" dirty="0" err="1">
                <a:solidFill>
                  <a:schemeClr val="accent2">
                    <a:lumMod val="50000"/>
                  </a:schemeClr>
                </a:solidFill>
              </a:rPr>
              <a:t>table</a:t>
            </a:r>
            <a:r>
              <a:rPr lang="it-IT" dirty="0">
                <a:solidFill>
                  <a:schemeClr val="accent2">
                    <a:lumMod val="50000"/>
                  </a:schemeClr>
                </a:solidFill>
              </a:rPr>
              <a:t>&gt;</a:t>
            </a:r>
          </a:p>
          <a:p>
            <a:r>
              <a:rPr lang="it-IT" dirty="0">
                <a:solidFill>
                  <a:schemeClr val="accent2">
                    <a:lumMod val="50000"/>
                  </a:schemeClr>
                </a:solidFill>
              </a:rPr>
              <a:t>   &lt;</a:t>
            </a:r>
            <a:r>
              <a:rPr lang="it-IT" dirty="0" err="1">
                <a:solidFill>
                  <a:schemeClr val="accent2">
                    <a:lumMod val="50000"/>
                  </a:schemeClr>
                </a:solidFill>
              </a:rPr>
              <a:t>tr</a:t>
            </a:r>
            <a:r>
              <a:rPr lang="it-IT" dirty="0">
                <a:solidFill>
                  <a:schemeClr val="accent2">
                    <a:lumMod val="50000"/>
                  </a:schemeClr>
                </a:solidFill>
              </a:rPr>
              <a:t> *</a:t>
            </a:r>
            <a:r>
              <a:rPr lang="it-IT" dirty="0" err="1">
                <a:solidFill>
                  <a:schemeClr val="accent2">
                    <a:lumMod val="50000"/>
                  </a:schemeClr>
                </a:solidFill>
              </a:rPr>
              <a:t>ngFor</a:t>
            </a:r>
            <a:r>
              <a:rPr lang="it-IT" dirty="0">
                <a:solidFill>
                  <a:schemeClr val="accent2">
                    <a:lumMod val="50000"/>
                  </a:schemeClr>
                </a:solidFill>
              </a:rPr>
              <a:t>="</a:t>
            </a:r>
            <a:r>
              <a:rPr lang="it-IT" dirty="0" err="1">
                <a:solidFill>
                  <a:schemeClr val="accent2">
                    <a:lumMod val="50000"/>
                  </a:schemeClr>
                </a:solidFill>
              </a:rPr>
              <a:t>let</a:t>
            </a:r>
            <a:r>
              <a:rPr lang="it-IT" dirty="0">
                <a:solidFill>
                  <a:schemeClr val="accent2">
                    <a:lumMod val="50000"/>
                  </a:schemeClr>
                </a:solidFill>
              </a:rPr>
              <a:t> res of </a:t>
            </a:r>
            <a:r>
              <a:rPr lang="it-IT" dirty="0" err="1">
                <a:solidFill>
                  <a:schemeClr val="accent2">
                    <a:lumMod val="50000"/>
                  </a:schemeClr>
                </a:solidFill>
              </a:rPr>
              <a:t>valueResults</a:t>
            </a:r>
            <a:r>
              <a:rPr lang="it-IT" dirty="0">
                <a:solidFill>
                  <a:schemeClr val="accent2">
                    <a:lumMod val="50000"/>
                  </a:schemeClr>
                </a:solidFill>
              </a:rPr>
              <a:t>"&gt;</a:t>
            </a:r>
          </a:p>
          <a:p>
            <a:r>
              <a:rPr lang="it-IT" dirty="0">
                <a:solidFill>
                  <a:schemeClr val="accent2">
                    <a:lumMod val="50000"/>
                  </a:schemeClr>
                </a:solidFill>
              </a:rPr>
              <a:t>      &lt;</a:t>
            </a:r>
            <a:r>
              <a:rPr lang="it-IT" dirty="0" err="1">
                <a:solidFill>
                  <a:schemeClr val="accent2">
                    <a:lumMod val="50000"/>
                  </a:schemeClr>
                </a:solidFill>
              </a:rPr>
              <a:t>td</a:t>
            </a:r>
            <a:r>
              <a:rPr lang="it-IT" dirty="0">
                <a:solidFill>
                  <a:schemeClr val="accent2">
                    <a:lumMod val="50000"/>
                  </a:schemeClr>
                </a:solidFill>
              </a:rPr>
              <a:t>&gt;{{res.name}}&lt;/</a:t>
            </a:r>
            <a:r>
              <a:rPr lang="it-IT" dirty="0" err="1">
                <a:solidFill>
                  <a:schemeClr val="accent2">
                    <a:lumMod val="50000"/>
                  </a:schemeClr>
                </a:solidFill>
              </a:rPr>
              <a:t>td</a:t>
            </a:r>
            <a:r>
              <a:rPr lang="it-IT" dirty="0">
                <a:solidFill>
                  <a:schemeClr val="accent2">
                    <a:lumMod val="50000"/>
                  </a:schemeClr>
                </a:solidFill>
              </a:rPr>
              <a:t>&gt;</a:t>
            </a:r>
          </a:p>
          <a:p>
            <a:r>
              <a:rPr lang="it-IT" dirty="0">
                <a:solidFill>
                  <a:schemeClr val="accent2">
                    <a:lumMod val="50000"/>
                  </a:schemeClr>
                </a:solidFill>
              </a:rPr>
              <a:t>      &lt;</a:t>
            </a:r>
            <a:r>
              <a:rPr lang="it-IT" dirty="0" err="1">
                <a:solidFill>
                  <a:schemeClr val="accent2">
                    <a:lumMod val="50000"/>
                  </a:schemeClr>
                </a:solidFill>
              </a:rPr>
              <a:t>td</a:t>
            </a:r>
            <a:r>
              <a:rPr lang="it-IT" dirty="0">
                <a:solidFill>
                  <a:schemeClr val="accent2">
                    <a:lumMod val="50000"/>
                  </a:schemeClr>
                </a:solidFill>
              </a:rPr>
              <a:t>&gt;{{</a:t>
            </a:r>
            <a:r>
              <a:rPr lang="it-IT" dirty="0" err="1">
                <a:solidFill>
                  <a:schemeClr val="accent2">
                    <a:lumMod val="50000"/>
                  </a:schemeClr>
                </a:solidFill>
              </a:rPr>
              <a:t>res.age</a:t>
            </a:r>
            <a:r>
              <a:rPr lang="it-IT" dirty="0">
                <a:solidFill>
                  <a:schemeClr val="accent2">
                    <a:lumMod val="50000"/>
                  </a:schemeClr>
                </a:solidFill>
              </a:rPr>
              <a:t>}}&lt;/</a:t>
            </a:r>
            <a:r>
              <a:rPr lang="it-IT" dirty="0" err="1">
                <a:solidFill>
                  <a:schemeClr val="accent2">
                    <a:lumMod val="50000"/>
                  </a:schemeClr>
                </a:solidFill>
              </a:rPr>
              <a:t>td</a:t>
            </a:r>
            <a:r>
              <a:rPr lang="it-IT" dirty="0">
                <a:solidFill>
                  <a:schemeClr val="accent2">
                    <a:lumMod val="50000"/>
                  </a:schemeClr>
                </a:solidFill>
              </a:rPr>
              <a:t>&gt;</a:t>
            </a:r>
          </a:p>
          <a:p>
            <a:r>
              <a:rPr lang="it-IT" dirty="0">
                <a:solidFill>
                  <a:schemeClr val="accent2">
                    <a:lumMod val="50000"/>
                  </a:schemeClr>
                </a:solidFill>
              </a:rPr>
              <a:t>   &lt;/</a:t>
            </a:r>
            <a:r>
              <a:rPr lang="it-IT" dirty="0" err="1">
                <a:solidFill>
                  <a:schemeClr val="accent2">
                    <a:lumMod val="50000"/>
                  </a:schemeClr>
                </a:solidFill>
              </a:rPr>
              <a:t>tr</a:t>
            </a:r>
            <a:r>
              <a:rPr lang="it-IT" dirty="0">
                <a:solidFill>
                  <a:schemeClr val="accent2">
                    <a:lumMod val="50000"/>
                  </a:schemeClr>
                </a:solidFill>
              </a:rPr>
              <a:t>&gt;</a:t>
            </a:r>
          </a:p>
          <a:p>
            <a:r>
              <a:rPr lang="it-IT" dirty="0">
                <a:solidFill>
                  <a:schemeClr val="accent2">
                    <a:lumMod val="50000"/>
                  </a:schemeClr>
                </a:solidFill>
              </a:rPr>
              <a:t>&lt;/</a:t>
            </a:r>
            <a:r>
              <a:rPr lang="it-IT" dirty="0" err="1">
                <a:solidFill>
                  <a:schemeClr val="accent2">
                    <a:lumMod val="50000"/>
                  </a:schemeClr>
                </a:solidFill>
              </a:rPr>
              <a:t>table</a:t>
            </a:r>
            <a:r>
              <a:rPr lang="it-IT" dirty="0">
                <a:solidFill>
                  <a:schemeClr val="accent2">
                    <a:lumMod val="50000"/>
                  </a:schemeClr>
                </a:solidFill>
              </a:rPr>
              <a:t>&gt;</a:t>
            </a:r>
          </a:p>
          <a:p>
            <a:endParaRPr lang="it-I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3" y="6455993"/>
            <a:ext cx="741406" cy="385531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369196" y="6455993"/>
            <a:ext cx="4822804" cy="365125"/>
          </a:xfrm>
        </p:spPr>
        <p:txBody>
          <a:bodyPr/>
          <a:lstStyle/>
          <a:p>
            <a:pPr algn="r"/>
            <a:r>
              <a:rPr lang="en-US" dirty="0"/>
              <a:t>©</a:t>
            </a:r>
            <a:r>
              <a:rPr lang="en-US" dirty="0" smtClean="0"/>
              <a:t>2018 </a:t>
            </a:r>
            <a:r>
              <a:rPr lang="en-US" dirty="0" err="1"/>
              <a:t>BaxEnergy</a:t>
            </a:r>
            <a:r>
              <a:rPr lang="en-US" dirty="0"/>
              <a:t> GmbH. All rights reserved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445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129A1F59-A754-4AE5-86B3-B8D8838A1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GetData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0C353E93-1054-4033-B762-6AA8860467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10058399" cy="4023359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dirty="0">
                <a:solidFill>
                  <a:schemeClr val="accent2">
                    <a:lumMod val="50000"/>
                  </a:schemeClr>
                </a:solidFill>
              </a:rPr>
              <a:t>import {</a:t>
            </a:r>
            <a:r>
              <a:rPr lang="it-IT" dirty="0" err="1">
                <a:solidFill>
                  <a:schemeClr val="accent2">
                    <a:lumMod val="50000"/>
                  </a:schemeClr>
                </a:solidFill>
              </a:rPr>
              <a:t>Injectable</a:t>
            </a:r>
            <a:r>
              <a:rPr lang="it-IT" dirty="0">
                <a:solidFill>
                  <a:schemeClr val="accent2">
                    <a:lumMod val="50000"/>
                  </a:schemeClr>
                </a:solidFill>
              </a:rPr>
              <a:t>} from '@</a:t>
            </a:r>
            <a:r>
              <a:rPr lang="it-IT" dirty="0" err="1">
                <a:solidFill>
                  <a:schemeClr val="accent2">
                    <a:lumMod val="50000"/>
                  </a:schemeClr>
                </a:solidFill>
              </a:rPr>
              <a:t>angular</a:t>
            </a:r>
            <a:r>
              <a:rPr lang="it-IT" dirty="0">
                <a:solidFill>
                  <a:schemeClr val="accent2">
                    <a:lumMod val="50000"/>
                  </a:schemeClr>
                </a:solidFill>
              </a:rPr>
              <a:t>/core'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dirty="0">
                <a:solidFill>
                  <a:schemeClr val="accent2">
                    <a:lumMod val="50000"/>
                  </a:schemeClr>
                </a:solidFill>
              </a:rPr>
              <a:t>import {</a:t>
            </a:r>
            <a:r>
              <a:rPr lang="it-IT" dirty="0" err="1">
                <a:solidFill>
                  <a:schemeClr val="accent2">
                    <a:lumMod val="50000"/>
                  </a:schemeClr>
                </a:solidFill>
              </a:rPr>
              <a:t>HttpClient</a:t>
            </a:r>
            <a:r>
              <a:rPr lang="it-IT" dirty="0">
                <a:solidFill>
                  <a:schemeClr val="accent2">
                    <a:lumMod val="50000"/>
                  </a:schemeClr>
                </a:solidFill>
              </a:rPr>
              <a:t>} from '@</a:t>
            </a:r>
            <a:r>
              <a:rPr lang="it-IT" dirty="0" err="1">
                <a:solidFill>
                  <a:schemeClr val="accent2">
                    <a:lumMod val="50000"/>
                  </a:schemeClr>
                </a:solidFill>
              </a:rPr>
              <a:t>angular</a:t>
            </a:r>
            <a:r>
              <a:rPr lang="it-IT" dirty="0">
                <a:solidFill>
                  <a:schemeClr val="accent2">
                    <a:lumMod val="50000"/>
                  </a:schemeClr>
                </a:solidFill>
              </a:rPr>
              <a:t>/common/http'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dirty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it-IT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it-IT" dirty="0">
                <a:solidFill>
                  <a:schemeClr val="accent2">
                    <a:lumMod val="50000"/>
                  </a:schemeClr>
                </a:solidFill>
              </a:rPr>
              <a:t>@</a:t>
            </a:r>
            <a:r>
              <a:rPr lang="it-IT" dirty="0" err="1">
                <a:solidFill>
                  <a:schemeClr val="accent2">
                    <a:lumMod val="50000"/>
                  </a:schemeClr>
                </a:solidFill>
              </a:rPr>
              <a:t>Injectable</a:t>
            </a:r>
            <a:r>
              <a:rPr lang="it-IT" dirty="0">
                <a:solidFill>
                  <a:schemeClr val="accent2">
                    <a:lumMod val="50000"/>
                  </a:schemeClr>
                </a:solidFill>
              </a:rPr>
              <a:t>({</a:t>
            </a:r>
            <a:r>
              <a:rPr lang="it-IT" dirty="0" err="1">
                <a:solidFill>
                  <a:schemeClr val="accent2">
                    <a:lumMod val="50000"/>
                  </a:schemeClr>
                </a:solidFill>
              </a:rPr>
              <a:t>providedIn</a:t>
            </a:r>
            <a:r>
              <a:rPr lang="it-IT" dirty="0">
                <a:solidFill>
                  <a:schemeClr val="accent2">
                    <a:lumMod val="50000"/>
                  </a:schemeClr>
                </a:solidFill>
              </a:rPr>
              <a:t>:'root'})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dirty="0">
                <a:solidFill>
                  <a:schemeClr val="accent2">
                    <a:lumMod val="50000"/>
                  </a:schemeClr>
                </a:solidFill>
              </a:rPr>
              <a:t>export class </a:t>
            </a:r>
            <a:r>
              <a:rPr lang="it-IT" dirty="0" err="1">
                <a:solidFill>
                  <a:schemeClr val="accent2">
                    <a:lumMod val="50000"/>
                  </a:schemeClr>
                </a:solidFill>
              </a:rPr>
              <a:t>CustomService</a:t>
            </a:r>
            <a:r>
              <a:rPr lang="it-IT" dirty="0">
                <a:solidFill>
                  <a:schemeClr val="accent2">
                    <a:lumMod val="50000"/>
                  </a:schemeClr>
                </a:solidFill>
              </a:rPr>
              <a:t>{</a:t>
            </a:r>
          </a:p>
          <a:p>
            <a:pPr marL="201168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it-IT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it-IT" dirty="0" err="1">
                <a:solidFill>
                  <a:schemeClr val="accent2">
                    <a:lumMod val="50000"/>
                  </a:schemeClr>
                </a:solidFill>
              </a:rPr>
              <a:t>dataUrl</a:t>
            </a:r>
            <a:r>
              <a:rPr lang="it-IT" dirty="0">
                <a:solidFill>
                  <a:schemeClr val="accent2">
                    <a:lumMod val="50000"/>
                  </a:schemeClr>
                </a:solidFill>
              </a:rPr>
              <a:t> = '../../</a:t>
            </a:r>
            <a:r>
              <a:rPr lang="it-IT" dirty="0" err="1">
                <a:solidFill>
                  <a:schemeClr val="accent2">
                    <a:lumMod val="50000"/>
                  </a:schemeClr>
                </a:solidFill>
              </a:rPr>
              <a:t>assets</a:t>
            </a:r>
            <a:r>
              <a:rPr lang="it-IT" dirty="0">
                <a:solidFill>
                  <a:schemeClr val="accent2">
                    <a:lumMod val="50000"/>
                  </a:schemeClr>
                </a:solidFill>
              </a:rPr>
              <a:t>/</a:t>
            </a:r>
            <a:r>
              <a:rPr lang="it-IT" dirty="0" err="1">
                <a:solidFill>
                  <a:schemeClr val="accent2">
                    <a:lumMod val="50000"/>
                  </a:schemeClr>
                </a:solidFill>
              </a:rPr>
              <a:t>people.json</a:t>
            </a:r>
            <a:r>
              <a:rPr lang="it-IT" dirty="0">
                <a:solidFill>
                  <a:schemeClr val="accent2">
                    <a:lumMod val="50000"/>
                  </a:schemeClr>
                </a:solidFill>
              </a:rPr>
              <a:t>';</a:t>
            </a:r>
          </a:p>
          <a:p>
            <a:pPr marL="201168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it-IT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it-IT" dirty="0" err="1">
                <a:solidFill>
                  <a:schemeClr val="accent2">
                    <a:lumMod val="50000"/>
                  </a:schemeClr>
                </a:solidFill>
              </a:rPr>
              <a:t>getData</a:t>
            </a:r>
            <a:r>
              <a:rPr lang="it-IT" dirty="0">
                <a:solidFill>
                  <a:schemeClr val="accent2">
                    <a:lumMod val="50000"/>
                  </a:schemeClr>
                </a:solidFill>
              </a:rPr>
              <a:t>():Promise&lt;</a:t>
            </a:r>
            <a:r>
              <a:rPr lang="it-IT" dirty="0" err="1">
                <a:solidFill>
                  <a:schemeClr val="accent2">
                    <a:lumMod val="50000"/>
                  </a:schemeClr>
                </a:solidFill>
              </a:rPr>
              <a:t>any</a:t>
            </a:r>
            <a:r>
              <a:rPr lang="it-IT" dirty="0">
                <a:solidFill>
                  <a:schemeClr val="accent2">
                    <a:lumMod val="50000"/>
                  </a:schemeClr>
                </a:solidFill>
              </a:rPr>
              <a:t>[]&gt;{</a:t>
            </a:r>
          </a:p>
          <a:p>
            <a:pPr marL="384048" lvl="2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>
                <a:solidFill>
                  <a:schemeClr val="accent2">
                    <a:lumMod val="50000"/>
                  </a:schemeClr>
                </a:solidFill>
              </a:rPr>
              <a:t>return</a:t>
            </a:r>
            <a:r>
              <a:rPr lang="it-IT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2">
                    <a:lumMod val="50000"/>
                  </a:schemeClr>
                </a:solidFill>
              </a:rPr>
              <a:t>this.http.get</a:t>
            </a:r>
            <a:r>
              <a:rPr lang="it-IT" dirty="0">
                <a:solidFill>
                  <a:schemeClr val="accent2">
                    <a:lumMod val="50000"/>
                  </a:schemeClr>
                </a:solidFill>
              </a:rPr>
              <a:t>&lt;</a:t>
            </a:r>
            <a:r>
              <a:rPr lang="it-IT" dirty="0" err="1">
                <a:solidFill>
                  <a:schemeClr val="accent2">
                    <a:lumMod val="50000"/>
                  </a:schemeClr>
                </a:solidFill>
              </a:rPr>
              <a:t>any</a:t>
            </a:r>
            <a:r>
              <a:rPr lang="it-IT" dirty="0">
                <a:solidFill>
                  <a:schemeClr val="accent2">
                    <a:lumMod val="50000"/>
                  </a:schemeClr>
                </a:solidFill>
              </a:rPr>
              <a:t>[]&gt;(</a:t>
            </a:r>
            <a:r>
              <a:rPr lang="it-IT" dirty="0" err="1">
                <a:solidFill>
                  <a:schemeClr val="accent2">
                    <a:lumMod val="50000"/>
                  </a:schemeClr>
                </a:solidFill>
              </a:rPr>
              <a:t>this.dataUrl</a:t>
            </a:r>
            <a:r>
              <a:rPr lang="it-IT" dirty="0">
                <a:solidFill>
                  <a:schemeClr val="accent2">
                    <a:lumMod val="50000"/>
                  </a:schemeClr>
                </a:solidFill>
              </a:rPr>
              <a:t>).</a:t>
            </a:r>
            <a:r>
              <a:rPr lang="it-IT" dirty="0" err="1">
                <a:solidFill>
                  <a:schemeClr val="accent2">
                    <a:lumMod val="50000"/>
                  </a:schemeClr>
                </a:solidFill>
              </a:rPr>
              <a:t>toPromise</a:t>
            </a:r>
            <a:r>
              <a:rPr lang="it-IT" dirty="0">
                <a:solidFill>
                  <a:schemeClr val="accent2">
                    <a:lumMod val="50000"/>
                  </a:schemeClr>
                </a:solidFill>
              </a:rPr>
              <a:t>();</a:t>
            </a:r>
          </a:p>
          <a:p>
            <a:pPr marL="201168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accent2">
                    <a:lumMod val="50000"/>
                  </a:schemeClr>
                </a:solidFill>
              </a:rPr>
              <a:t>}</a:t>
            </a:r>
          </a:p>
          <a:p>
            <a:pPr marL="201168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it-IT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it-IT" dirty="0" err="1">
                <a:solidFill>
                  <a:schemeClr val="accent2">
                    <a:lumMod val="50000"/>
                  </a:schemeClr>
                </a:solidFill>
              </a:rPr>
              <a:t>getStatus</a:t>
            </a:r>
            <a:r>
              <a:rPr lang="it-IT" dirty="0">
                <a:solidFill>
                  <a:schemeClr val="accent2">
                    <a:lumMod val="50000"/>
                  </a:schemeClr>
                </a:solidFill>
              </a:rPr>
              <a:t>(){</a:t>
            </a:r>
          </a:p>
          <a:p>
            <a:pPr marL="384048" lvl="2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accent2">
                    <a:lumMod val="50000"/>
                  </a:schemeClr>
                </a:solidFill>
              </a:rPr>
              <a:t>console.log('I\'m </a:t>
            </a:r>
            <a:r>
              <a:rPr lang="it-IT" dirty="0" err="1">
                <a:solidFill>
                  <a:schemeClr val="accent2">
                    <a:lumMod val="50000"/>
                  </a:schemeClr>
                </a:solidFill>
              </a:rPr>
              <a:t>available</a:t>
            </a:r>
            <a:r>
              <a:rPr lang="it-IT" dirty="0">
                <a:solidFill>
                  <a:schemeClr val="accent2">
                    <a:lumMod val="50000"/>
                  </a:schemeClr>
                </a:solidFill>
              </a:rPr>
              <a:t>');</a:t>
            </a:r>
          </a:p>
          <a:p>
            <a:pPr marL="201168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accent2">
                    <a:lumMod val="50000"/>
                  </a:schemeClr>
                </a:solidFill>
              </a:rPr>
              <a:t>}</a:t>
            </a:r>
          </a:p>
          <a:p>
            <a:pPr marL="201168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it-IT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it-IT" dirty="0" err="1">
                <a:solidFill>
                  <a:schemeClr val="accent2">
                    <a:lumMod val="50000"/>
                  </a:schemeClr>
                </a:solidFill>
              </a:rPr>
              <a:t>ngOnInit</a:t>
            </a:r>
            <a:r>
              <a:rPr lang="it-IT" dirty="0">
                <a:solidFill>
                  <a:schemeClr val="accent2">
                    <a:lumMod val="50000"/>
                  </a:schemeClr>
                </a:solidFill>
              </a:rPr>
              <a:t>(){</a:t>
            </a:r>
          </a:p>
          <a:p>
            <a:pPr marL="384048" lvl="2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>
                <a:solidFill>
                  <a:schemeClr val="accent2">
                    <a:lumMod val="50000"/>
                  </a:schemeClr>
                </a:solidFill>
              </a:rPr>
              <a:t>this.getStatus</a:t>
            </a:r>
            <a:r>
              <a:rPr lang="it-IT" dirty="0">
                <a:solidFill>
                  <a:schemeClr val="accent2">
                    <a:lumMod val="50000"/>
                  </a:schemeClr>
                </a:solidFill>
              </a:rPr>
              <a:t>();</a:t>
            </a:r>
          </a:p>
          <a:p>
            <a:pPr marL="201168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accent2">
                    <a:lumMod val="50000"/>
                  </a:schemeClr>
                </a:solidFill>
              </a:rPr>
              <a:t>}</a:t>
            </a:r>
          </a:p>
          <a:p>
            <a:pPr marL="201168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>
                <a:solidFill>
                  <a:schemeClr val="accent2">
                    <a:lumMod val="50000"/>
                  </a:schemeClr>
                </a:solidFill>
              </a:rPr>
              <a:t>constructor</a:t>
            </a:r>
            <a:r>
              <a:rPr lang="it-IT" dirty="0">
                <a:solidFill>
                  <a:schemeClr val="accent2">
                    <a:lumMod val="50000"/>
                  </a:schemeClr>
                </a:solidFill>
              </a:rPr>
              <a:t>(private http: </a:t>
            </a:r>
            <a:r>
              <a:rPr lang="it-IT" dirty="0" err="1">
                <a:solidFill>
                  <a:schemeClr val="accent2">
                    <a:lumMod val="50000"/>
                  </a:schemeClr>
                </a:solidFill>
              </a:rPr>
              <a:t>HttpClient</a:t>
            </a:r>
            <a:r>
              <a:rPr lang="it-IT" dirty="0">
                <a:solidFill>
                  <a:schemeClr val="accent2">
                    <a:lumMod val="50000"/>
                  </a:schemeClr>
                </a:solidFill>
              </a:rPr>
              <a:t>){}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dirty="0">
                <a:solidFill>
                  <a:schemeClr val="accent2">
                    <a:lumMod val="50000"/>
                  </a:schemeClr>
                </a:solidFill>
              </a:rPr>
              <a:t>}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it-I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3" y="6455993"/>
            <a:ext cx="741406" cy="385531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369196" y="6455993"/>
            <a:ext cx="4822804" cy="365125"/>
          </a:xfrm>
        </p:spPr>
        <p:txBody>
          <a:bodyPr/>
          <a:lstStyle/>
          <a:p>
            <a:pPr algn="r"/>
            <a:r>
              <a:rPr lang="en-US" dirty="0"/>
              <a:t>©</a:t>
            </a:r>
            <a:r>
              <a:rPr lang="en-US" dirty="0" smtClean="0"/>
              <a:t>2018 </a:t>
            </a:r>
            <a:r>
              <a:rPr lang="en-US" dirty="0" err="1"/>
              <a:t>BaxEnergy</a:t>
            </a:r>
            <a:r>
              <a:rPr lang="en-US" dirty="0"/>
              <a:t> GmbH. All rights reserved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223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47062B6E-7C91-4C59-8E2B-3BE1D4E52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Custom service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48BCEE23-F9A7-4B8D-91F8-321E0579A9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10058400" cy="4023359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The steps to create a custom service are:</a:t>
            </a:r>
          </a:p>
          <a:p>
            <a:pPr lvl="1"/>
            <a:r>
              <a:rPr lang="en-US" dirty="0"/>
              <a:t>Import the Angular </a:t>
            </a:r>
            <a:r>
              <a:rPr lang="en-US" b="1" i="1" dirty="0"/>
              <a:t>Injectable</a:t>
            </a:r>
            <a:r>
              <a:rPr lang="en-US" dirty="0"/>
              <a:t> symbol and annotates the class with the </a:t>
            </a:r>
            <a:r>
              <a:rPr lang="en-US" b="1" i="1" dirty="0"/>
              <a:t>@Injectable() </a:t>
            </a:r>
            <a:r>
              <a:rPr lang="en-US" dirty="0"/>
              <a:t>decorator</a:t>
            </a:r>
          </a:p>
          <a:p>
            <a:pPr lvl="1"/>
            <a:r>
              <a:rPr lang="en-US" dirty="0"/>
              <a:t>Specify the metadata </a:t>
            </a:r>
            <a:r>
              <a:rPr lang="en-US" b="1" i="1" dirty="0" err="1"/>
              <a:t>providedIn</a:t>
            </a:r>
            <a:r>
              <a:rPr lang="en-US" dirty="0"/>
              <a:t>, that indicates the level at which the service will be available for the injection. For example, indicating </a:t>
            </a:r>
            <a:r>
              <a:rPr lang="en-US" i="1" dirty="0"/>
              <a:t>root</a:t>
            </a:r>
            <a:r>
              <a:rPr lang="en-US" dirty="0"/>
              <a:t> Angular creates a single, shared instance of the service and injects into any class that asks for it.</a:t>
            </a:r>
          </a:p>
          <a:p>
            <a:pPr lvl="1"/>
            <a:r>
              <a:rPr lang="en-US" dirty="0"/>
              <a:t>Declare a constructor </a:t>
            </a:r>
          </a:p>
          <a:p>
            <a:pPr lvl="1"/>
            <a:r>
              <a:rPr lang="en-US" dirty="0"/>
              <a:t>Declare and implement methods</a:t>
            </a:r>
          </a:p>
          <a:p>
            <a:endParaRPr lang="en-US" dirty="0"/>
          </a:p>
          <a:p>
            <a:r>
              <a:rPr lang="en-US" dirty="0"/>
              <a:t>Note: A service can be created using command:</a:t>
            </a:r>
          </a:p>
          <a:p>
            <a:pPr algn="ctr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ng generate service my-service</a:t>
            </a:r>
            <a:endParaRPr lang="it-IT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3" y="6455993"/>
            <a:ext cx="741406" cy="385531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369196" y="6455993"/>
            <a:ext cx="4822804" cy="365125"/>
          </a:xfrm>
        </p:spPr>
        <p:txBody>
          <a:bodyPr/>
          <a:lstStyle/>
          <a:p>
            <a:pPr algn="r"/>
            <a:r>
              <a:rPr lang="en-US" dirty="0"/>
              <a:t>©</a:t>
            </a:r>
            <a:r>
              <a:rPr lang="en-US" dirty="0" smtClean="0"/>
              <a:t>2018 </a:t>
            </a:r>
            <a:r>
              <a:rPr lang="en-US" dirty="0" err="1"/>
              <a:t>BaxEnergy</a:t>
            </a:r>
            <a:r>
              <a:rPr lang="en-US" dirty="0"/>
              <a:t> GmbH. All rights reserved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3331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4DF3CBD1-1E4E-41F9-933C-B54BEB5EB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Custom service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2BB6B084-A9C6-4F49-A76B-7ED585EB94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10058400" cy="4023359"/>
          </a:xfrm>
        </p:spPr>
        <p:txBody>
          <a:bodyPr>
            <a:normAutofit lnSpcReduction="10000"/>
          </a:bodyPr>
          <a:lstStyle/>
          <a:p>
            <a:r>
              <a:rPr lang="it-IT" dirty="0"/>
              <a:t>import { </a:t>
            </a:r>
            <a:r>
              <a:rPr lang="it-IT" dirty="0" err="1"/>
              <a:t>Injectable</a:t>
            </a:r>
            <a:r>
              <a:rPr lang="it-IT" dirty="0"/>
              <a:t> } from '@</a:t>
            </a:r>
            <a:r>
              <a:rPr lang="it-IT" dirty="0" err="1"/>
              <a:t>angular</a:t>
            </a:r>
            <a:r>
              <a:rPr lang="it-IT" dirty="0"/>
              <a:t>/core';</a:t>
            </a:r>
          </a:p>
          <a:p>
            <a:r>
              <a:rPr lang="it-IT" dirty="0"/>
              <a:t/>
            </a:r>
            <a:br>
              <a:rPr lang="it-IT" dirty="0"/>
            </a:br>
            <a:r>
              <a:rPr lang="it-IT" dirty="0"/>
              <a:t>@</a:t>
            </a:r>
            <a:r>
              <a:rPr lang="it-IT" dirty="0" err="1"/>
              <a:t>Injectable</a:t>
            </a:r>
            <a:r>
              <a:rPr lang="it-IT" dirty="0"/>
              <a:t>({ </a:t>
            </a:r>
            <a:r>
              <a:rPr lang="it-IT" dirty="0" err="1"/>
              <a:t>providedIn</a:t>
            </a:r>
            <a:r>
              <a:rPr lang="it-IT" dirty="0"/>
              <a:t>: 'root’ })</a:t>
            </a:r>
          </a:p>
          <a:p>
            <a:r>
              <a:rPr lang="it-IT" dirty="0"/>
              <a:t>export class </a:t>
            </a:r>
            <a:r>
              <a:rPr lang="it-IT" dirty="0" err="1"/>
              <a:t>FormatData</a:t>
            </a:r>
            <a:r>
              <a:rPr lang="it-IT" dirty="0"/>
              <a:t>{</a:t>
            </a:r>
          </a:p>
          <a:p>
            <a:pPr marL="201168" lvl="1" indent="0">
              <a:buNone/>
            </a:pPr>
            <a:r>
              <a:rPr lang="it-IT" dirty="0"/>
              <a:t>  </a:t>
            </a:r>
          </a:p>
          <a:p>
            <a:pPr marL="201168" lvl="1" indent="0">
              <a:buNone/>
            </a:pPr>
            <a:r>
              <a:rPr lang="it-IT" dirty="0" err="1"/>
              <a:t>constructor</a:t>
            </a:r>
            <a:r>
              <a:rPr lang="it-IT" dirty="0"/>
              <a:t>() { }</a:t>
            </a:r>
          </a:p>
          <a:p>
            <a:endParaRPr lang="it-IT" dirty="0"/>
          </a:p>
          <a:p>
            <a:pPr marL="201168" lvl="1" indent="0">
              <a:buNone/>
            </a:pPr>
            <a:r>
              <a:rPr lang="it-IT" dirty="0" err="1"/>
              <a:t>firstMethod</a:t>
            </a:r>
            <a:r>
              <a:rPr lang="it-IT" dirty="0"/>
              <a:t>() { }</a:t>
            </a:r>
          </a:p>
          <a:p>
            <a:r>
              <a:rPr lang="it-IT" dirty="0"/>
              <a:t>}</a:t>
            </a:r>
          </a:p>
          <a:p>
            <a:r>
              <a:rPr lang="it-IT" dirty="0"/>
              <a:t/>
            </a:r>
            <a:br>
              <a:rPr lang="it-IT" dirty="0"/>
            </a:br>
            <a:endParaRPr lang="it-IT" dirty="0"/>
          </a:p>
          <a:p>
            <a:endParaRPr lang="it-I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3" y="6455993"/>
            <a:ext cx="741406" cy="385531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369196" y="6455993"/>
            <a:ext cx="4822804" cy="365125"/>
          </a:xfrm>
        </p:spPr>
        <p:txBody>
          <a:bodyPr/>
          <a:lstStyle/>
          <a:p>
            <a:pPr algn="r"/>
            <a:r>
              <a:rPr lang="en-US" dirty="0"/>
              <a:t>©</a:t>
            </a:r>
            <a:r>
              <a:rPr lang="en-US" dirty="0" smtClean="0"/>
              <a:t>2018 </a:t>
            </a:r>
            <a:r>
              <a:rPr lang="en-US" dirty="0" err="1"/>
              <a:t>BaxEnergy</a:t>
            </a:r>
            <a:r>
              <a:rPr lang="en-US" dirty="0"/>
              <a:t> GmbH. All rights reserved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903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4D079AFE-1F0C-46F8-8AC7-066FE2A3D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Defining</a:t>
            </a:r>
            <a:r>
              <a:rPr lang="it-IT" dirty="0"/>
              <a:t> a </a:t>
            </a:r>
            <a:r>
              <a:rPr lang="it-IT" dirty="0" err="1"/>
              <a:t>method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537A4879-8CD0-477E-B816-F6F3017B92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10058400" cy="4023359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it-IT" dirty="0"/>
              <a:t>Once the service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created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can </a:t>
            </a:r>
            <a:r>
              <a:rPr lang="it-IT" dirty="0" err="1"/>
              <a:t>define</a:t>
            </a:r>
            <a:r>
              <a:rPr lang="it-IT" dirty="0"/>
              <a:t> a </a:t>
            </a:r>
            <a:r>
              <a:rPr lang="it-IT" dirty="0" err="1"/>
              <a:t>simple</a:t>
            </a:r>
            <a:r>
              <a:rPr lang="it-IT" dirty="0"/>
              <a:t> </a:t>
            </a:r>
            <a:r>
              <a:rPr lang="it-IT" dirty="0" err="1"/>
              <a:t>method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can be </a:t>
            </a:r>
            <a:r>
              <a:rPr lang="it-IT" dirty="0" err="1"/>
              <a:t>used</a:t>
            </a:r>
            <a:r>
              <a:rPr lang="it-IT" dirty="0"/>
              <a:t> to check </a:t>
            </a:r>
            <a:r>
              <a:rPr lang="it-IT" dirty="0" err="1"/>
              <a:t>if</a:t>
            </a:r>
            <a:r>
              <a:rPr lang="it-IT" dirty="0"/>
              <a:t> the service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available</a:t>
            </a:r>
            <a:r>
              <a:rPr lang="it-IT" dirty="0"/>
              <a:t> in the </a:t>
            </a:r>
            <a:r>
              <a:rPr lang="it-IT" dirty="0" err="1"/>
              <a:t>app</a:t>
            </a:r>
            <a:r>
              <a:rPr lang="it-IT" dirty="0"/>
              <a:t>:</a:t>
            </a:r>
          </a:p>
          <a:p>
            <a:pPr marL="0" indent="0">
              <a:buNone/>
            </a:pPr>
            <a:r>
              <a:rPr lang="it-IT" dirty="0"/>
              <a:t>import { </a:t>
            </a:r>
            <a:r>
              <a:rPr lang="it-IT" dirty="0" err="1"/>
              <a:t>Injectable</a:t>
            </a:r>
            <a:r>
              <a:rPr lang="it-IT" dirty="0"/>
              <a:t> } from '@</a:t>
            </a:r>
            <a:r>
              <a:rPr lang="it-IT" dirty="0" err="1"/>
              <a:t>angular</a:t>
            </a:r>
            <a:r>
              <a:rPr lang="it-IT" dirty="0"/>
              <a:t>/core';</a:t>
            </a:r>
          </a:p>
          <a:p>
            <a:pPr marL="0" indent="0">
              <a:buNone/>
            </a:pPr>
            <a:r>
              <a:rPr lang="it-IT" dirty="0"/>
              <a:t>@</a:t>
            </a:r>
            <a:r>
              <a:rPr lang="it-IT" dirty="0" err="1"/>
              <a:t>Injectable</a:t>
            </a:r>
            <a:r>
              <a:rPr lang="it-IT" dirty="0"/>
              <a:t>({</a:t>
            </a:r>
          </a:p>
          <a:p>
            <a:pPr marL="0" indent="0">
              <a:buNone/>
            </a:pPr>
            <a:r>
              <a:rPr lang="it-IT" dirty="0"/>
              <a:t>	</a:t>
            </a:r>
            <a:r>
              <a:rPr lang="it-IT" dirty="0" err="1"/>
              <a:t>providedIn</a:t>
            </a:r>
            <a:r>
              <a:rPr lang="it-IT" dirty="0"/>
              <a:t>: 'root'</a:t>
            </a:r>
          </a:p>
          <a:p>
            <a:pPr marL="0" indent="0">
              <a:buNone/>
            </a:pPr>
            <a:r>
              <a:rPr lang="it-IT" dirty="0"/>
              <a:t>})</a:t>
            </a:r>
          </a:p>
          <a:p>
            <a:pPr marL="0" indent="0">
              <a:buNone/>
            </a:pPr>
            <a:r>
              <a:rPr lang="it-IT" dirty="0"/>
              <a:t>export class </a:t>
            </a:r>
            <a:r>
              <a:rPr lang="it-IT" dirty="0" err="1"/>
              <a:t>FormatData</a:t>
            </a:r>
            <a:r>
              <a:rPr lang="it-IT" dirty="0"/>
              <a:t>{</a:t>
            </a:r>
          </a:p>
          <a:p>
            <a:pPr marL="0" indent="0">
              <a:buNone/>
            </a:pPr>
            <a:r>
              <a:rPr lang="it-IT" dirty="0" err="1"/>
              <a:t>constructor</a:t>
            </a:r>
            <a:r>
              <a:rPr lang="it-IT" dirty="0"/>
              <a:t>() { }</a:t>
            </a:r>
          </a:p>
          <a:p>
            <a:pPr marL="0" indent="0">
              <a:buNone/>
            </a:pPr>
            <a:r>
              <a:rPr lang="it-IT" dirty="0"/>
              <a:t/>
            </a:r>
            <a:br>
              <a:rPr lang="it-IT" dirty="0"/>
            </a:br>
            <a:r>
              <a:rPr lang="it-IT" dirty="0"/>
              <a:t>         </a:t>
            </a:r>
            <a:r>
              <a:rPr lang="it-IT" b="1" dirty="0" err="1"/>
              <a:t>getStatus</a:t>
            </a:r>
            <a:r>
              <a:rPr lang="it-IT" b="1" dirty="0"/>
              <a:t>(){</a:t>
            </a:r>
          </a:p>
          <a:p>
            <a:pPr marL="0" indent="0">
              <a:buNone/>
            </a:pPr>
            <a:r>
              <a:rPr lang="it-IT" b="1" dirty="0"/>
              <a:t>	console.log(‘The custom service </a:t>
            </a:r>
            <a:r>
              <a:rPr lang="it-IT" b="1" dirty="0" err="1"/>
              <a:t>is</a:t>
            </a:r>
            <a:r>
              <a:rPr lang="it-IT" b="1" dirty="0"/>
              <a:t> </a:t>
            </a:r>
            <a:r>
              <a:rPr lang="it-IT" b="1" dirty="0" err="1"/>
              <a:t>available</a:t>
            </a:r>
            <a:r>
              <a:rPr lang="it-IT" b="1" dirty="0"/>
              <a:t>’);</a:t>
            </a:r>
          </a:p>
          <a:p>
            <a:pPr marL="0" indent="0">
              <a:buNone/>
            </a:pPr>
            <a:r>
              <a:rPr lang="it-IT" b="1" dirty="0"/>
              <a:t>	}</a:t>
            </a:r>
          </a:p>
          <a:p>
            <a:pPr marL="0" indent="0">
              <a:buNone/>
            </a:pPr>
            <a:r>
              <a:rPr lang="it-IT" dirty="0"/>
              <a:t>}</a:t>
            </a:r>
          </a:p>
          <a:p>
            <a:r>
              <a:rPr lang="it-IT" dirty="0"/>
              <a:t/>
            </a:r>
            <a:br>
              <a:rPr lang="it-IT" dirty="0"/>
            </a:b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3" y="6455993"/>
            <a:ext cx="741406" cy="385531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369196" y="6455993"/>
            <a:ext cx="4822804" cy="365125"/>
          </a:xfrm>
        </p:spPr>
        <p:txBody>
          <a:bodyPr/>
          <a:lstStyle/>
          <a:p>
            <a:pPr algn="r"/>
            <a:r>
              <a:rPr lang="en-US" dirty="0"/>
              <a:t>©</a:t>
            </a:r>
            <a:r>
              <a:rPr lang="en-US" dirty="0" smtClean="0"/>
              <a:t>2018 </a:t>
            </a:r>
            <a:r>
              <a:rPr lang="en-US" dirty="0" err="1"/>
              <a:t>BaxEnergy</a:t>
            </a:r>
            <a:r>
              <a:rPr lang="en-US" dirty="0"/>
              <a:t> GmbH. All rights reserved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8229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593B84F9-C7D4-4739-A80B-28AF8976D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Calling</a:t>
            </a:r>
            <a:r>
              <a:rPr lang="it-IT" dirty="0"/>
              <a:t> the service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91559D4C-5D27-4DA3-9BC7-3D0C180AE4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10058399" cy="40233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To make the service </a:t>
            </a:r>
            <a:r>
              <a:rPr lang="it-IT" dirty="0" err="1"/>
              <a:t>available</a:t>
            </a:r>
            <a:r>
              <a:rPr lang="it-IT" dirty="0"/>
              <a:t> in a component </a:t>
            </a:r>
            <a:r>
              <a:rPr lang="it-IT" dirty="0" err="1"/>
              <a:t>we</a:t>
            </a:r>
            <a:r>
              <a:rPr lang="it-IT" dirty="0"/>
              <a:t> must:</a:t>
            </a:r>
          </a:p>
          <a:p>
            <a:pPr marL="0" indent="0">
              <a:buNone/>
            </a:pPr>
            <a:endParaRPr lang="it-IT" dirty="0"/>
          </a:p>
          <a:p>
            <a:pPr lvl="1"/>
            <a:r>
              <a:rPr lang="it-IT" dirty="0"/>
              <a:t>Import the service at the top of the component</a:t>
            </a:r>
          </a:p>
          <a:p>
            <a:pPr marL="384048" lvl="2" indent="0">
              <a:buNone/>
            </a:pPr>
            <a:r>
              <a:rPr lang="it-IT" i="1" dirty="0">
                <a:solidFill>
                  <a:schemeClr val="accent2">
                    <a:lumMod val="50000"/>
                  </a:schemeClr>
                </a:solidFill>
              </a:rPr>
              <a:t>	</a:t>
            </a:r>
            <a:r>
              <a:rPr lang="it-IT" dirty="0">
                <a:solidFill>
                  <a:schemeClr val="accent2">
                    <a:lumMod val="50000"/>
                  </a:schemeClr>
                </a:solidFill>
              </a:rPr>
              <a:t>import { </a:t>
            </a:r>
            <a:r>
              <a:rPr lang="it-IT" dirty="0" err="1">
                <a:solidFill>
                  <a:schemeClr val="accent2">
                    <a:lumMod val="50000"/>
                  </a:schemeClr>
                </a:solidFill>
              </a:rPr>
              <a:t>FormatData</a:t>
            </a:r>
            <a:r>
              <a:rPr lang="it-IT" dirty="0">
                <a:solidFill>
                  <a:schemeClr val="accent2">
                    <a:lumMod val="50000"/>
                  </a:schemeClr>
                </a:solidFill>
              </a:rPr>
              <a:t> } from '../</a:t>
            </a:r>
            <a:r>
              <a:rPr lang="it-IT" dirty="0" err="1">
                <a:solidFill>
                  <a:schemeClr val="accent2">
                    <a:lumMod val="50000"/>
                  </a:schemeClr>
                </a:solidFill>
              </a:rPr>
              <a:t>services</a:t>
            </a:r>
            <a:r>
              <a:rPr lang="it-IT" dirty="0">
                <a:solidFill>
                  <a:schemeClr val="accent2">
                    <a:lumMod val="50000"/>
                  </a:schemeClr>
                </a:solidFill>
              </a:rPr>
              <a:t>/</a:t>
            </a:r>
            <a:r>
              <a:rPr lang="it-IT" dirty="0" err="1">
                <a:solidFill>
                  <a:schemeClr val="accent2">
                    <a:lumMod val="50000"/>
                  </a:schemeClr>
                </a:solidFill>
              </a:rPr>
              <a:t>format-data.service</a:t>
            </a:r>
            <a:r>
              <a:rPr lang="it-IT" dirty="0">
                <a:solidFill>
                  <a:schemeClr val="accent2">
                    <a:lumMod val="50000"/>
                  </a:schemeClr>
                </a:solidFill>
              </a:rPr>
              <a:t>’;</a:t>
            </a:r>
          </a:p>
          <a:p>
            <a:pPr algn="ctr"/>
            <a:endParaRPr lang="it-IT" i="1" dirty="0"/>
          </a:p>
          <a:p>
            <a:pPr lvl="1"/>
            <a:r>
              <a:rPr lang="it-IT" dirty="0" err="1"/>
              <a:t>Inject</a:t>
            </a:r>
            <a:r>
              <a:rPr lang="it-IT" dirty="0"/>
              <a:t> the service in the </a:t>
            </a:r>
            <a:r>
              <a:rPr lang="it-IT" dirty="0" err="1"/>
              <a:t>component’s</a:t>
            </a:r>
            <a:r>
              <a:rPr lang="it-IT" dirty="0"/>
              <a:t> </a:t>
            </a:r>
            <a:r>
              <a:rPr lang="it-IT" dirty="0" err="1"/>
              <a:t>constructor</a:t>
            </a:r>
            <a:r>
              <a:rPr lang="it-IT" dirty="0"/>
              <a:t> </a:t>
            </a:r>
          </a:p>
          <a:p>
            <a:pPr marL="749808" lvl="4" indent="0">
              <a:buNone/>
            </a:pPr>
            <a:r>
              <a:rPr lang="it-IT" i="1" dirty="0">
                <a:solidFill>
                  <a:schemeClr val="accent2">
                    <a:lumMod val="50000"/>
                  </a:schemeClr>
                </a:solidFill>
              </a:rPr>
              <a:t>	</a:t>
            </a:r>
            <a:r>
              <a:rPr lang="it-IT" dirty="0" err="1">
                <a:solidFill>
                  <a:schemeClr val="accent2">
                    <a:lumMod val="50000"/>
                  </a:schemeClr>
                </a:solidFill>
              </a:rPr>
              <a:t>constructor</a:t>
            </a:r>
            <a:r>
              <a:rPr lang="it-IT" dirty="0">
                <a:solidFill>
                  <a:schemeClr val="accent2">
                    <a:lumMod val="50000"/>
                  </a:schemeClr>
                </a:solidFill>
              </a:rPr>
              <a:t>(private </a:t>
            </a:r>
            <a:r>
              <a:rPr lang="it-IT" dirty="0" err="1">
                <a:solidFill>
                  <a:schemeClr val="accent2">
                    <a:lumMod val="50000"/>
                  </a:schemeClr>
                </a:solidFill>
              </a:rPr>
              <a:t>formatData</a:t>
            </a:r>
            <a:r>
              <a:rPr lang="it-IT" dirty="0">
                <a:solidFill>
                  <a:schemeClr val="accent2">
                    <a:lumMod val="50000"/>
                  </a:schemeClr>
                </a:solidFill>
              </a:rPr>
              <a:t>: </a:t>
            </a:r>
            <a:r>
              <a:rPr lang="it-IT" dirty="0" err="1">
                <a:solidFill>
                  <a:schemeClr val="accent2">
                    <a:lumMod val="50000"/>
                  </a:schemeClr>
                </a:solidFill>
              </a:rPr>
              <a:t>FormatData</a:t>
            </a:r>
            <a:r>
              <a:rPr lang="it-IT" dirty="0">
                <a:solidFill>
                  <a:schemeClr val="accent2">
                    <a:lumMod val="50000"/>
                  </a:schemeClr>
                </a:solidFill>
              </a:rPr>
              <a:t>) { }</a:t>
            </a:r>
          </a:p>
          <a:p>
            <a:pPr marL="749808" lvl="4" indent="0">
              <a:buNone/>
            </a:pPr>
            <a:endParaRPr lang="it-IT" dirty="0">
              <a:solidFill>
                <a:schemeClr val="accent2">
                  <a:lumMod val="50000"/>
                </a:schemeClr>
              </a:solidFill>
            </a:endParaRPr>
          </a:p>
          <a:p>
            <a:pPr lvl="1"/>
            <a:r>
              <a:rPr lang="it-IT" dirty="0"/>
              <a:t>Call a </a:t>
            </a:r>
            <a:r>
              <a:rPr lang="it-IT" dirty="0" err="1"/>
              <a:t>service’s</a:t>
            </a:r>
            <a:r>
              <a:rPr lang="it-IT" dirty="0"/>
              <a:t> </a:t>
            </a:r>
            <a:r>
              <a:rPr lang="it-IT" dirty="0" err="1"/>
              <a:t>method</a:t>
            </a:r>
            <a:r>
              <a:rPr lang="it-IT" dirty="0"/>
              <a:t> inside the component</a:t>
            </a:r>
          </a:p>
          <a:p>
            <a:pPr marL="749808" lvl="4" indent="0">
              <a:buNone/>
            </a:pPr>
            <a:r>
              <a:rPr lang="it-IT" sz="1200" i="1" dirty="0">
                <a:solidFill>
                  <a:schemeClr val="accent2">
                    <a:lumMod val="50000"/>
                  </a:schemeClr>
                </a:solidFill>
              </a:rPr>
              <a:t>	</a:t>
            </a:r>
            <a:r>
              <a:rPr lang="it-IT" dirty="0" err="1">
                <a:solidFill>
                  <a:schemeClr val="accent2">
                    <a:lumMod val="50000"/>
                  </a:schemeClr>
                </a:solidFill>
              </a:rPr>
              <a:t>this.formatData.getStatus</a:t>
            </a:r>
            <a:r>
              <a:rPr lang="it-IT" dirty="0">
                <a:solidFill>
                  <a:schemeClr val="accent2">
                    <a:lumMod val="50000"/>
                  </a:schemeClr>
                </a:solidFill>
              </a:rPr>
              <a:t>();</a:t>
            </a:r>
          </a:p>
          <a:p>
            <a:endParaRPr lang="it-IT" dirty="0"/>
          </a:p>
          <a:p>
            <a:endParaRPr lang="it-I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3" y="6455993"/>
            <a:ext cx="741406" cy="385531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369196" y="6455993"/>
            <a:ext cx="4822804" cy="365125"/>
          </a:xfrm>
        </p:spPr>
        <p:txBody>
          <a:bodyPr/>
          <a:lstStyle/>
          <a:p>
            <a:pPr algn="r"/>
            <a:r>
              <a:rPr lang="en-US" dirty="0"/>
              <a:t>©</a:t>
            </a:r>
            <a:r>
              <a:rPr lang="en-US" dirty="0" smtClean="0"/>
              <a:t>2018 </a:t>
            </a:r>
            <a:r>
              <a:rPr lang="en-US" dirty="0" err="1"/>
              <a:t>BaxEnergy</a:t>
            </a:r>
            <a:r>
              <a:rPr lang="en-US" dirty="0"/>
              <a:t> GmbH. All rights reserved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2009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E17D4636-FF9C-41B8-9316-889FD1284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GetData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A8BA225B-1845-4DCF-B771-612E70B1FD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10058400" cy="4023359"/>
          </a:xfrm>
        </p:spPr>
        <p:txBody>
          <a:bodyPr/>
          <a:lstStyle/>
          <a:p>
            <a:r>
              <a:rPr lang="it-IT" dirty="0"/>
              <a:t>The service can be </a:t>
            </a:r>
            <a:r>
              <a:rPr lang="it-IT" dirty="0" err="1"/>
              <a:t>used</a:t>
            </a:r>
            <a:r>
              <a:rPr lang="it-IT" dirty="0"/>
              <a:t> to </a:t>
            </a:r>
            <a:r>
              <a:rPr lang="it-IT" dirty="0" err="1"/>
              <a:t>get</a:t>
            </a:r>
            <a:r>
              <a:rPr lang="it-IT" dirty="0"/>
              <a:t> data from a source and make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available</a:t>
            </a:r>
            <a:r>
              <a:rPr lang="it-IT" dirty="0"/>
              <a:t> to a component and a template.</a:t>
            </a:r>
          </a:p>
          <a:p>
            <a:r>
              <a:rPr lang="it-IT" dirty="0"/>
              <a:t>The source data can be a service, a file or </a:t>
            </a:r>
            <a:r>
              <a:rPr lang="it-IT" dirty="0" err="1"/>
              <a:t>simply</a:t>
            </a:r>
            <a:r>
              <a:rPr lang="it-IT" dirty="0"/>
              <a:t> a </a:t>
            </a:r>
            <a:r>
              <a:rPr lang="it-IT" dirty="0" err="1"/>
              <a:t>mock</a:t>
            </a:r>
            <a:r>
              <a:rPr lang="it-IT" dirty="0"/>
              <a:t> of the </a:t>
            </a:r>
            <a:r>
              <a:rPr lang="it-IT" dirty="0" err="1"/>
              <a:t>real</a:t>
            </a:r>
            <a:r>
              <a:rPr lang="it-IT" dirty="0"/>
              <a:t> data.</a:t>
            </a:r>
          </a:p>
          <a:p>
            <a:endParaRPr lang="it-IT" dirty="0"/>
          </a:p>
          <a:p>
            <a:r>
              <a:rPr lang="it-IT" dirty="0"/>
              <a:t>In the </a:t>
            </a:r>
            <a:r>
              <a:rPr lang="it-IT" dirty="0" err="1"/>
              <a:t>following</a:t>
            </a:r>
            <a:r>
              <a:rPr lang="it-IT" dirty="0"/>
              <a:t> </a:t>
            </a:r>
            <a:r>
              <a:rPr lang="it-IT" dirty="0" err="1"/>
              <a:t>example</a:t>
            </a:r>
            <a:r>
              <a:rPr lang="it-IT" dirty="0"/>
              <a:t> </a:t>
            </a:r>
            <a:r>
              <a:rPr lang="it-IT" dirty="0" err="1"/>
              <a:t>we’ll</a:t>
            </a:r>
            <a:r>
              <a:rPr lang="it-IT" dirty="0"/>
              <a:t> </a:t>
            </a:r>
            <a:r>
              <a:rPr lang="it-IT" dirty="0" err="1"/>
              <a:t>get</a:t>
            </a:r>
            <a:r>
              <a:rPr lang="it-IT" dirty="0"/>
              <a:t> data from a </a:t>
            </a:r>
            <a:r>
              <a:rPr lang="it-IT" dirty="0" err="1"/>
              <a:t>json</a:t>
            </a:r>
            <a:r>
              <a:rPr lang="it-IT" dirty="0"/>
              <a:t> file </a:t>
            </a:r>
            <a:r>
              <a:rPr lang="it-IT" dirty="0" err="1"/>
              <a:t>implementing</a:t>
            </a:r>
            <a:r>
              <a:rPr lang="it-IT" dirty="0"/>
              <a:t> a </a:t>
            </a:r>
            <a:r>
              <a:rPr lang="it-IT" dirty="0" err="1"/>
              <a:t>HttpClient</a:t>
            </a:r>
            <a:r>
              <a:rPr lang="it-IT" dirty="0"/>
              <a:t> in </a:t>
            </a:r>
            <a:r>
              <a:rPr lang="it-IT" dirty="0" err="1"/>
              <a:t>our</a:t>
            </a:r>
            <a:r>
              <a:rPr lang="it-IT" dirty="0"/>
              <a:t> service and </a:t>
            </a:r>
            <a:r>
              <a:rPr lang="it-IT" dirty="0" err="1"/>
              <a:t>we’ll</a:t>
            </a:r>
            <a:r>
              <a:rPr lang="it-IT" dirty="0"/>
              <a:t> render data in html template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3" y="6455993"/>
            <a:ext cx="741406" cy="385531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369196" y="6455993"/>
            <a:ext cx="4822804" cy="365125"/>
          </a:xfrm>
        </p:spPr>
        <p:txBody>
          <a:bodyPr/>
          <a:lstStyle/>
          <a:p>
            <a:pPr algn="r"/>
            <a:r>
              <a:rPr lang="en-US" dirty="0"/>
              <a:t>©</a:t>
            </a:r>
            <a:r>
              <a:rPr lang="en-US" dirty="0" smtClean="0"/>
              <a:t>2018 </a:t>
            </a:r>
            <a:r>
              <a:rPr lang="en-US" dirty="0" err="1"/>
              <a:t>BaxEnergy</a:t>
            </a:r>
            <a:r>
              <a:rPr lang="en-US" dirty="0"/>
              <a:t> GmbH. All rights reserved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0217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C3BB49DC-4A02-4FB3-B1A9-2E13A06B0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GetData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4A06A1B8-70EB-4F03-8A74-439EAB44CF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10058400" cy="4023359"/>
          </a:xfrm>
        </p:spPr>
        <p:txBody>
          <a:bodyPr/>
          <a:lstStyle/>
          <a:p>
            <a:pPr marL="0" indent="0">
              <a:buNone/>
            </a:pPr>
            <a:r>
              <a:rPr lang="it-IT" dirty="0" err="1"/>
              <a:t>Define</a:t>
            </a:r>
            <a:r>
              <a:rPr lang="it-IT" dirty="0"/>
              <a:t> a </a:t>
            </a:r>
            <a:r>
              <a:rPr lang="it-IT" dirty="0" err="1"/>
              <a:t>mock</a:t>
            </a:r>
            <a:r>
              <a:rPr lang="it-IT" dirty="0"/>
              <a:t> data </a:t>
            </a:r>
            <a:r>
              <a:rPr lang="it-IT" dirty="0" err="1"/>
              <a:t>adding</a:t>
            </a:r>
            <a:r>
              <a:rPr lang="it-IT" dirty="0"/>
              <a:t> a </a:t>
            </a:r>
            <a:r>
              <a:rPr lang="it-IT" dirty="0" err="1"/>
              <a:t>json</a:t>
            </a:r>
            <a:r>
              <a:rPr lang="it-IT" dirty="0"/>
              <a:t> file in </a:t>
            </a:r>
            <a:r>
              <a:rPr lang="it-IT" dirty="0" err="1"/>
              <a:t>assets</a:t>
            </a:r>
            <a:r>
              <a:rPr lang="it-IT" dirty="0"/>
              <a:t> folder:</a:t>
            </a:r>
          </a:p>
          <a:p>
            <a:pPr marL="0" indent="0">
              <a:buNone/>
            </a:pPr>
            <a:endParaRPr lang="it-IT" dirty="0"/>
          </a:p>
          <a:p>
            <a:r>
              <a:rPr lang="en-US" dirty="0"/>
              <a:t>[</a:t>
            </a:r>
          </a:p>
          <a:p>
            <a:pPr marL="201168" lvl="1" indent="0">
              <a:buNone/>
            </a:pPr>
            <a:r>
              <a:rPr lang="en-US" dirty="0"/>
              <a:t>{"name":"Greg","age":42},</a:t>
            </a:r>
          </a:p>
          <a:p>
            <a:pPr marL="201168" lvl="1" indent="0">
              <a:buNone/>
            </a:pPr>
            <a:r>
              <a:rPr lang="en-US" dirty="0"/>
              <a:t>{"name":"John","age":38},</a:t>
            </a:r>
          </a:p>
          <a:p>
            <a:pPr marL="201168" lvl="1" indent="0">
              <a:buNone/>
            </a:pPr>
            <a:r>
              <a:rPr lang="en-US" dirty="0"/>
              <a:t>{"name":"Nik","age":24}</a:t>
            </a:r>
          </a:p>
          <a:p>
            <a:r>
              <a:rPr lang="en-US" dirty="0"/>
              <a:t>]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3" y="6455993"/>
            <a:ext cx="741406" cy="385531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369196" y="6455993"/>
            <a:ext cx="4822804" cy="365125"/>
          </a:xfrm>
        </p:spPr>
        <p:txBody>
          <a:bodyPr/>
          <a:lstStyle/>
          <a:p>
            <a:pPr algn="r"/>
            <a:r>
              <a:rPr lang="en-US" dirty="0"/>
              <a:t>©</a:t>
            </a:r>
            <a:r>
              <a:rPr lang="en-US" dirty="0" smtClean="0"/>
              <a:t>2018 </a:t>
            </a:r>
            <a:r>
              <a:rPr lang="en-US" dirty="0" err="1"/>
              <a:t>BaxEnergy</a:t>
            </a:r>
            <a:r>
              <a:rPr lang="en-US" dirty="0"/>
              <a:t> GmbH. All rights reserved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0968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C11120F0-C918-4C8F-A23A-F8D0526E0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GetData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F7D3BDD2-2C15-404E-BF69-0238A86332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10058399" cy="4023359"/>
          </a:xfrm>
        </p:spPr>
        <p:txBody>
          <a:bodyPr/>
          <a:lstStyle/>
          <a:p>
            <a:r>
              <a:rPr lang="it-IT" dirty="0" err="1"/>
              <a:t>Inject</a:t>
            </a:r>
            <a:r>
              <a:rPr lang="it-IT" dirty="0"/>
              <a:t> </a:t>
            </a:r>
            <a:r>
              <a:rPr lang="it-IT" dirty="0" err="1"/>
              <a:t>HttpClient</a:t>
            </a:r>
            <a:r>
              <a:rPr lang="it-IT" dirty="0"/>
              <a:t> in the service and use </a:t>
            </a:r>
            <a:r>
              <a:rPr lang="it-IT" dirty="0" err="1"/>
              <a:t>it</a:t>
            </a:r>
            <a:r>
              <a:rPr lang="it-IT" dirty="0"/>
              <a:t> to make a </a:t>
            </a:r>
            <a:r>
              <a:rPr lang="it-IT" dirty="0" err="1"/>
              <a:t>get</a:t>
            </a:r>
            <a:r>
              <a:rPr lang="it-IT" dirty="0"/>
              <a:t> call and </a:t>
            </a:r>
            <a:r>
              <a:rPr lang="it-IT" dirty="0" err="1"/>
              <a:t>get</a:t>
            </a:r>
            <a:r>
              <a:rPr lang="it-IT" dirty="0"/>
              <a:t> </a:t>
            </a:r>
            <a:r>
              <a:rPr lang="it-IT" dirty="0" err="1"/>
              <a:t>mocked</a:t>
            </a:r>
            <a:r>
              <a:rPr lang="it-IT" dirty="0"/>
              <a:t> data:</a:t>
            </a:r>
          </a:p>
          <a:p>
            <a:endParaRPr lang="en-US" dirty="0"/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import {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HttpClient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} from '@angular/common/http’</a:t>
            </a:r>
          </a:p>
          <a:p>
            <a:r>
              <a:rPr lang="it-IT" dirty="0">
                <a:solidFill>
                  <a:schemeClr val="accent2">
                    <a:lumMod val="50000"/>
                  </a:schemeClr>
                </a:solidFill>
              </a:rPr>
              <a:t>…..</a:t>
            </a:r>
          </a:p>
          <a:p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dataUrl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 = '../../assets/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people.json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';</a:t>
            </a: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n-US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getData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():Promise&lt;any[]&gt;{</a:t>
            </a:r>
          </a:p>
          <a:p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    return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this.http.get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&lt;any[]&gt;(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this.dataUrl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).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toPromise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();</a:t>
            </a:r>
          </a:p>
          <a:p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}</a:t>
            </a:r>
          </a:p>
          <a:p>
            <a:endParaRPr lang="it-I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3" y="6455993"/>
            <a:ext cx="741406" cy="385531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369196" y="6455993"/>
            <a:ext cx="4822804" cy="365125"/>
          </a:xfrm>
        </p:spPr>
        <p:txBody>
          <a:bodyPr/>
          <a:lstStyle/>
          <a:p>
            <a:pPr algn="r"/>
            <a:r>
              <a:rPr lang="en-US" dirty="0"/>
              <a:t>©</a:t>
            </a:r>
            <a:r>
              <a:rPr lang="en-US" dirty="0" smtClean="0"/>
              <a:t>2018 </a:t>
            </a:r>
            <a:r>
              <a:rPr lang="en-US" dirty="0" err="1"/>
              <a:t>BaxEnergy</a:t>
            </a:r>
            <a:r>
              <a:rPr lang="en-US" dirty="0"/>
              <a:t> GmbH. All rights reserved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101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FA006F5A-7606-42F5-83DC-85529DE30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GetData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6ABC57DA-6017-4593-B118-A7E1BB64D3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10058399" cy="4023359"/>
          </a:xfrm>
        </p:spPr>
        <p:txBody>
          <a:bodyPr/>
          <a:lstStyle/>
          <a:p>
            <a:r>
              <a:rPr lang="it-IT" dirty="0"/>
              <a:t>Call the </a:t>
            </a:r>
            <a:r>
              <a:rPr lang="it-IT" dirty="0" err="1"/>
              <a:t>method</a:t>
            </a:r>
            <a:r>
              <a:rPr lang="it-IT" dirty="0"/>
              <a:t> from a component and </a:t>
            </a:r>
            <a:r>
              <a:rPr lang="it-IT" dirty="0" err="1"/>
              <a:t>assign</a:t>
            </a:r>
            <a:r>
              <a:rPr lang="it-IT" dirty="0"/>
              <a:t> the </a:t>
            </a:r>
            <a:r>
              <a:rPr lang="it-IT" dirty="0" err="1"/>
              <a:t>results</a:t>
            </a:r>
            <a:r>
              <a:rPr lang="it-IT" dirty="0"/>
              <a:t> to a </a:t>
            </a:r>
            <a:r>
              <a:rPr lang="it-IT" dirty="0" err="1"/>
              <a:t>variable</a:t>
            </a:r>
            <a:r>
              <a:rPr lang="it-IT" dirty="0"/>
              <a:t>:</a:t>
            </a:r>
          </a:p>
          <a:p>
            <a:r>
              <a:rPr lang="it-IT" dirty="0" err="1">
                <a:solidFill>
                  <a:schemeClr val="accent2">
                    <a:lumMod val="50000"/>
                  </a:schemeClr>
                </a:solidFill>
              </a:rPr>
              <a:t>this.myservice.getData</a:t>
            </a:r>
            <a:r>
              <a:rPr lang="it-IT" dirty="0">
                <a:solidFill>
                  <a:schemeClr val="accent2">
                    <a:lumMod val="50000"/>
                  </a:schemeClr>
                </a:solidFill>
              </a:rPr>
              <a:t>()</a:t>
            </a:r>
          </a:p>
          <a:p>
            <a:r>
              <a:rPr lang="it-IT" dirty="0">
                <a:solidFill>
                  <a:schemeClr val="accent2">
                    <a:lumMod val="50000"/>
                  </a:schemeClr>
                </a:solidFill>
              </a:rPr>
              <a:t>.</a:t>
            </a:r>
            <a:r>
              <a:rPr lang="it-IT" dirty="0" err="1">
                <a:solidFill>
                  <a:schemeClr val="accent2">
                    <a:lumMod val="50000"/>
                  </a:schemeClr>
                </a:solidFill>
              </a:rPr>
              <a:t>then</a:t>
            </a:r>
            <a:r>
              <a:rPr lang="it-IT" dirty="0">
                <a:solidFill>
                  <a:schemeClr val="accent2">
                    <a:lumMod val="50000"/>
                  </a:schemeClr>
                </a:solidFill>
              </a:rPr>
              <a:t>(data=&gt;{</a:t>
            </a:r>
          </a:p>
          <a:p>
            <a:r>
              <a:rPr lang="it-IT" dirty="0">
                <a:solidFill>
                  <a:schemeClr val="accent2">
                    <a:lumMod val="50000"/>
                  </a:schemeClr>
                </a:solidFill>
              </a:rPr>
              <a:t>      </a:t>
            </a:r>
            <a:r>
              <a:rPr lang="it-IT" dirty="0" err="1">
                <a:solidFill>
                  <a:schemeClr val="accent2">
                    <a:lumMod val="50000"/>
                  </a:schemeClr>
                </a:solidFill>
              </a:rPr>
              <a:t>this.dataResults</a:t>
            </a:r>
            <a:r>
              <a:rPr lang="it-IT" dirty="0">
                <a:solidFill>
                  <a:schemeClr val="accent2">
                    <a:lumMod val="50000"/>
                  </a:schemeClr>
                </a:solidFill>
              </a:rPr>
              <a:t> = data;</a:t>
            </a:r>
          </a:p>
          <a:p>
            <a:r>
              <a:rPr lang="it-IT" dirty="0">
                <a:solidFill>
                  <a:schemeClr val="accent2">
                    <a:lumMod val="50000"/>
                  </a:schemeClr>
                </a:solidFill>
              </a:rPr>
              <a:t>})</a:t>
            </a:r>
          </a:p>
          <a:p>
            <a:r>
              <a:rPr lang="it-IT" dirty="0">
                <a:solidFill>
                  <a:schemeClr val="accent2">
                    <a:lumMod val="50000"/>
                  </a:schemeClr>
                </a:solidFill>
              </a:rPr>
              <a:t>.catch( </a:t>
            </a:r>
            <a:r>
              <a:rPr lang="it-IT" dirty="0" err="1">
                <a:solidFill>
                  <a:schemeClr val="accent2">
                    <a:lumMod val="50000"/>
                  </a:schemeClr>
                </a:solidFill>
              </a:rPr>
              <a:t>error</a:t>
            </a:r>
            <a:r>
              <a:rPr lang="it-IT" dirty="0">
                <a:solidFill>
                  <a:schemeClr val="accent2">
                    <a:lumMod val="50000"/>
                  </a:schemeClr>
                </a:solidFill>
              </a:rPr>
              <a:t> =&gt; {</a:t>
            </a:r>
          </a:p>
          <a:p>
            <a:r>
              <a:rPr lang="it-IT" dirty="0">
                <a:solidFill>
                  <a:schemeClr val="accent2">
                    <a:lumMod val="50000"/>
                  </a:schemeClr>
                </a:solidFill>
              </a:rPr>
              <a:t>      console.log('</a:t>
            </a:r>
            <a:r>
              <a:rPr lang="it-IT" dirty="0" err="1">
                <a:solidFill>
                  <a:schemeClr val="accent2">
                    <a:lumMod val="50000"/>
                  </a:schemeClr>
                </a:solidFill>
              </a:rPr>
              <a:t>Error</a:t>
            </a:r>
            <a:r>
              <a:rPr lang="it-IT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2">
                    <a:lumMod val="50000"/>
                  </a:schemeClr>
                </a:solidFill>
              </a:rPr>
              <a:t>Getting</a:t>
            </a:r>
            <a:r>
              <a:rPr lang="it-IT" dirty="0">
                <a:solidFill>
                  <a:schemeClr val="accent2">
                    <a:lumMod val="50000"/>
                  </a:schemeClr>
                </a:solidFill>
              </a:rPr>
              <a:t> Data: ', </a:t>
            </a:r>
            <a:r>
              <a:rPr lang="it-IT" dirty="0" err="1">
                <a:solidFill>
                  <a:schemeClr val="accent2">
                    <a:lumMod val="50000"/>
                  </a:schemeClr>
                </a:solidFill>
              </a:rPr>
              <a:t>error</a:t>
            </a:r>
            <a:r>
              <a:rPr lang="it-IT" dirty="0">
                <a:solidFill>
                  <a:schemeClr val="accent2">
                    <a:lumMod val="50000"/>
                  </a:schemeClr>
                </a:solidFill>
              </a:rPr>
              <a:t>);</a:t>
            </a:r>
          </a:p>
          <a:p>
            <a:r>
              <a:rPr lang="it-IT" dirty="0">
                <a:solidFill>
                  <a:schemeClr val="accent2">
                    <a:lumMod val="50000"/>
                  </a:schemeClr>
                </a:solidFill>
              </a:rPr>
              <a:t>});</a:t>
            </a:r>
          </a:p>
          <a:p>
            <a:endParaRPr lang="it-I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3" y="6455993"/>
            <a:ext cx="741406" cy="385531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369196" y="6455993"/>
            <a:ext cx="4822804" cy="365125"/>
          </a:xfrm>
        </p:spPr>
        <p:txBody>
          <a:bodyPr/>
          <a:lstStyle/>
          <a:p>
            <a:pPr algn="r"/>
            <a:r>
              <a:rPr lang="en-US" dirty="0"/>
              <a:t>©</a:t>
            </a:r>
            <a:r>
              <a:rPr lang="en-US" dirty="0" smtClean="0"/>
              <a:t>2018 </a:t>
            </a:r>
            <a:r>
              <a:rPr lang="en-US" dirty="0" err="1"/>
              <a:t>BaxEnergy</a:t>
            </a:r>
            <a:r>
              <a:rPr lang="en-US" dirty="0"/>
              <a:t> GmbH. All rights reserved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466662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F7061FC611F264A8C8C2EFB9A7B12D7" ma:contentTypeVersion="1" ma:contentTypeDescription="Create a new document." ma:contentTypeScope="" ma:versionID="350365fcf54054ab6f76375e2ae20435">
  <xsd:schema xmlns:xsd="http://www.w3.org/2001/XMLSchema" xmlns:xs="http://www.w3.org/2001/XMLSchema" xmlns:p="http://schemas.microsoft.com/office/2006/metadata/properties" xmlns:ns2="293fbd9e-11e6-49d0-94be-7c296b2cb04f" targetNamespace="http://schemas.microsoft.com/office/2006/metadata/properties" ma:root="true" ma:fieldsID="6f7b21923bdc2698cccd36ed77e42e98" ns2:_="">
    <xsd:import namespace="293fbd9e-11e6-49d0-94be-7c296b2cb04f"/>
    <xsd:element name="properties">
      <xsd:complexType>
        <xsd:sequence>
          <xsd:element name="documentManagement">
            <xsd:complexType>
              <xsd:all>
                <xsd:element ref="ns2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3fbd9e-11e6-49d0-94be-7c296b2cb04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BFD6C21-4FE4-40DB-8E44-722D03D7E94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A3FB821-31AA-418E-A6B4-E52FAD9CA4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93fbd9e-11e6-49d0-94be-7c296b2cb04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51033C0-4AEA-4D3E-A15E-FD4FEF0CD762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293fbd9e-11e6-49d0-94be-7c296b2cb04f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7037</TotalTime>
  <Words>512</Words>
  <Application>Microsoft Office PowerPoint</Application>
  <PresentationFormat>Widescreen</PresentationFormat>
  <Paragraphs>117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Calibri</vt:lpstr>
      <vt:lpstr>Calibri Light</vt:lpstr>
      <vt:lpstr>Retrospect</vt:lpstr>
      <vt:lpstr>PowerPoint Presentation</vt:lpstr>
      <vt:lpstr>Custom service</vt:lpstr>
      <vt:lpstr>Custom service</vt:lpstr>
      <vt:lpstr>Defining a method</vt:lpstr>
      <vt:lpstr>Calling the service </vt:lpstr>
      <vt:lpstr>GetData</vt:lpstr>
      <vt:lpstr>GetData</vt:lpstr>
      <vt:lpstr>GetData</vt:lpstr>
      <vt:lpstr>GetData</vt:lpstr>
      <vt:lpstr>GetData </vt:lpstr>
      <vt:lpstr>GetData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Proposal for changes in LDM and S&amp;F</dc:title>
  <dc:creator>Federico Burgio</dc:creator>
  <cp:lastModifiedBy>Domenico Garozzo</cp:lastModifiedBy>
  <cp:revision>455</cp:revision>
  <dcterms:created xsi:type="dcterms:W3CDTF">2015-06-11T07:35:11Z</dcterms:created>
  <dcterms:modified xsi:type="dcterms:W3CDTF">2018-05-11T07:00:52Z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0x0101002F7061FC611F264A8C8C2EFB9A7B12D7</vt:lpwstr>
  </property>
  <property fmtid="{D5CDD505-2E9C-101B-9397-08002B2CF9AE}" pid="3" name="Order">
    <vt:r8>156900</vt:r8>
  </property>
  <property fmtid="{D5CDD505-2E9C-101B-9397-08002B2CF9AE}" pid="4" name="TemplateUrl">
    <vt:lpwstr/>
  </property>
  <property fmtid="{D5CDD505-2E9C-101B-9397-08002B2CF9AE}" pid="5" name="_SourceUrl">
    <vt:lpwstr/>
  </property>
  <property fmtid="{D5CDD505-2E9C-101B-9397-08002B2CF9AE}" pid="6" name="_SharedFileIndex">
    <vt:lpwstr/>
  </property>
  <property fmtid="{D5CDD505-2E9C-101B-9397-08002B2CF9AE}" pid="7" name="xd_Signature">
    <vt:bool>false</vt:bool>
  </property>
  <property fmtid="{D5CDD505-2E9C-101B-9397-08002B2CF9AE}" pid="8" name="xd_ProgID">
    <vt:lpwstr/>
  </property>
</Properties>
</file>