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2"/>
  </p:notesMasterIdLst>
  <p:sldIdLst>
    <p:sldId id="360" r:id="rId5"/>
    <p:sldId id="371" r:id="rId6"/>
    <p:sldId id="372" r:id="rId7"/>
    <p:sldId id="373" r:id="rId8"/>
    <p:sldId id="374" r:id="rId9"/>
    <p:sldId id="375" r:id="rId10"/>
    <p:sldId id="3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urgio" initials="FB" lastIdx="2" clrIdx="0">
    <p:extLst>
      <p:ext uri="{19B8F6BF-5375-455C-9EA6-DF929625EA0E}">
        <p15:presenceInfo xmlns:p15="http://schemas.microsoft.com/office/powerpoint/2012/main" userId="Federico Bur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30"/>
    <a:srgbClr val="3397CC"/>
    <a:srgbClr val="3399CC"/>
    <a:srgbClr val="32C424"/>
    <a:srgbClr val="8F05B8"/>
    <a:srgbClr val="E74C0B"/>
    <a:srgbClr val="D58814"/>
    <a:srgbClr val="F78F01"/>
    <a:srgbClr val="F7B055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9" autoAdjust="0"/>
    <p:restoredTop sz="87260" autoAdjust="0"/>
  </p:normalViewPr>
  <p:slideViewPr>
    <p:cSldViewPr snapToGrid="0">
      <p:cViewPr varScale="1">
        <p:scale>
          <a:sx n="98" d="100"/>
          <a:sy n="98" d="100"/>
        </p:scale>
        <p:origin x="9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48FB-6A21-4E64-868C-0805ADDBD542}" type="datetimeFigureOut">
              <a:rPr lang="it-IT" smtClean="0"/>
              <a:t>04/05/2018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A25E-5A5C-4032-9A6D-F95789AA14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2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3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1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11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16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259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95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61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843-19B6-4E0E-913F-127CAF1AD9E6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92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C33-FD35-497E-B422-BFBCF0C21A79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2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EDE-8AAE-45A4-B925-4E63E0BEA623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1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CFDA-87A6-4646-BAD8-C12D6EF118BD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76B-9902-4C5B-A678-88BDDB8C3CCB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9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B97-A62B-41BA-8EB4-20DD5963172E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D765-522A-442C-9239-7CE3C449CF6E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4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1798-212E-4810-8E49-24279BF99A63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F350-8913-4508-B171-8A212E48BEEB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639EE8-0B66-4407-9BAD-5EE8A69F67A3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1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6F92-61FF-4DCF-AFE5-E090250A48E4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62292-20E8-4DA4-985C-19CA8361CB58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3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496910"/>
            <a:ext cx="12178145" cy="144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2550351" y="-3594"/>
            <a:ext cx="9627794" cy="6945168"/>
          </a:xfrm>
          <a:prstGeom prst="rect">
            <a:avLst/>
          </a:prstGeom>
          <a:solidFill>
            <a:srgbClr val="DE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397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0" y="461818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6727" y="1085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8505815" cy="365125"/>
          </a:xfrm>
        </p:spPr>
        <p:txBody>
          <a:bodyPr/>
          <a:lstStyle/>
          <a:p>
            <a:pPr algn="r"/>
            <a:r>
              <a:rPr lang="en-US" dirty="0"/>
              <a:t>©2016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5099" y="1431708"/>
            <a:ext cx="9496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Modern Web </a:t>
            </a:r>
            <a:r>
              <a:rPr lang="en-US" sz="4400" dirty="0" smtClean="0">
                <a:solidFill>
                  <a:schemeClr val="bg1"/>
                </a:solidFill>
              </a:rPr>
              <a:t>Application Development </a:t>
            </a:r>
            <a:r>
              <a:rPr lang="en-US" sz="4400" dirty="0">
                <a:solidFill>
                  <a:schemeClr val="bg1"/>
                </a:solidFill>
              </a:rPr>
              <a:t>in Angular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3394" y="3733739"/>
            <a:ext cx="8283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dirty="0" err="1" smtClean="0">
                <a:solidFill>
                  <a:schemeClr val="bg1"/>
                </a:solidFill>
              </a:rPr>
              <a:t>Overview</a:t>
            </a:r>
            <a:endParaRPr lang="it-IT" sz="3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7" y="479208"/>
            <a:ext cx="1781175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" y="2178215"/>
            <a:ext cx="240982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54" y="3696247"/>
            <a:ext cx="197167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03" y="5366678"/>
            <a:ext cx="1704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2388516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Angular</a:t>
            </a:r>
            <a:r>
              <a:rPr lang="it-IT" sz="2400" dirty="0"/>
              <a:t> è un </a:t>
            </a:r>
            <a:r>
              <a:rPr lang="it-IT" sz="2400" dirty="0" err="1"/>
              <a:t>framework</a:t>
            </a:r>
            <a:r>
              <a:rPr lang="it-IT" sz="2400" dirty="0"/>
              <a:t> che permette di costruire Web Applications usando HTML/</a:t>
            </a:r>
            <a:r>
              <a:rPr lang="it-IT" sz="2400" dirty="0" err="1"/>
              <a:t>TypeScript</a:t>
            </a:r>
            <a:r>
              <a:rPr lang="it-IT" sz="2400" dirty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dirty="0"/>
              <a:t>base di un applicazione </a:t>
            </a:r>
            <a:r>
              <a:rPr lang="it-IT" sz="2400" dirty="0" err="1"/>
              <a:t>angular</a:t>
            </a:r>
            <a:r>
              <a:rPr lang="it-IT" sz="2400" dirty="0"/>
              <a:t> sono i </a:t>
            </a:r>
            <a:r>
              <a:rPr lang="it-IT" sz="2400" dirty="0" smtClean="0"/>
              <a:t>moduli tramite </a:t>
            </a:r>
            <a:r>
              <a:rPr lang="it-IT" sz="2400" dirty="0"/>
              <a:t>i </a:t>
            </a:r>
            <a:r>
              <a:rPr lang="it-IT" sz="2400" dirty="0" smtClean="0"/>
              <a:t>quali è </a:t>
            </a:r>
            <a:r>
              <a:rPr lang="it-IT" sz="2400" dirty="0"/>
              <a:t>possibile organizzare il codice in blocchi funzionali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/>
              <a:t>Un applicazione </a:t>
            </a:r>
            <a:r>
              <a:rPr lang="it-IT" sz="2400" dirty="0" err="1"/>
              <a:t>angular</a:t>
            </a:r>
            <a:r>
              <a:rPr lang="it-IT" sz="2400" dirty="0"/>
              <a:t> è composta almeno da un </a:t>
            </a:r>
            <a:r>
              <a:rPr lang="it-IT" sz="2400" dirty="0" err="1"/>
              <a:t>root</a:t>
            </a:r>
            <a:r>
              <a:rPr lang="it-IT" sz="2400" dirty="0"/>
              <a:t> </a:t>
            </a:r>
            <a:r>
              <a:rPr lang="it-IT" sz="2400" dirty="0" err="1"/>
              <a:t>module</a:t>
            </a:r>
            <a:r>
              <a:rPr lang="it-IT" sz="2400" dirty="0"/>
              <a:t> che si occupa di effettuare il bootstrap e da una serie di moduli che aggiungono funzionalità all'applicazione</a:t>
            </a:r>
            <a:r>
              <a:rPr lang="it-IT" sz="2400" dirty="0" smtClean="0"/>
              <a:t>.</a:t>
            </a:r>
            <a:endParaRPr lang="it-IT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1843767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All'interno di un modulo è possibile definire i Components, i Services ed altri blocchi funzionali che saranno resi disponibili all'applicazione.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pic>
        <p:nvPicPr>
          <p:cNvPr id="8" name="Picture 2" descr="over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98" y="2822971"/>
            <a:ext cx="6852163" cy="348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1843767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 component è un oggetto che tramite i </a:t>
            </a:r>
            <a:r>
              <a:rPr lang="it-IT" sz="2400" dirty="0" err="1"/>
              <a:t>template</a:t>
            </a:r>
            <a:r>
              <a:rPr lang="it-IT" sz="2400" dirty="0"/>
              <a:t> definisce un elemento visivo (Bottone, Menu, Icona).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pic>
        <p:nvPicPr>
          <p:cNvPr id="8" name="Picture 2" descr="over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98" y="2822971"/>
            <a:ext cx="6852163" cy="348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1843767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 service è un oggetto che fornice specifiche funzionalità ad i component e viene reso disponibile agli altri </a:t>
            </a:r>
            <a:r>
              <a:rPr lang="it-IT" sz="2400" dirty="0" err="1"/>
              <a:t>services</a:t>
            </a:r>
            <a:r>
              <a:rPr lang="it-IT" sz="2400" dirty="0"/>
              <a:t> o </a:t>
            </a:r>
            <a:r>
              <a:rPr lang="it-IT" sz="2400" dirty="0" err="1"/>
              <a:t>components</a:t>
            </a:r>
            <a:r>
              <a:rPr lang="it-IT" sz="2400" dirty="0"/>
              <a:t> tramite un </a:t>
            </a:r>
            <a:r>
              <a:rPr lang="it-IT" sz="2400" dirty="0" err="1"/>
              <a:t>Injector</a:t>
            </a:r>
            <a:r>
              <a:rPr lang="it-IT" sz="2400" dirty="0"/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pic>
        <p:nvPicPr>
          <p:cNvPr id="8" name="Picture 2" descr="over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98" y="2822971"/>
            <a:ext cx="6852163" cy="348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9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1843767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Sia i </a:t>
            </a:r>
            <a:r>
              <a:rPr lang="it-IT" sz="2400" dirty="0" err="1"/>
              <a:t>components</a:t>
            </a:r>
            <a:r>
              <a:rPr lang="it-IT" sz="2400" dirty="0"/>
              <a:t> che i </a:t>
            </a:r>
            <a:r>
              <a:rPr lang="it-IT" sz="2400" dirty="0" err="1"/>
              <a:t>services</a:t>
            </a:r>
            <a:r>
              <a:rPr lang="it-IT" sz="2400" dirty="0"/>
              <a:t> sono semplici classi decorate con dei Metadati che ne definiscono il </a:t>
            </a:r>
            <a:r>
              <a:rPr lang="it-IT" sz="2400" dirty="0" smtClean="0"/>
              <a:t>tipo e le funzionalità.</a:t>
            </a:r>
            <a:endParaRPr lang="it-IT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en-US" dirty="0"/>
          </a:p>
        </p:txBody>
      </p:sp>
      <p:pic>
        <p:nvPicPr>
          <p:cNvPr id="8" name="Picture 2" descr="over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98" y="2822971"/>
            <a:ext cx="6852163" cy="348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6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1843767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Per ogni component è possibile definire il tipo di </a:t>
            </a:r>
            <a:r>
              <a:rPr lang="it-IT" sz="2400" dirty="0" err="1" smtClean="0"/>
              <a:t>ViewEncapsulation</a:t>
            </a:r>
            <a:r>
              <a:rPr lang="it-IT" sz="2400" dirty="0"/>
              <a:t> </a:t>
            </a:r>
            <a:r>
              <a:rPr lang="it-IT" sz="2400" dirty="0" smtClean="0"/>
              <a:t>da utilizzare.</a:t>
            </a:r>
          </a:p>
          <a:p>
            <a:r>
              <a:rPr lang="it-IT" sz="2400" dirty="0" smtClean="0"/>
              <a:t>Questo ci permette di scegliere se «isolare» lo style del componente. Le possibili modalità da utilizzare sono:</a:t>
            </a:r>
          </a:p>
          <a:p>
            <a:endParaRPr lang="it-IT" sz="2400" dirty="0" smtClean="0"/>
          </a:p>
          <a:p>
            <a:r>
              <a:rPr lang="it-IT" sz="2400" b="1" dirty="0" smtClean="0"/>
              <a:t>None</a:t>
            </a:r>
            <a:r>
              <a:rPr lang="it-IT" sz="2400" dirty="0" smtClean="0"/>
              <a:t> – Il componente può essere influenzato da style definiti in altri componenti o in altri fogli di stile.</a:t>
            </a:r>
          </a:p>
          <a:p>
            <a:r>
              <a:rPr lang="it-IT" sz="2400" b="1" dirty="0" smtClean="0"/>
              <a:t>Native</a:t>
            </a:r>
            <a:r>
              <a:rPr lang="it-IT" sz="2400" dirty="0" smtClean="0"/>
              <a:t> – Viene usato lo </a:t>
            </a:r>
            <a:r>
              <a:rPr lang="it-IT" sz="2400" dirty="0" err="1"/>
              <a:t>s</a:t>
            </a:r>
            <a:r>
              <a:rPr lang="it-IT" sz="2400" dirty="0" err="1" smtClean="0"/>
              <a:t>hadow</a:t>
            </a:r>
            <a:r>
              <a:rPr lang="it-IT" sz="2400" dirty="0" smtClean="0"/>
              <a:t> DOM nativo del browser per isolare il componente (sperimentale e non supportato da tutti i browser)</a:t>
            </a:r>
          </a:p>
          <a:p>
            <a:r>
              <a:rPr lang="it-IT" sz="2400" b="1" dirty="0" smtClean="0"/>
              <a:t>Emulato</a:t>
            </a:r>
            <a:r>
              <a:rPr lang="it-IT" sz="2400" dirty="0" smtClean="0"/>
              <a:t> –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applica degli attributi speciali per emulare lo </a:t>
            </a:r>
            <a:r>
              <a:rPr lang="it-IT" sz="2400" dirty="0" err="1" smtClean="0"/>
              <a:t>shadow</a:t>
            </a:r>
            <a:r>
              <a:rPr lang="it-IT" sz="2400" dirty="0" smtClean="0"/>
              <a:t> DOM ed isolare il componente.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061FC611F264A8C8C2EFB9A7B12D7" ma:contentTypeVersion="1" ma:contentTypeDescription="Create a new document." ma:contentTypeScope="" ma:versionID="350365fcf54054ab6f76375e2ae20435">
  <xsd:schema xmlns:xsd="http://www.w3.org/2001/XMLSchema" xmlns:xs="http://www.w3.org/2001/XMLSchema" xmlns:p="http://schemas.microsoft.com/office/2006/metadata/properties" xmlns:ns2="293fbd9e-11e6-49d0-94be-7c296b2cb04f" targetNamespace="http://schemas.microsoft.com/office/2006/metadata/properties" ma:root="true" ma:fieldsID="6f7b21923bdc2698cccd36ed77e42e98" ns2:_="">
    <xsd:import namespace="293fbd9e-11e6-49d0-94be-7c296b2cb04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fbd9e-11e6-49d0-94be-7c296b2cb0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FD6C21-4FE4-40DB-8E44-722D03D7E9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033C0-4AEA-4D3E-A15E-FD4FEF0CD762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293fbd9e-11e6-49d0-94be-7c296b2cb04f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A3FB821-31AA-418E-A6B4-E52FAD9CA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fbd9e-11e6-49d0-94be-7c296b2cb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7198</TotalTime>
  <Words>322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PowerPoint Presentation</vt:lpstr>
      <vt:lpstr>Overview</vt:lpstr>
      <vt:lpstr>Module</vt:lpstr>
      <vt:lpstr>Component</vt:lpstr>
      <vt:lpstr>Service</vt:lpstr>
      <vt:lpstr>Decorator</vt:lpstr>
      <vt:lpstr>ViewEncapsulation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changes in LDM and S&amp;F</dc:title>
  <dc:creator>Federico Burgio</dc:creator>
  <cp:lastModifiedBy>Vincenzo Spatola</cp:lastModifiedBy>
  <cp:revision>449</cp:revision>
  <dcterms:created xsi:type="dcterms:W3CDTF">2015-06-11T07:35:11Z</dcterms:created>
  <dcterms:modified xsi:type="dcterms:W3CDTF">2018-05-04T09:46:04Z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0x0101002F7061FC611F264A8C8C2EFB9A7B12D7</vt:lpwstr>
  </property>
  <property fmtid="{D5CDD505-2E9C-101B-9397-08002B2CF9AE}" pid="3" name="Order">
    <vt:r8>156900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