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4"/>
  </p:notesMasterIdLst>
  <p:sldIdLst>
    <p:sldId id="360" r:id="rId5"/>
    <p:sldId id="371" r:id="rId6"/>
    <p:sldId id="372" r:id="rId7"/>
    <p:sldId id="373" r:id="rId8"/>
    <p:sldId id="374" r:id="rId9"/>
    <p:sldId id="375" r:id="rId10"/>
    <p:sldId id="376" r:id="rId11"/>
    <p:sldId id="378" r:id="rId12"/>
    <p:sldId id="3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urgio" initials="FB" lastIdx="2" clrIdx="0">
    <p:extLst>
      <p:ext uri="{19B8F6BF-5375-455C-9EA6-DF929625EA0E}">
        <p15:presenceInfo xmlns:p15="http://schemas.microsoft.com/office/powerpoint/2012/main" userId="Federico Bu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30"/>
    <a:srgbClr val="3397CC"/>
    <a:srgbClr val="3399CC"/>
    <a:srgbClr val="32C424"/>
    <a:srgbClr val="8F05B8"/>
    <a:srgbClr val="E74C0B"/>
    <a:srgbClr val="D58814"/>
    <a:srgbClr val="F78F01"/>
    <a:srgbClr val="F7B055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9" autoAdjust="0"/>
    <p:restoredTop sz="87260" autoAdjust="0"/>
  </p:normalViewPr>
  <p:slideViewPr>
    <p:cSldViewPr snapToGrid="0">
      <p:cViewPr varScale="1">
        <p:scale>
          <a:sx n="98" d="100"/>
          <a:sy n="98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48FB-6A21-4E64-868C-0805ADDBD542}" type="datetimeFigureOut">
              <a:rPr lang="it-IT" smtClean="0"/>
              <a:t>19/04/2018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A25E-5A5C-4032-9A6D-F95789AA14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22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7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1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29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74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19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53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4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7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AA25E-5A5C-4032-9A6D-F95789AA141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147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E843-19B6-4E0E-913F-127CAF1AD9E6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3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C33-FD35-497E-B422-BFBCF0C21A79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EDE-8AAE-45A4-B925-4E63E0BEA62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CFDA-87A6-4646-BAD8-C12D6EF118BD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876B-9902-4C5B-A678-88BDDB8C3CC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9B97-A62B-41BA-8EB4-20DD5963172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D765-522A-442C-9239-7CE3C449CF6E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2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1798-212E-4810-8E49-24279BF99A6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F350-8913-4508-B171-8A212E48BEEB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639EE8-0B66-4407-9BAD-5EE8A69F67A3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6F92-61FF-4DCF-AFE5-E090250A48E4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62292-20E8-4DA4-985C-19CA8361CB58}" type="datetime1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©2011 BaxEnergy GmbH. All rights reserved. Specifications are subject to change without notice. Energy Studio Pro® and its modules are registered trademarks of BaxEnergy GmbH. Other product and company names mentioned herein may be trademarks of their respective owners.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496910"/>
            <a:ext cx="12178145" cy="144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ctangle 21"/>
          <p:cNvSpPr/>
          <p:nvPr/>
        </p:nvSpPr>
        <p:spPr>
          <a:xfrm>
            <a:off x="2550351" y="-3594"/>
            <a:ext cx="9627794" cy="6945168"/>
          </a:xfrm>
          <a:prstGeom prst="rect">
            <a:avLst/>
          </a:prstGeom>
          <a:solidFill>
            <a:srgbClr val="DE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397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3000" y="461818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46727" y="1085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4" y="6459785"/>
            <a:ext cx="8505815" cy="365125"/>
          </a:xfrm>
        </p:spPr>
        <p:txBody>
          <a:bodyPr/>
          <a:lstStyle/>
          <a:p>
            <a:pPr algn="r"/>
            <a:r>
              <a:rPr lang="en-US" dirty="0"/>
              <a:t>©2016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05099" y="1431708"/>
            <a:ext cx="9496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Modern Web </a:t>
            </a:r>
            <a:r>
              <a:rPr lang="en-US" sz="4400" dirty="0" smtClean="0">
                <a:solidFill>
                  <a:schemeClr val="bg1"/>
                </a:solidFill>
              </a:rPr>
              <a:t>Application Development </a:t>
            </a:r>
            <a:r>
              <a:rPr lang="en-US" sz="4400" dirty="0">
                <a:solidFill>
                  <a:schemeClr val="bg1"/>
                </a:solidFill>
              </a:rPr>
              <a:t>in Angular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3394" y="3733739"/>
            <a:ext cx="8283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dirty="0" err="1" smtClean="0">
                <a:solidFill>
                  <a:schemeClr val="bg1"/>
                </a:solidFill>
              </a:rPr>
              <a:t>Introduction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7" y="479208"/>
            <a:ext cx="1781175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3" y="2178215"/>
            <a:ext cx="24098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54" y="3696247"/>
            <a:ext cx="1971675" cy="923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03" y="5366678"/>
            <a:ext cx="17049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dirty="0" err="1" smtClean="0"/>
              <a:t>Wellcome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Risultati immagini per angul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4" y="2754743"/>
            <a:ext cx="2355015" cy="23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ype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10" y="5509966"/>
            <a:ext cx="523741" cy="5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np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59" y="2532949"/>
            <a:ext cx="526258" cy="2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node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51" y="2032640"/>
            <a:ext cx="526258" cy="32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vs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43" y="4066127"/>
            <a:ext cx="526259" cy="5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webpac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73" y="2356797"/>
            <a:ext cx="525823" cy="59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javascrip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34" y="4971323"/>
            <a:ext cx="528896" cy="5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isultati immagini per html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33" y="4066127"/>
            <a:ext cx="544562" cy="5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isultati immagini per css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7" y="3053945"/>
            <a:ext cx="388214" cy="5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m4ss.net/wp-content/uploads/2013/08/Git-Icon-1788C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43" y="3107725"/>
            <a:ext cx="526695" cy="52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ass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25" y="4940386"/>
            <a:ext cx="528896" cy="5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it-IT" dirty="0" err="1" smtClean="0"/>
              <a:t>NodeJS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2" name="Picture 8" descr="Risultati immagini per node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521" y="4192620"/>
            <a:ext cx="2895159" cy="17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20583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Node.js® is a JavaScript runtime built on Chrome's V8 JavaScript engine. Node.js uses an event-driven, non-blocking I/O model that makes it lightweight and efficient. Node.js' package ecosystem, npm, is the largest ecosystem of open source libraries in the world.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9601" y="4482097"/>
            <a:ext cx="29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30746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0" name="Picture 6" descr="Risultati immagini per np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53" y="4853661"/>
            <a:ext cx="2875227" cy="111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198400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npm is the package manager for JavaScript and the world’s largest software registry. Discover packages of reusable code — and assemble them in powerful new ways.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4896" y="3553662"/>
            <a:ext cx="329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+mj-lt"/>
              </a:rPr>
              <a:t>https://www.npmjs.com/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0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6" name="Picture 22" descr="http://www.m4ss.net/wp-content/uploads/2013/08/Git-Icon-1788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81" y="1959862"/>
            <a:ext cx="2106300" cy="21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195986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+mj-lt"/>
              </a:rPr>
              <a:t>Git</a:t>
            </a:r>
            <a:r>
              <a:rPr lang="en-US" sz="2400" dirty="0">
                <a:latin typeface="+mj-lt"/>
              </a:rPr>
              <a:t> is a free and open source distributed version control system designed to handle everything from small to very large projects with speed and efficiency.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4697140"/>
            <a:ext cx="273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6489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it-IT" dirty="0" err="1" smtClean="0"/>
              <a:t>vscode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4" name="Picture 10" descr="Risultati immagini per vs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242" y="3785185"/>
            <a:ext cx="2344438" cy="23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97280" y="20330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Visual Studio Code is a source code editor developed by Microsoft for Windows, Linux and macOS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419" y="3323520"/>
            <a:ext cx="384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https://</a:t>
            </a:r>
            <a:r>
              <a:rPr lang="en-US" sz="2400" b="1" dirty="0" smtClean="0">
                <a:latin typeface="+mj-lt"/>
              </a:rPr>
              <a:t>code.visualstudio.com</a:t>
            </a:r>
            <a:endParaRPr lang="en-US" sz="2400" b="1" dirty="0">
              <a:latin typeface="+mj-lt"/>
            </a:endParaRPr>
          </a:p>
        </p:txBody>
      </p:sp>
      <p:pic>
        <p:nvPicPr>
          <p:cNvPr id="1026" name="Picture 2" descr="Visual Studio Code 1.18 icon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Visual Studio Code running on Windows 10, with the Search function shown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it this at Wikid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4" descr="Risultati immagini per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21" y="4088141"/>
            <a:ext cx="1990059" cy="19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209397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+mj-lt"/>
              </a:rPr>
              <a:t>TypeScript</a:t>
            </a:r>
            <a:r>
              <a:rPr lang="en-US" sz="2400" dirty="0">
                <a:latin typeface="+mj-lt"/>
              </a:rPr>
              <a:t> is a typed superset of JavaScript that compiles to plain JavaScript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23869" y="2924968"/>
            <a:ext cx="4169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https://www.typescriptlang.org/</a:t>
            </a:r>
          </a:p>
        </p:txBody>
      </p:sp>
    </p:spTree>
    <p:extLst>
      <p:ext uri="{BB962C8B-B14F-4D97-AF65-F5344CB8AC3E}">
        <p14:creationId xmlns:p14="http://schemas.microsoft.com/office/powerpoint/2010/main" val="14361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52" name="Picture 28" descr="sass-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28" y="4314641"/>
            <a:ext cx="2141352" cy="21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20318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Sass is a preprocessor scripting language that is interpreted or compiled into Cascading Style Sheets (CSS).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5485" y="3232144"/>
            <a:ext cx="2947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https://sass-lang.com/</a:t>
            </a:r>
          </a:p>
        </p:txBody>
      </p:sp>
    </p:spTree>
    <p:extLst>
      <p:ext uri="{BB962C8B-B14F-4D97-AF65-F5344CB8AC3E}">
        <p14:creationId xmlns:p14="http://schemas.microsoft.com/office/powerpoint/2010/main" val="26174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" y="6455993"/>
            <a:ext cx="741406" cy="3855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5465"/>
          </a:xfrm>
        </p:spPr>
        <p:txBody>
          <a:bodyPr>
            <a:normAutofit/>
          </a:bodyPr>
          <a:lstStyle/>
          <a:p>
            <a:r>
              <a:rPr lang="en-US" smtClean="0"/>
              <a:t>Webpack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69196" y="6455993"/>
            <a:ext cx="4822804" cy="365125"/>
          </a:xfrm>
        </p:spPr>
        <p:txBody>
          <a:bodyPr/>
          <a:lstStyle/>
          <a:p>
            <a:pPr algn="r"/>
            <a:r>
              <a:rPr lang="en-US" dirty="0"/>
              <a:t>©</a:t>
            </a:r>
            <a:r>
              <a:rPr lang="en-US" dirty="0" smtClean="0"/>
              <a:t>2018 </a:t>
            </a:r>
            <a:r>
              <a:rPr lang="en-US" dirty="0" err="1"/>
              <a:t>BaxEnergy</a:t>
            </a:r>
            <a:r>
              <a:rPr lang="en-US" dirty="0"/>
              <a:t> GmbH. All rights reserved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6" name="Picture 12" descr="Risultati immagini per webp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85" y="3738124"/>
            <a:ext cx="2157595" cy="24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7280" y="20260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+mj-lt"/>
              </a:rPr>
              <a:t>Webpack</a:t>
            </a:r>
            <a:r>
              <a:rPr lang="en-US" sz="2400" dirty="0">
                <a:latin typeface="+mj-lt"/>
              </a:rPr>
              <a:t> is an open-source JavaScript module bundler. </a:t>
            </a:r>
            <a:r>
              <a:rPr lang="en-US" sz="2400" dirty="0" err="1">
                <a:latin typeface="+mj-lt"/>
              </a:rPr>
              <a:t>Webpack</a:t>
            </a:r>
            <a:r>
              <a:rPr lang="en-US" sz="2400" dirty="0">
                <a:latin typeface="+mj-lt"/>
              </a:rPr>
              <a:t> takes modules with dependencies and generates static assets representing those 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5280" y="3595716"/>
            <a:ext cx="3088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https://webpack.js.org/</a:t>
            </a:r>
          </a:p>
        </p:txBody>
      </p:sp>
    </p:spTree>
    <p:extLst>
      <p:ext uri="{BB962C8B-B14F-4D97-AF65-F5344CB8AC3E}">
        <p14:creationId xmlns:p14="http://schemas.microsoft.com/office/powerpoint/2010/main" val="24323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0000"/>
      </a:accent1>
      <a:accent2>
        <a:srgbClr val="CC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061FC611F264A8C8C2EFB9A7B12D7" ma:contentTypeVersion="1" ma:contentTypeDescription="Create a new document." ma:contentTypeScope="" ma:versionID="350365fcf54054ab6f76375e2ae20435">
  <xsd:schema xmlns:xsd="http://www.w3.org/2001/XMLSchema" xmlns:xs="http://www.w3.org/2001/XMLSchema" xmlns:p="http://schemas.microsoft.com/office/2006/metadata/properties" xmlns:ns2="293fbd9e-11e6-49d0-94be-7c296b2cb04f" targetNamespace="http://schemas.microsoft.com/office/2006/metadata/properties" ma:root="true" ma:fieldsID="6f7b21923bdc2698cccd36ed77e42e98" ns2:_="">
    <xsd:import namespace="293fbd9e-11e6-49d0-94be-7c296b2cb04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fbd9e-11e6-49d0-94be-7c296b2cb0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1033C0-4AEA-4D3E-A15E-FD4FEF0CD76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293fbd9e-11e6-49d0-94be-7c296b2cb04f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BFD6C21-4FE4-40DB-8E44-722D03D7E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FB821-31AA-418E-A6B4-E52FAD9CA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fbd9e-11e6-49d0-94be-7c296b2cb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6978</TotalTime>
  <Words>181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Wellcome</vt:lpstr>
      <vt:lpstr>NodeJS</vt:lpstr>
      <vt:lpstr>NPM</vt:lpstr>
      <vt:lpstr>GIT</vt:lpstr>
      <vt:lpstr>vscode</vt:lpstr>
      <vt:lpstr>Typescript</vt:lpstr>
      <vt:lpstr>SASS</vt:lpstr>
      <vt:lpstr>Webpack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changes in LDM and S&amp;F</dc:title>
  <dc:creator>Federico Burgio</dc:creator>
  <cp:lastModifiedBy>Vincenzo Spatola</cp:lastModifiedBy>
  <cp:revision>452</cp:revision>
  <dcterms:created xsi:type="dcterms:W3CDTF">2015-06-11T07:35:11Z</dcterms:created>
  <dcterms:modified xsi:type="dcterms:W3CDTF">2018-04-19T07:05:34Z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0x0101002F7061FC611F264A8C8C2EFB9A7B12D7</vt:lpwstr>
  </property>
  <property fmtid="{D5CDD505-2E9C-101B-9397-08002B2CF9AE}" pid="3" name="Order">
    <vt:r8>156900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