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4" r:id="rId8"/>
    <p:sldId id="261" r:id="rId9"/>
    <p:sldId id="276" r:id="rId10"/>
    <p:sldId id="277" r:id="rId11"/>
    <p:sldId id="278" r:id="rId12"/>
    <p:sldId id="279" r:id="rId13"/>
    <p:sldId id="262" r:id="rId14"/>
    <p:sldId id="269" r:id="rId15"/>
    <p:sldId id="272" r:id="rId16"/>
    <p:sldId id="270" r:id="rId17"/>
    <p:sldId id="271" r:id="rId18"/>
    <p:sldId id="263" r:id="rId19"/>
    <p:sldId id="264" r:id="rId20"/>
    <p:sldId id="265" r:id="rId21"/>
    <p:sldId id="266" r:id="rId22"/>
    <p:sldId id="273" r:id="rId23"/>
    <p:sldId id="268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8BFD-740D-4D5A-900C-BA07985DAC79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25689-C278-404A-8DC0-FC128F968A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8BFD-740D-4D5A-900C-BA07985DAC79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5689-C278-404A-8DC0-FC128F968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8BFD-740D-4D5A-900C-BA07985DAC79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5689-C278-404A-8DC0-FC128F968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8BFD-740D-4D5A-900C-BA07985DAC79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5689-C278-404A-8DC0-FC128F968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8BFD-740D-4D5A-900C-BA07985DAC79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5689-C278-404A-8DC0-FC128F968A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8BFD-740D-4D5A-900C-BA07985DAC79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5689-C278-404A-8DC0-FC128F968A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8BFD-740D-4D5A-900C-BA07985DAC79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5689-C278-404A-8DC0-FC128F968A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8BFD-740D-4D5A-900C-BA07985DAC79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5689-C278-404A-8DC0-FC128F968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8BFD-740D-4D5A-900C-BA07985DAC79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5689-C278-404A-8DC0-FC128F968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8BFD-740D-4D5A-900C-BA07985DAC79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5689-C278-404A-8DC0-FC128F968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8BFD-740D-4D5A-900C-BA07985DAC79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5689-C278-404A-8DC0-FC128F968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E518BFD-740D-4D5A-900C-BA07985DAC79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8925689-C278-404A-8DC0-FC128F968A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prr.org/index.php/jprr/article/viewFile/44/25" TargetMode="External"/><Relationship Id="rId7" Type="http://schemas.openxmlformats.org/officeDocument/2006/relationships/hyperlink" Target="http://people.revoledu.com/kardi/tutorial/DecisionTree/index.html" TargetMode="External"/><Relationship Id="rId2" Type="http://schemas.openxmlformats.org/officeDocument/2006/relationships/hyperlink" Target="http://en.wikipedia.org/wiki/Genetic_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.gmu.edu/~eclab/papers/ijcai95.pdf" TargetMode="External"/><Relationship Id="rId5" Type="http://schemas.openxmlformats.org/officeDocument/2006/relationships/hyperlink" Target="http://robotics.stanford.edu/users/sahami/papers-dir/disc.pdf" TargetMode="External"/><Relationship Id="rId4" Type="http://schemas.openxmlformats.org/officeDocument/2006/relationships/hyperlink" Target="https://cs.uwaterloo.ca/~ppoupart/teaching/cs486-spring06/assignments/asst4/asst4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samiriff/GWClassifi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Decision Tree Classifier with GA-based Feature Selection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Samir Sheriff and </a:t>
            </a:r>
            <a:r>
              <a:rPr lang="en-US" dirty="0" err="1" smtClean="0"/>
              <a:t>Satvik</a:t>
            </a:r>
            <a:r>
              <a:rPr lang="en-US" dirty="0" smtClean="0"/>
              <a:t> N</a:t>
            </a:r>
          </a:p>
          <a:p>
            <a:r>
              <a:rPr lang="en-US" dirty="0" smtClean="0"/>
              <a:t>Under the guidance of </a:t>
            </a:r>
          </a:p>
          <a:p>
            <a:r>
              <a:rPr lang="en-US" dirty="0" smtClean="0"/>
              <a:t>Mrs. </a:t>
            </a:r>
            <a:r>
              <a:rPr lang="en-US" dirty="0" err="1" smtClean="0"/>
              <a:t>Shantha</a:t>
            </a:r>
            <a:r>
              <a:rPr lang="en-US" dirty="0" smtClean="0"/>
              <a:t> </a:t>
            </a:r>
            <a:r>
              <a:rPr lang="en-US" dirty="0" err="1" smtClean="0"/>
              <a:t>Rangaswamy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</a:t>
            </a:r>
            <a:br>
              <a:rPr lang="en-US" dirty="0" smtClean="0"/>
            </a:br>
            <a:r>
              <a:rPr lang="en-US" dirty="0" smtClean="0"/>
              <a:t>Building the Decision Tree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decision Tree is constructed recursively using the given training samples and the list of features to be used.</a:t>
            </a:r>
          </a:p>
          <a:p>
            <a:r>
              <a:rPr lang="en-US" sz="1600" dirty="0"/>
              <a:t>Since most of the feature values are continuous, the values are discretized first using one of the following two algorithms:</a:t>
            </a:r>
          </a:p>
          <a:p>
            <a:pPr lvl="1"/>
            <a:r>
              <a:rPr lang="en-US" sz="1200" dirty="0"/>
              <a:t>Equal Binning</a:t>
            </a:r>
          </a:p>
          <a:p>
            <a:pPr lvl="1"/>
            <a:r>
              <a:rPr lang="en-US" sz="1200" dirty="0"/>
              <a:t>Discretization based on the Median.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A decision tree built for the Horse Dataset after discretization</a:t>
            </a:r>
            <a:endParaRPr lang="en-US" sz="1200" dirty="0" smtClean="0"/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nsatvik\Documents\GitHub\GWClassifier\Report-Paper\Report\ga_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440" y="2514599"/>
            <a:ext cx="30384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satvik\Documents\GitHub\GWClassifier\Report-Paper\Report\decision_tree_hor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04848"/>
            <a:ext cx="4210051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satvik\Documents\GitHub\GWClassifier\Report-Paper\Report\discrete_valu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286000"/>
            <a:ext cx="3657599" cy="203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br>
              <a:rPr lang="en-US" dirty="0" smtClean="0"/>
            </a:br>
            <a:r>
              <a:rPr lang="en-US" dirty="0" smtClean="0"/>
              <a:t>Evaluation of the Decision Tree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Classification is found out for each of the sample in the validation/test set by traversing the decision tree.</a:t>
            </a:r>
          </a:p>
          <a:p>
            <a:r>
              <a:rPr lang="en-US" sz="1600" dirty="0" smtClean="0"/>
              <a:t>The class obtained by the Decision Tree and the actual classification of the validation set are compared. </a:t>
            </a:r>
          </a:p>
          <a:p>
            <a:r>
              <a:rPr lang="en-US" sz="1600" dirty="0" smtClean="0"/>
              <a:t>The accuracy of the decision tree is computed as follows:</a:t>
            </a:r>
          </a:p>
          <a:p>
            <a:pPr lvl="1"/>
            <a:r>
              <a:rPr lang="en-US" sz="1200" b="1" dirty="0"/>
              <a:t>Efficiency = </a:t>
            </a:r>
          </a:p>
          <a:p>
            <a:pPr marL="457200" lvl="1" indent="0">
              <a:buNone/>
            </a:pPr>
            <a:r>
              <a:rPr lang="en-US" sz="1200" b="1" dirty="0"/>
              <a:t>(1-miss _ classification)/(</a:t>
            </a:r>
            <a:r>
              <a:rPr lang="en-US" sz="1200" b="1" dirty="0" err="1"/>
              <a:t>total_no_of_samples</a:t>
            </a:r>
            <a:r>
              <a:rPr lang="en-US" sz="1200" b="1" dirty="0"/>
              <a:t>)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The fitness values of the chromosome is set as the efficiency of the DT.</a:t>
            </a:r>
          </a:p>
          <a:p>
            <a:pPr marL="457200" lvl="1" indent="0">
              <a:buNone/>
            </a:pPr>
            <a:endParaRPr lang="en-US" sz="1200" dirty="0" smtClean="0"/>
          </a:p>
        </p:txBody>
      </p:sp>
      <p:pic>
        <p:nvPicPr>
          <p:cNvPr id="3076" name="Picture 4" descr="C:\Users\nsatvik\Documents\GitHub\GWClassifier\Report-Paper\Report\dt_accura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4750"/>
            <a:ext cx="8659813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4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br>
              <a:rPr lang="en-US" dirty="0" smtClean="0"/>
            </a:br>
            <a:r>
              <a:rPr lang="en-US" dirty="0" smtClean="0"/>
              <a:t>Going to the next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643255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Depending on the fitness values of the chromosomes, two chromosomes are chosen based on roulette selection  and the genetic algorithm operation crossover is applied.</a:t>
            </a:r>
          </a:p>
          <a:p>
            <a:r>
              <a:rPr lang="en-US" sz="1600" dirty="0" smtClean="0"/>
              <a:t>Crossover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Mutation of the offspring after crossover.</a:t>
            </a:r>
          </a:p>
          <a:p>
            <a:r>
              <a:rPr lang="en-US" sz="1600" dirty="0" smtClean="0"/>
              <a:t>The offspring Is added to the population of the next generation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genetic algorithm is run for multiple generations and till the DT of required accuracy is found.</a:t>
            </a:r>
            <a:endParaRPr lang="en-US" sz="1600" dirty="0"/>
          </a:p>
        </p:txBody>
      </p:sp>
      <p:pic>
        <p:nvPicPr>
          <p:cNvPr id="5" name="Picture 2" descr="C:\Users\nsatvik\Documents\GitHub\GWClassifier\Report-Paper\Report\cross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4249738" cy="171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nsatvik\Documents\GitHub\GWClassifier\Report-Paper\Report\mut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86461"/>
            <a:ext cx="407511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211"/>
          <p:cNvSpPr/>
          <p:nvPr/>
        </p:nvSpPr>
        <p:spPr>
          <a:xfrm>
            <a:off x="6248400" y="2362200"/>
            <a:ext cx="2209800" cy="3276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151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has been implemented in  Java.</a:t>
            </a:r>
          </a:p>
          <a:p>
            <a:r>
              <a:rPr lang="en-US" dirty="0" smtClean="0"/>
              <a:t>Java SWT was used to develop the GUI.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Package – There are four main packages in this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Decision Trees – </a:t>
            </a:r>
            <a:r>
              <a:rPr lang="en-US" dirty="0" err="1" smtClean="0"/>
              <a:t>org.ck.dt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Genetic Algorithms – org.ck.ga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GUI – </a:t>
            </a:r>
            <a:r>
              <a:rPr lang="en-US" dirty="0" err="1" smtClean="0"/>
              <a:t>org.ck.gui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Samples – </a:t>
            </a:r>
            <a:r>
              <a:rPr lang="en-US" dirty="0" err="1" smtClean="0"/>
              <a:t>org.ck.sample</a:t>
            </a:r>
            <a:endParaRPr lang="en-US" dirty="0"/>
          </a:p>
        </p:txBody>
      </p:sp>
      <p:pic>
        <p:nvPicPr>
          <p:cNvPr id="4098" name="Picture 2" descr="C:\Users\nsatvik\Documents\GitHub\GWClassifier\Report-Paper\package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509" y="3581400"/>
            <a:ext cx="347749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43600" y="228600"/>
            <a:ext cx="3008313" cy="1524000"/>
          </a:xfrm>
        </p:spPr>
        <p:txBody>
          <a:bodyPr/>
          <a:lstStyle/>
          <a:p>
            <a:r>
              <a:rPr lang="en-US" dirty="0" smtClean="0"/>
              <a:t>Decision Tree Package </a:t>
            </a:r>
            <a:br>
              <a:rPr lang="en-US" dirty="0" smtClean="0"/>
            </a:br>
            <a:r>
              <a:rPr lang="en-US" dirty="0" err="1" smtClean="0"/>
              <a:t>org.ck.dt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This package contains all the java files necessary to build a Decision Tree classifier.</a:t>
            </a:r>
          </a:p>
          <a:p>
            <a:r>
              <a:rPr lang="en-US" sz="2000" dirty="0" smtClean="0"/>
              <a:t>Important Java Classes are :</a:t>
            </a:r>
          </a:p>
          <a:p>
            <a:pPr lvl="1"/>
            <a:r>
              <a:rPr lang="en-US" sz="1600" b="1" dirty="0" smtClean="0"/>
              <a:t>Decision Tree Classifier</a:t>
            </a:r>
            <a:r>
              <a:rPr lang="en-US" sz="1600" dirty="0" smtClean="0"/>
              <a:t> – An object of this class contains an object of </a:t>
            </a:r>
            <a:r>
              <a:rPr lang="en-US" sz="1600" dirty="0" err="1" smtClean="0"/>
              <a:t>DTConstructor</a:t>
            </a:r>
            <a:r>
              <a:rPr lang="en-US" sz="1600" dirty="0" smtClean="0"/>
              <a:t> class.</a:t>
            </a:r>
          </a:p>
          <a:p>
            <a:pPr lvl="1"/>
            <a:r>
              <a:rPr lang="en-US" sz="1600" b="1" dirty="0" smtClean="0"/>
              <a:t>Decision Tree Constructor</a:t>
            </a:r>
            <a:r>
              <a:rPr lang="en-US" sz="1600" dirty="0" smtClean="0"/>
              <a:t>- This class contains methods needed to construct a decision tree for a given samples.</a:t>
            </a:r>
          </a:p>
          <a:p>
            <a:pPr lvl="1"/>
            <a:r>
              <a:rPr lang="en-US" sz="1600" b="1" dirty="0" smtClean="0"/>
              <a:t>Decision Tree Node</a:t>
            </a:r>
            <a:r>
              <a:rPr lang="en-US" sz="1600" dirty="0" smtClean="0"/>
              <a:t> – The object of this class represents a decision tree node either an internal or external (leaf) node.</a:t>
            </a:r>
          </a:p>
          <a:p>
            <a:pPr lvl="1"/>
            <a:r>
              <a:rPr lang="en-US" sz="1600" b="1" dirty="0" err="1" smtClean="0"/>
              <a:t>Discretizer</a:t>
            </a:r>
            <a:r>
              <a:rPr lang="en-US" sz="1600" b="1" dirty="0" smtClean="0"/>
              <a:t> </a:t>
            </a:r>
            <a:r>
              <a:rPr lang="en-US" sz="1600" dirty="0" smtClean="0"/>
              <a:t>– This class is used to convert the real feature values of the samples to discrete values. It is very difficult to construct a DT with continuous or real feature values.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907087" y="1828800"/>
            <a:ext cx="3008313" cy="4297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nsatvik\Documents\GitHub\GWClassifier\Report-Paper\dt_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2317750"/>
            <a:ext cx="21240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1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 Package</a:t>
            </a:r>
            <a:br>
              <a:rPr lang="en-US" dirty="0" smtClean="0"/>
            </a:br>
            <a:r>
              <a:rPr lang="en-US" dirty="0" smtClean="0"/>
              <a:t>org.ck.ga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This package contains all the necessary files required for the operation of the genetic algorithm.</a:t>
            </a:r>
          </a:p>
          <a:p>
            <a:r>
              <a:rPr lang="en-US" sz="2000" dirty="0" smtClean="0"/>
              <a:t>Important Java Files are </a:t>
            </a:r>
          </a:p>
          <a:p>
            <a:pPr lvl="1"/>
            <a:r>
              <a:rPr lang="en-US" sz="1600" b="1" dirty="0" smtClean="0"/>
              <a:t>Decision Tree Optimizer </a:t>
            </a:r>
            <a:r>
              <a:rPr lang="en-US" sz="1600" dirty="0" smtClean="0"/>
              <a:t>– This class acts as a middle man between the DTs and GA. It contains methods to maintain the flow of execution of the DT with GAs. </a:t>
            </a:r>
          </a:p>
          <a:p>
            <a:pPr lvl="1"/>
            <a:r>
              <a:rPr lang="en-US" sz="1600" b="1" dirty="0" smtClean="0"/>
              <a:t>Genome </a:t>
            </a:r>
            <a:r>
              <a:rPr lang="en-US" sz="1600" dirty="0" smtClean="0"/>
              <a:t>– Represents a binary string of all the features for the current sample. A 1 in the string corresponds to the feature being used while constructing the decision tree or vice versa. It also contains a fitness value for the genome (the accuracy of the DT) used in the GA.</a:t>
            </a:r>
          </a:p>
          <a:p>
            <a:pPr lvl="1"/>
            <a:r>
              <a:rPr lang="en-US" sz="1600" b="1" dirty="0" smtClean="0"/>
              <a:t>Population</a:t>
            </a:r>
            <a:r>
              <a:rPr lang="en-US" sz="1600" dirty="0" smtClean="0"/>
              <a:t> – It represents an array of genomes used in the GA. It contains methods to crossover, mutate and others required for the operation of the GA.</a:t>
            </a:r>
          </a:p>
          <a:p>
            <a:pPr lvl="1"/>
            <a:r>
              <a:rPr lang="en-US" sz="1600" b="1" dirty="0" smtClean="0"/>
              <a:t>Optimal Score Exception</a:t>
            </a:r>
            <a:r>
              <a:rPr lang="en-US" sz="1600" dirty="0" smtClean="0"/>
              <a:t> – This exception is thrown when a DT of required accuracy has been found.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nsatvik\Documents\GitHub\GWClassifier\Report-Paper\ga_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819400"/>
            <a:ext cx="2389020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5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package</a:t>
            </a:r>
            <a:br>
              <a:rPr lang="en-US" dirty="0" smtClean="0"/>
            </a:br>
            <a:r>
              <a:rPr lang="en-US" dirty="0" err="1" smtClean="0"/>
              <a:t>org.ck.gui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package contains the definitions of all the classes required for the GUI. 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nsatvik\Documents\GitHub\GWClassifier\Report-Paper\gui_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048" y="2743201"/>
            <a:ext cx="221672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nsatvik\Documents\GitHub\GWClassifier\Report-Paper\Report\welcome_wind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2209800" cy="220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nsatvik\Documents\GitHub\GWClassifier\Report-Paper\Report\dt_classification_windo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68" y="3886200"/>
            <a:ext cx="2629000" cy="238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nsatvik\Documents\GitHub\GWClassifier\Report-Paper\Report\git_hu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nsatvik\Documents\GitHub\GWClassifier\Report-Paper\Report\dt_ga_algorith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369" y="1371600"/>
            <a:ext cx="2629000" cy="222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8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Package</a:t>
            </a:r>
            <a:br>
              <a:rPr lang="en-US" dirty="0" smtClean="0"/>
            </a:br>
            <a:r>
              <a:rPr lang="en-US" dirty="0" err="1" smtClean="0"/>
              <a:t>org.ck.sample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This package contains java classes required for managing the sample files.</a:t>
            </a:r>
          </a:p>
          <a:p>
            <a:r>
              <a:rPr lang="en-US" sz="2000" dirty="0" smtClean="0"/>
              <a:t>Important Java classes are :</a:t>
            </a:r>
          </a:p>
          <a:p>
            <a:pPr lvl="1"/>
            <a:r>
              <a:rPr lang="en-US" sz="1600" b="1" dirty="0" smtClean="0"/>
              <a:t>Data Holder</a:t>
            </a:r>
            <a:r>
              <a:rPr lang="en-US" sz="1600" dirty="0" smtClean="0"/>
              <a:t> – </a:t>
            </a:r>
            <a:r>
              <a:rPr lang="en-US" sz="1600" dirty="0"/>
              <a:t>This class keeps track of names of les that contain training </a:t>
            </a:r>
            <a:r>
              <a:rPr lang="en-US" sz="1600" dirty="0" smtClean="0"/>
              <a:t>and testing </a:t>
            </a:r>
            <a:r>
              <a:rPr lang="en-US" sz="1600" dirty="0"/>
              <a:t>samples; lists of features; their </a:t>
            </a:r>
            <a:r>
              <a:rPr lang="en-US" sz="1600" dirty="0" smtClean="0"/>
              <a:t>corresponding   classification </a:t>
            </a:r>
            <a:r>
              <a:rPr lang="en-US" sz="1600" dirty="0"/>
              <a:t>values; and </a:t>
            </a:r>
            <a:r>
              <a:rPr lang="en-US" sz="1600" dirty="0" smtClean="0"/>
              <a:t>Probability </a:t>
            </a:r>
            <a:r>
              <a:rPr lang="en-US" sz="1600" dirty="0"/>
              <a:t>values.</a:t>
            </a:r>
            <a:endParaRPr lang="en-US" sz="1600" dirty="0" smtClean="0"/>
          </a:p>
          <a:p>
            <a:pPr lvl="1"/>
            <a:r>
              <a:rPr lang="en-US" sz="1600" b="1" dirty="0" smtClean="0"/>
              <a:t>Feature</a:t>
            </a:r>
            <a:r>
              <a:rPr lang="en-US" sz="1600" dirty="0" smtClean="0"/>
              <a:t> – </a:t>
            </a:r>
            <a:r>
              <a:rPr lang="en-US" sz="1600" dirty="0"/>
              <a:t>This class stores a mapping between a feature name and a feature value.</a:t>
            </a:r>
            <a:endParaRPr lang="en-US" sz="1600" dirty="0" smtClean="0"/>
          </a:p>
          <a:p>
            <a:pPr lvl="1"/>
            <a:r>
              <a:rPr lang="en-US" sz="1600" b="1" dirty="0" smtClean="0"/>
              <a:t>Sample</a:t>
            </a:r>
            <a:r>
              <a:rPr lang="en-US" sz="1600" dirty="0" smtClean="0"/>
              <a:t> – </a:t>
            </a:r>
            <a:r>
              <a:rPr lang="en-US" sz="1600" dirty="0"/>
              <a:t>This class stores all the features and the corresponding </a:t>
            </a:r>
            <a:r>
              <a:rPr lang="en-US" sz="1600" dirty="0" smtClean="0"/>
              <a:t>classification value </a:t>
            </a:r>
            <a:r>
              <a:rPr lang="en-US" sz="1600" dirty="0"/>
              <a:t>for one training/test sample only</a:t>
            </a:r>
            <a:r>
              <a:rPr lang="en-US" sz="1300" dirty="0"/>
              <a:t>.</a:t>
            </a:r>
            <a:endParaRPr lang="en-US" sz="1300" dirty="0" smtClean="0"/>
          </a:p>
          <a:p>
            <a:pPr lvl="1"/>
            <a:r>
              <a:rPr lang="en-US" sz="1600" b="1" dirty="0" smtClean="0"/>
              <a:t>Sample Collection</a:t>
            </a:r>
            <a:r>
              <a:rPr lang="en-US" sz="1600" dirty="0" smtClean="0"/>
              <a:t> – A collection of objects of Sample class</a:t>
            </a:r>
          </a:p>
          <a:p>
            <a:pPr lvl="1"/>
            <a:r>
              <a:rPr lang="en-US" sz="1600" b="1" dirty="0" smtClean="0"/>
              <a:t>Sample Splitter</a:t>
            </a:r>
            <a:r>
              <a:rPr lang="en-US" sz="1600" dirty="0" smtClean="0"/>
              <a:t> - </a:t>
            </a:r>
            <a:r>
              <a:rPr lang="en-US" sz="1600" dirty="0"/>
              <a:t>This class contains methods that operate on a given </a:t>
            </a:r>
            <a:r>
              <a:rPr lang="en-US" sz="1600" dirty="0" err="1" smtClean="0"/>
              <a:t>SampleCollection</a:t>
            </a:r>
            <a:r>
              <a:rPr lang="en-US" sz="1600" dirty="0"/>
              <a:t>, in order to split it into two new </a:t>
            </a:r>
            <a:r>
              <a:rPr lang="en-US" sz="1600" dirty="0" err="1"/>
              <a:t>SampleCollections</a:t>
            </a:r>
            <a:r>
              <a:rPr lang="en-US" sz="1600" dirty="0"/>
              <a:t>, based on a given Feature.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nsatvik\Documents\GitHub\GWClassifier\Report-Paper\sample_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7760"/>
            <a:ext cx="2535464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0" name="Picture 2" descr="C:\Users\nsatvik\Documents\GitHub\GWClassifier\Report-Paper\Report\welcome_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510540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0" y="4267200"/>
            <a:ext cx="2438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mini project, we were able to successfully implement and test the </a:t>
            </a:r>
            <a:r>
              <a:rPr lang="en-US" dirty="0" smtClean="0"/>
              <a:t>performance of </a:t>
            </a:r>
            <a:r>
              <a:rPr lang="en-US" dirty="0"/>
              <a:t>Decision Tree-based </a:t>
            </a:r>
            <a:r>
              <a:rPr lang="en-US" dirty="0" smtClean="0"/>
              <a:t>classifiers</a:t>
            </a:r>
            <a:r>
              <a:rPr lang="en-US" dirty="0"/>
              <a:t>.</a:t>
            </a:r>
          </a:p>
        </p:txBody>
      </p:sp>
      <p:pic>
        <p:nvPicPr>
          <p:cNvPr id="1026" name="Picture 2" descr="C:\Users\nsatvik\Documents\GitHub\GWClassifier\Report-Paper\Paper\manual_sel_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4419600" cy="358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satvik\Documents\GitHub\GWClassifier\Report-Paper\Paper\ga_algo_sta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19399"/>
            <a:ext cx="4724400" cy="367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3701534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Manual Feature Selection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3276600"/>
            <a:ext cx="2068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GA-based Feature Selection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23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techniques have been applied to the </a:t>
            </a:r>
            <a:r>
              <a:rPr lang="en-US" dirty="0" smtClean="0"/>
              <a:t>field </a:t>
            </a:r>
            <a:r>
              <a:rPr lang="en-US" dirty="0"/>
              <a:t>of </a:t>
            </a:r>
            <a:r>
              <a:rPr lang="en-US" dirty="0" smtClean="0"/>
              <a:t>classification </a:t>
            </a:r>
            <a:r>
              <a:rPr lang="en-US" dirty="0"/>
              <a:t>for </a:t>
            </a:r>
            <a:r>
              <a:rPr lang="en-US" dirty="0" smtClean="0"/>
              <a:t>more than </a:t>
            </a:r>
            <a:r>
              <a:rPr lang="en-US" dirty="0"/>
              <a:t>a decade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input data to </a:t>
            </a:r>
            <a:r>
              <a:rPr lang="en-US" dirty="0" smtClean="0"/>
              <a:t>classifiers </a:t>
            </a:r>
            <a:r>
              <a:rPr lang="en-US" dirty="0"/>
              <a:t>is an extremely large set of </a:t>
            </a:r>
            <a:r>
              <a:rPr lang="en-US" dirty="0" smtClean="0"/>
              <a:t>features, but </a:t>
            </a:r>
            <a:r>
              <a:rPr lang="en-US" dirty="0"/>
              <a:t>not all of features are relevant to the classes to be </a:t>
            </a:r>
            <a:r>
              <a:rPr lang="en-US" dirty="0" smtClean="0"/>
              <a:t>classified</a:t>
            </a:r>
            <a:r>
              <a:rPr lang="en-US" dirty="0"/>
              <a:t>. Hence, </a:t>
            </a:r>
            <a:r>
              <a:rPr lang="en-US" dirty="0" smtClean="0"/>
              <a:t>the learner must generalize from the given examples in order to produce a useful output in new cases.</a:t>
            </a:r>
          </a:p>
          <a:p>
            <a:pPr marL="38100" lvl="0" indent="0">
              <a:buClr>
                <a:schemeClr val="dk2"/>
              </a:buClr>
              <a:buSzPct val="277777"/>
              <a:buNone/>
            </a:pPr>
            <a:r>
              <a:rPr lang="en" dirty="0"/>
              <a:t>In this mini-project, We wish to solve the </a:t>
            </a:r>
            <a:r>
              <a:rPr lang="en" dirty="0" smtClean="0"/>
              <a:t>classification problem </a:t>
            </a:r>
            <a:r>
              <a:rPr lang="en" dirty="0"/>
              <a:t>using a</a:t>
            </a:r>
            <a:r>
              <a:rPr lang="en" dirty="0" smtClean="0"/>
              <a:t> </a:t>
            </a:r>
            <a:r>
              <a:rPr lang="en" b="1" u="sng" dirty="0"/>
              <a:t>Decision Tree based Classifier</a:t>
            </a:r>
            <a:r>
              <a:rPr lang="en" dirty="0"/>
              <a:t> and optimize it using a </a:t>
            </a:r>
            <a:r>
              <a:rPr lang="en" b="1" u="sng" dirty="0"/>
              <a:t>Genetic Algorithm</a:t>
            </a:r>
            <a:r>
              <a:rPr lang="en" dirty="0"/>
              <a:t> for feature selection.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961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mini-project mainly concentrated on classifying the ground-water samples as potable or not.</a:t>
            </a:r>
          </a:p>
          <a:p>
            <a:r>
              <a:rPr lang="en-US" dirty="0" smtClean="0"/>
              <a:t>With the generic Object Oriented Class design, two other classification problems were addressed: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 Classifying/Determining the quality of whine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  Classifying the Horse as healthy or colic.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test results show that the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Decision Trees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constructed using the Genetic algorithm-based feature selector</a:t>
            </a:r>
            <a:r>
              <a:rPr lang="en-US" dirty="0"/>
              <a:t>, were </a:t>
            </a:r>
            <a:r>
              <a:rPr lang="en-US" dirty="0">
                <a:solidFill>
                  <a:srgbClr val="FF0000"/>
                </a:solidFill>
              </a:rPr>
              <a:t>more </a:t>
            </a:r>
            <a:r>
              <a:rPr lang="en-US" dirty="0" smtClean="0">
                <a:solidFill>
                  <a:srgbClr val="FF0000"/>
                </a:solidFill>
              </a:rPr>
              <a:t>efficient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FF0000"/>
                </a:solidFill>
              </a:rPr>
              <a:t>accurate in classifying the data</a:t>
            </a:r>
            <a:r>
              <a:rPr lang="en-US" dirty="0"/>
              <a:t> than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Decision Trees constructed by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selecting features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manually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3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application could be made more responsive by using </a:t>
            </a:r>
            <a:r>
              <a:rPr lang="en-US" dirty="0" smtClean="0"/>
              <a:t>Threads.</a:t>
            </a:r>
          </a:p>
          <a:p>
            <a:r>
              <a:rPr lang="en-US" dirty="0" smtClean="0"/>
              <a:t>Genetic Algorithms can be applied by representing a DT as a genome instead of the features.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Decision Tree Classier </a:t>
            </a:r>
            <a:r>
              <a:rPr lang="en-US" dirty="0" smtClean="0"/>
              <a:t>built in </a:t>
            </a:r>
            <a:r>
              <a:rPr lang="en-US" dirty="0"/>
              <a:t>this application could be optimized using </a:t>
            </a:r>
            <a:r>
              <a:rPr lang="en-US" dirty="0" smtClean="0"/>
              <a:t>Neural Networks </a:t>
            </a:r>
            <a:r>
              <a:rPr lang="en-US" dirty="0"/>
              <a:t>which are more </a:t>
            </a:r>
            <a:r>
              <a:rPr lang="en-US" dirty="0" smtClean="0"/>
              <a:t>efficient </a:t>
            </a:r>
            <a:r>
              <a:rPr lang="en-US" dirty="0"/>
              <a:t>than Genetic Algorithms.</a:t>
            </a:r>
          </a:p>
          <a:p>
            <a:r>
              <a:rPr lang="en-US" dirty="0" smtClean="0"/>
              <a:t>An </a:t>
            </a:r>
            <a:r>
              <a:rPr lang="en-US" dirty="0"/>
              <a:t>interesting extension to be explored is the possibility of additional </a:t>
            </a:r>
            <a:r>
              <a:rPr lang="en-US" dirty="0" smtClean="0"/>
              <a:t>feedback from </a:t>
            </a:r>
            <a:r>
              <a:rPr lang="en-US" dirty="0"/>
              <a:t>ID3 concerning the evaluation of a feature set.</a:t>
            </a:r>
          </a:p>
        </p:txBody>
      </p:sp>
    </p:spTree>
    <p:extLst>
      <p:ext uri="{BB962C8B-B14F-4D97-AF65-F5344CB8AC3E}">
        <p14:creationId xmlns:p14="http://schemas.microsoft.com/office/powerpoint/2010/main" val="38897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Genetic Algorithms - </a:t>
            </a:r>
            <a:r>
              <a:rPr lang="en-US" u="sng" dirty="0">
                <a:hlinkClick r:id="rId2"/>
              </a:rPr>
              <a:t>http://en.wikipedia.org/wiki/Genetic_algorithm</a:t>
            </a:r>
            <a:endParaRPr lang="en-US" dirty="0"/>
          </a:p>
          <a:p>
            <a:pPr fontAlgn="base"/>
            <a:r>
              <a:rPr lang="en-US" dirty="0"/>
              <a:t>Genetic Algorithm for constructing DT </a:t>
            </a:r>
            <a:r>
              <a:rPr lang="en-US" u="sng" dirty="0">
                <a:hlinkClick r:id="rId3"/>
              </a:rPr>
              <a:t>http://www.jprr.org/index.php/jprr/article/viewFile/44/25</a:t>
            </a:r>
            <a:endParaRPr lang="en-US" dirty="0"/>
          </a:p>
          <a:p>
            <a:pPr fontAlgn="base"/>
            <a:r>
              <a:rPr lang="en-US" dirty="0"/>
              <a:t>Decision Trees - http://web.cecs.pdx.edu/~mm/MachineLearningWinter2010/pdfslides/DecisionTrees.pdf</a:t>
            </a:r>
          </a:p>
          <a:p>
            <a:pPr fontAlgn="base"/>
            <a:r>
              <a:rPr lang="en-US" dirty="0"/>
              <a:t>Project brief for the DT  using Horse data sets - -</a:t>
            </a:r>
            <a:r>
              <a:rPr lang="en-US" u="sng" dirty="0">
                <a:hlinkClick r:id="rId4"/>
              </a:rPr>
              <a:t>https://cs.uwaterloo.ca/~</a:t>
            </a:r>
            <a:r>
              <a:rPr lang="en-US" u="sng" dirty="0" err="1">
                <a:hlinkClick r:id="rId4"/>
              </a:rPr>
              <a:t>ppoupart</a:t>
            </a:r>
            <a:r>
              <a:rPr lang="en-US" u="sng" dirty="0">
                <a:hlinkClick r:id="rId4"/>
              </a:rPr>
              <a:t>/teaching/cs486-spring06/assignments/asst4/asst4.pdf</a:t>
            </a:r>
            <a:endParaRPr lang="en-US" dirty="0"/>
          </a:p>
          <a:p>
            <a:pPr fontAlgn="base"/>
            <a:r>
              <a:rPr lang="en-US" dirty="0"/>
              <a:t>Supervised and Unsupervised Discretization of </a:t>
            </a:r>
            <a:r>
              <a:rPr lang="en-US" dirty="0" err="1"/>
              <a:t>Continous</a:t>
            </a:r>
            <a:r>
              <a:rPr lang="en-US" dirty="0"/>
              <a:t> Features - </a:t>
            </a:r>
            <a:r>
              <a:rPr lang="en-US" u="sng" dirty="0">
                <a:hlinkClick r:id="rId5"/>
              </a:rPr>
              <a:t>http://robotics.stanford.edu/users/sahami/papers-dir/disc.pdf</a:t>
            </a:r>
            <a:endParaRPr lang="en-US" dirty="0"/>
          </a:p>
          <a:p>
            <a:pPr fontAlgn="base"/>
            <a:r>
              <a:rPr lang="en-US" dirty="0"/>
              <a:t>Hybrid learning using Genetic Algorithms and Decision Trees for pattern </a:t>
            </a:r>
            <a:r>
              <a:rPr lang="en-US" dirty="0" smtClean="0"/>
              <a:t>classification </a:t>
            </a:r>
            <a:r>
              <a:rPr lang="en-US" dirty="0"/>
              <a:t>- </a:t>
            </a:r>
            <a:r>
              <a:rPr lang="en-US" u="sng" dirty="0">
                <a:hlinkClick r:id="rId6"/>
              </a:rPr>
              <a:t>http://cs.gmu.edu/~eclab/papers/ijcai95.pdf</a:t>
            </a:r>
            <a:endParaRPr lang="en-US" dirty="0"/>
          </a:p>
          <a:p>
            <a:pPr fontAlgn="base"/>
            <a:r>
              <a:rPr lang="en-US" dirty="0" err="1"/>
              <a:t>Kardi</a:t>
            </a:r>
            <a:r>
              <a:rPr lang="en-US" dirty="0"/>
              <a:t> </a:t>
            </a:r>
            <a:r>
              <a:rPr lang="en-US" dirty="0" smtClean="0"/>
              <a:t>Tutorials on DTs- </a:t>
            </a:r>
            <a:r>
              <a:rPr lang="en-US" u="sng" dirty="0">
                <a:hlinkClick r:id="rId7"/>
              </a:rPr>
              <a:t>http://people.revoledu.com/kardi/tutorial/DecisionTree/index.html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7848600" cy="13716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8229600" cy="1600200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819400"/>
            <a:ext cx="750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code available at </a:t>
            </a:r>
            <a:r>
              <a:rPr lang="en-US" dirty="0" smtClean="0">
                <a:hlinkClick r:id="rId2"/>
              </a:rPr>
              <a:t>https://www.github.com/samiriff/GWClassifier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66800" y="6019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© Samir and </a:t>
            </a:r>
            <a:r>
              <a:rPr lang="en-US" dirty="0" err="1" smtClean="0"/>
              <a:t>Satvik</a:t>
            </a:r>
            <a:r>
              <a:rPr lang="en-US" dirty="0" smtClean="0"/>
              <a:t> of Code </a:t>
            </a:r>
            <a:r>
              <a:rPr lang="en-US" dirty="0" err="1" smtClean="0"/>
              <a:t>Kshetra</a:t>
            </a:r>
            <a:r>
              <a:rPr lang="en-US" dirty="0" smtClean="0"/>
              <a:t> Inc.</a:t>
            </a:r>
          </a:p>
          <a:p>
            <a:pPr algn="ctr"/>
            <a:r>
              <a:rPr lang="en-US" dirty="0" smtClean="0"/>
              <a:t>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Classification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" sz="1800" dirty="0"/>
              <a:t>Classification is the task of assigning objects/samples to one of the predefined classes. In this mini-project we wish to solve/automate  the problem of classifying the water samples as portable or non-portable considering the various features of the water.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" sz="1800" dirty="0"/>
              <a:t>It is a pervasive problem that encompases many diverse applications.</a:t>
            </a:r>
          </a:p>
          <a:p>
            <a:pPr marL="0" indent="0">
              <a:buNone/>
            </a:pPr>
            <a:r>
              <a:rPr lang="en-US" b="1" dirty="0" smtClean="0"/>
              <a:t>Examples:</a:t>
            </a:r>
          </a:p>
          <a:p>
            <a:r>
              <a:rPr lang="en-US" dirty="0" smtClean="0"/>
              <a:t>Classifying emails as spam or not.</a:t>
            </a:r>
          </a:p>
          <a:p>
            <a:r>
              <a:rPr lang="en-US" dirty="0" smtClean="0"/>
              <a:t>Classifying the cancerous cells as malignant or benign.</a:t>
            </a:r>
          </a:p>
          <a:p>
            <a:r>
              <a:rPr lang="en-US" dirty="0" smtClean="0"/>
              <a:t>Classification of water samples as potable or not.</a:t>
            </a:r>
          </a:p>
          <a:p>
            <a:r>
              <a:rPr lang="en-US" dirty="0" smtClean="0"/>
              <a:t>Classification of Blood samples into various blood groups.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z="20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Decision tree </a:t>
            </a:r>
            <a:r>
              <a:rPr lang="en" sz="200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learning/classification </a:t>
            </a:r>
            <a:r>
              <a:rPr lang="en" sz="20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is a method commonly used in data mining. The goal is to create a model that predicts the value of a target </a:t>
            </a:r>
            <a:r>
              <a:rPr lang="en" sz="200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variable (classificaiton class) </a:t>
            </a:r>
            <a:r>
              <a:rPr lang="en" sz="20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based on several input </a:t>
            </a:r>
            <a:r>
              <a:rPr lang="en" sz="200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variables(Feature Values). </a:t>
            </a:r>
          </a:p>
          <a:p>
            <a:pPr lvl="0"/>
            <a:r>
              <a:rPr lang="en" sz="2000" b="1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C4.5</a:t>
            </a:r>
            <a:r>
              <a:rPr lang="en" sz="200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is an algorithm used to generate a decision tree developed by Ross Quinlan</a:t>
            </a:r>
            <a:r>
              <a:rPr lang="en" sz="200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" sz="200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20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decision tree is made of </a:t>
            </a:r>
            <a:r>
              <a:rPr lang="en" sz="20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decision nodes </a:t>
            </a:r>
            <a:r>
              <a:rPr lang="en" sz="20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20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r>
              <a:rPr lang="en" sz="20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 Each decision node corresponds to a test X over a single attribute of the input data and has a number of branches, each of which handles an outcome of the test X. Each leaf node represents a class that is the result of decision for a case.</a:t>
            </a:r>
          </a:p>
          <a:p>
            <a:pPr marL="0" lvl="0" indent="0">
              <a:buNone/>
            </a:pPr>
            <a:endParaRPr lang="en" sz="20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Example of a Decision Tree Classifier </a:t>
            </a:r>
          </a:p>
          <a:p>
            <a:endParaRPr lang="en-US" dirty="0"/>
          </a:p>
        </p:txBody>
      </p:sp>
      <p:pic>
        <p:nvPicPr>
          <p:cNvPr id="4098" name="Picture 2" descr="C:\Users\nsatvik\Documents\GitHub\GWClassifier\Report-Paper\Report\dtree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5859462" cy="44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3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br>
              <a:rPr lang="en-US" dirty="0" smtClean="0"/>
            </a:br>
            <a:r>
              <a:rPr lang="en-US" dirty="0" smtClean="0"/>
              <a:t>Genetic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Genetic Algorithms (GAs) have been successfully applied to solve search and optimization problems. The basic idea of a GA is to search a </a:t>
            </a:r>
            <a:r>
              <a:rPr lang="en-US" dirty="0" smtClean="0"/>
              <a:t>population of solutions </a:t>
            </a:r>
            <a:r>
              <a:rPr lang="en-US" dirty="0"/>
              <a:t>to find the best </a:t>
            </a:r>
            <a:r>
              <a:rPr lang="en-US" dirty="0" smtClean="0"/>
              <a:t>solution. </a:t>
            </a:r>
            <a:r>
              <a:rPr lang="en-US" dirty="0"/>
              <a:t>A pool of initial </a:t>
            </a:r>
            <a:r>
              <a:rPr lang="en-US" dirty="0" smtClean="0"/>
              <a:t>solutions </a:t>
            </a:r>
            <a:r>
              <a:rPr lang="en-US" dirty="0"/>
              <a:t>called a population is randomly generated and each </a:t>
            </a:r>
            <a:r>
              <a:rPr lang="en-US" dirty="0" smtClean="0"/>
              <a:t>solution </a:t>
            </a:r>
            <a:r>
              <a:rPr lang="en-US" dirty="0"/>
              <a:t>is evaluated with a fitness function.</a:t>
            </a:r>
          </a:p>
          <a:p>
            <a:pPr fontAlgn="base"/>
            <a:r>
              <a:rPr lang="en-US" dirty="0"/>
              <a:t>A GA generally has four components.</a:t>
            </a:r>
          </a:p>
          <a:p>
            <a:pPr lvl="1" fontAlgn="base"/>
            <a:r>
              <a:rPr lang="en-US" dirty="0"/>
              <a:t>Population</a:t>
            </a:r>
          </a:p>
          <a:p>
            <a:pPr lvl="1" fontAlgn="base"/>
            <a:r>
              <a:rPr lang="en-US" dirty="0"/>
              <a:t>Fitness function</a:t>
            </a:r>
          </a:p>
          <a:p>
            <a:pPr lvl="1" fontAlgn="base"/>
            <a:r>
              <a:rPr lang="en-US" dirty="0"/>
              <a:t>Selection function</a:t>
            </a:r>
          </a:p>
          <a:p>
            <a:pPr lvl="1" fontAlgn="base"/>
            <a:r>
              <a:rPr lang="en-US" dirty="0"/>
              <a:t>Genetic operators such as mutation and crossover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fontAlgn="base"/>
            <a:r>
              <a:rPr lang="en-US" dirty="0"/>
              <a:t>The following is a typical GA procedure:</a:t>
            </a:r>
          </a:p>
          <a:p>
            <a:pPr marL="0" indent="0">
              <a:buNone/>
            </a:pPr>
            <a:r>
              <a:rPr lang="en-US" dirty="0"/>
              <a:t>Procedure GA</a:t>
            </a:r>
            <a:br>
              <a:rPr lang="en-US" dirty="0"/>
            </a:br>
            <a:r>
              <a:rPr lang="en-US" sz="2000" dirty="0"/>
              <a:t>Begin</a:t>
            </a:r>
          </a:p>
          <a:p>
            <a:pPr marL="0" indent="0">
              <a:buNone/>
            </a:pPr>
            <a:r>
              <a:rPr lang="en-US" sz="2000" dirty="0" smtClean="0"/>
              <a:t>	Initialize </a:t>
            </a:r>
            <a:r>
              <a:rPr lang="en-US" sz="2000" dirty="0"/>
              <a:t>population;</a:t>
            </a:r>
          </a:p>
          <a:p>
            <a:pPr marL="0" indent="0">
              <a:buNone/>
            </a:pPr>
            <a:r>
              <a:rPr lang="en-US" sz="2000" dirty="0" smtClean="0"/>
              <a:t>	Evaluate </a:t>
            </a:r>
            <a:r>
              <a:rPr lang="en-US" sz="2000" dirty="0"/>
              <a:t>population members;</a:t>
            </a:r>
          </a:p>
          <a:p>
            <a:pPr marL="0" indent="0">
              <a:buNone/>
            </a:pPr>
            <a:r>
              <a:rPr lang="en-US" sz="2000" dirty="0" smtClean="0"/>
              <a:t>	While </a:t>
            </a:r>
            <a:r>
              <a:rPr lang="en-US" sz="2000" dirty="0"/>
              <a:t>termination condition not satisfied do</a:t>
            </a:r>
          </a:p>
          <a:p>
            <a:pPr marL="0" indent="0">
              <a:buNone/>
            </a:pPr>
            <a:r>
              <a:rPr lang="en-US" sz="2000" dirty="0" smtClean="0"/>
              <a:t>	Begin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Select </a:t>
            </a:r>
            <a:r>
              <a:rPr lang="en-US" sz="2000" dirty="0" smtClean="0"/>
              <a:t>fittest parents </a:t>
            </a:r>
            <a:r>
              <a:rPr lang="en-US" sz="2000" dirty="0"/>
              <a:t>from current population;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smtClean="0"/>
              <a:t>selected parents crossover </a:t>
            </a:r>
            <a:r>
              <a:rPr lang="en-US" sz="2000" dirty="0"/>
              <a:t>to </a:t>
            </a:r>
            <a:r>
              <a:rPr lang="en-US" sz="2000" dirty="0" smtClean="0"/>
              <a:t>produce offspring;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Evaluate </a:t>
            </a:r>
            <a:r>
              <a:rPr lang="en-US" sz="2000" dirty="0"/>
              <a:t>offspring;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smtClean="0"/>
              <a:t>Add</a:t>
            </a:r>
            <a:r>
              <a:rPr lang="en-US" sz="2000" dirty="0" smtClean="0"/>
              <a:t> </a:t>
            </a:r>
            <a:r>
              <a:rPr lang="en-US" sz="2000" dirty="0"/>
              <a:t>offspring </a:t>
            </a:r>
            <a:r>
              <a:rPr lang="en-US" sz="2000" dirty="0" smtClean="0"/>
              <a:t> </a:t>
            </a:r>
            <a:r>
              <a:rPr lang="en-US" sz="2000" dirty="0"/>
              <a:t>to current population;</a:t>
            </a:r>
          </a:p>
          <a:p>
            <a:pPr marL="0" indent="0">
              <a:buNone/>
            </a:pPr>
            <a:r>
              <a:rPr lang="en-US" sz="2000" dirty="0" smtClean="0"/>
              <a:t>	End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DTs with GA based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 randomly selected population of genomes </a:t>
            </a:r>
            <a:r>
              <a:rPr lang="en-US" sz="1400" dirty="0"/>
              <a:t> </a:t>
            </a:r>
            <a:r>
              <a:rPr lang="en-US" sz="1400" dirty="0" smtClean="0"/>
              <a:t>indicating the features to be used for DTs is taken and using the selected features , the DT is constructed (using training data).</a:t>
            </a:r>
          </a:p>
          <a:p>
            <a:r>
              <a:rPr lang="en-US" sz="1400" dirty="0" smtClean="0"/>
              <a:t>The Decision Tree constructed is evaluated using the validation data sets. </a:t>
            </a:r>
          </a:p>
          <a:p>
            <a:r>
              <a:rPr lang="en-US" sz="1400" dirty="0" smtClean="0"/>
              <a:t>The accuracy of the DT constructed gives the fitness for the selected genome.</a:t>
            </a:r>
          </a:p>
          <a:p>
            <a:r>
              <a:rPr lang="en-US" sz="1400" dirty="0" smtClean="0"/>
              <a:t>Accuracy of the DT is (1-miss_classification)/(</a:t>
            </a:r>
            <a:r>
              <a:rPr lang="en-US" sz="1400" dirty="0" err="1" smtClean="0"/>
              <a:t>total_no_of_classification</a:t>
            </a:r>
            <a:r>
              <a:rPr lang="en-US" sz="1400" dirty="0" smtClean="0"/>
              <a:t>).</a:t>
            </a:r>
            <a:endParaRPr lang="en-US" sz="1400" dirty="0"/>
          </a:p>
        </p:txBody>
      </p:sp>
      <p:pic>
        <p:nvPicPr>
          <p:cNvPr id="3074" name="Picture 2" descr="C:\Users\nsatvik\Documents\GitHub\GWClassifier\Report-Paper\Paper\df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77200" cy="230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3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execution of the DT-GA based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Step 1  </a:t>
            </a:r>
          </a:p>
          <a:p>
            <a:pPr lvl="1"/>
            <a:r>
              <a:rPr lang="en-US" sz="1600" dirty="0" smtClean="0"/>
              <a:t>Initial Selection of the Population – A collection of bit strings (genomes) are selected indicating the features  to be selected while building the DT.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This indicates that the features corresponding the bit value 1 are used while building the decision tree.</a:t>
            </a:r>
          </a:p>
          <a:p>
            <a:pPr lvl="1"/>
            <a:r>
              <a:rPr lang="en-US" sz="1600" dirty="0" smtClean="0"/>
              <a:t>The fitness value of the chromosome is indicated by the accuracy of the corresponding DT built.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nsatvik\Documents\GitHub\GWClassifier\Report-Paper\Report\init_popu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90800"/>
            <a:ext cx="3207955" cy="34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satvik\Documents\GitHub\GWClassifier\Report-Paper\Report\featurechromos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5486400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229</TotalTime>
  <Words>1457</Words>
  <Application>Microsoft Office PowerPoint</Application>
  <PresentationFormat>On-screen Show (4:3)</PresentationFormat>
  <Paragraphs>159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Executive</vt:lpstr>
      <vt:lpstr>Decision Tree Classifier with GA-based Feature Selection</vt:lpstr>
      <vt:lpstr>Abstract</vt:lpstr>
      <vt:lpstr>Introduction – Classification Problem</vt:lpstr>
      <vt:lpstr>Decision Tree Classifiers</vt:lpstr>
      <vt:lpstr>PowerPoint Presentation</vt:lpstr>
      <vt:lpstr>Introduction  Genetic Algorithms </vt:lpstr>
      <vt:lpstr>PowerPoint Presentation</vt:lpstr>
      <vt:lpstr>DTs with GA based Feature Selection</vt:lpstr>
      <vt:lpstr>Step by Step execution of the DT-GA based Algorithm</vt:lpstr>
      <vt:lpstr>Step 2  Building the Decision Tree</vt:lpstr>
      <vt:lpstr>Step 3 Evaluation of the Decision Tree  </vt:lpstr>
      <vt:lpstr>Step 4 Going to the next Generation</vt:lpstr>
      <vt:lpstr>Implementation</vt:lpstr>
      <vt:lpstr>Decision Tree Package  org.ck.dt</vt:lpstr>
      <vt:lpstr>Genetic Algorithm Package org.ck.ga</vt:lpstr>
      <vt:lpstr>GUI package org.ck.gui</vt:lpstr>
      <vt:lpstr>Sample Package org.ck.sample</vt:lpstr>
      <vt:lpstr>Demo</vt:lpstr>
      <vt:lpstr>Results</vt:lpstr>
      <vt:lpstr>Conclusion</vt:lpstr>
      <vt:lpstr>Future Work</vt:lpstr>
      <vt:lpstr>References</vt:lpstr>
      <vt:lpstr>Questions?</vt:lpstr>
      <vt:lpstr>Thank You 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nsatvik</dc:creator>
  <cp:lastModifiedBy>nsatvik</cp:lastModifiedBy>
  <cp:revision>26</cp:revision>
  <dcterms:created xsi:type="dcterms:W3CDTF">2012-12-20T04:01:07Z</dcterms:created>
  <dcterms:modified xsi:type="dcterms:W3CDTF">2012-12-20T09:52:20Z</dcterms:modified>
</cp:coreProperties>
</file>