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0"/>
  </p:notesMasterIdLst>
  <p:handoutMasterIdLst>
    <p:handoutMasterId r:id="rId31"/>
  </p:handoutMasterIdLst>
  <p:sldIdLst>
    <p:sldId id="257" r:id="rId2"/>
    <p:sldId id="262" r:id="rId3"/>
    <p:sldId id="265" r:id="rId4"/>
    <p:sldId id="261" r:id="rId5"/>
    <p:sldId id="285" r:id="rId6"/>
    <p:sldId id="286" r:id="rId7"/>
    <p:sldId id="284" r:id="rId8"/>
    <p:sldId id="266" r:id="rId9"/>
    <p:sldId id="267" r:id="rId10"/>
    <p:sldId id="287" r:id="rId11"/>
    <p:sldId id="288" r:id="rId12"/>
    <p:sldId id="289" r:id="rId13"/>
    <p:sldId id="272" r:id="rId14"/>
    <p:sldId id="291" r:id="rId15"/>
    <p:sldId id="290" r:id="rId16"/>
    <p:sldId id="292" r:id="rId17"/>
    <p:sldId id="293" r:id="rId18"/>
    <p:sldId id="276" r:id="rId19"/>
    <p:sldId id="277" r:id="rId20"/>
    <p:sldId id="294" r:id="rId21"/>
    <p:sldId id="295" r:id="rId22"/>
    <p:sldId id="296" r:id="rId23"/>
    <p:sldId id="298" r:id="rId24"/>
    <p:sldId id="297" r:id="rId25"/>
    <p:sldId id="299" r:id="rId26"/>
    <p:sldId id="300" r:id="rId27"/>
    <p:sldId id="301" r:id="rId28"/>
    <p:sldId id="302" r:id="rId2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6" autoAdjust="0"/>
    <p:restoredTop sz="53635" autoAdjust="0"/>
  </p:normalViewPr>
  <p:slideViewPr>
    <p:cSldViewPr snapToGrid="0">
      <p:cViewPr varScale="1">
        <p:scale>
          <a:sx n="35" d="100"/>
          <a:sy n="35" d="100"/>
        </p:scale>
        <p:origin x="1868" y="3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8136CA-146D-4569-A035-99925DFA2A4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86B2751-F2C1-412F-92E9-7B9E7F419E51}">
      <dgm:prSet/>
      <dgm:spPr/>
      <dgm:t>
        <a:bodyPr/>
        <a:lstStyle/>
        <a:p>
          <a:r>
            <a:rPr lang="en-US"/>
            <a:t>Le serveur traite les fichiers PHP :</a:t>
          </a:r>
        </a:p>
      </dgm:t>
    </dgm:pt>
    <dgm:pt modelId="{16B6C3B1-B518-4632-B668-00DD7BFE32B7}" type="parTrans" cxnId="{DE045526-1899-481F-B368-1D9D097F87A3}">
      <dgm:prSet/>
      <dgm:spPr/>
      <dgm:t>
        <a:bodyPr/>
        <a:lstStyle/>
        <a:p>
          <a:endParaRPr lang="en-US"/>
        </a:p>
      </dgm:t>
    </dgm:pt>
    <dgm:pt modelId="{6ED64F18-C573-4F1F-9AB2-76B75E6FA2C6}" type="sibTrans" cxnId="{DE045526-1899-481F-B368-1D9D097F87A3}">
      <dgm:prSet/>
      <dgm:spPr/>
      <dgm:t>
        <a:bodyPr/>
        <a:lstStyle/>
        <a:p>
          <a:endParaRPr lang="en-US"/>
        </a:p>
      </dgm:t>
    </dgm:pt>
    <dgm:pt modelId="{5150DF92-A4A1-4CBF-A9EB-E718C0AA75B8}">
      <dgm:prSet/>
      <dgm:spPr/>
      <dgm:t>
        <a:bodyPr/>
        <a:lstStyle/>
        <a:p>
          <a:r>
            <a:rPr lang="en-US"/>
            <a:t>Le serveur web détecte l’extension .php et envoie le fichier au moteur PHP.</a:t>
          </a:r>
        </a:p>
      </dgm:t>
    </dgm:pt>
    <dgm:pt modelId="{B91A0A11-DCFD-403F-A1D1-699AE744B04F}" type="parTrans" cxnId="{306CA7EF-BA2F-485D-82C9-6634DD7694D6}">
      <dgm:prSet/>
      <dgm:spPr/>
      <dgm:t>
        <a:bodyPr/>
        <a:lstStyle/>
        <a:p>
          <a:endParaRPr lang="en-US"/>
        </a:p>
      </dgm:t>
    </dgm:pt>
    <dgm:pt modelId="{FA56D3D8-4F1F-455C-8CBA-9A3C8267E9C8}" type="sibTrans" cxnId="{306CA7EF-BA2F-485D-82C9-6634DD7694D6}">
      <dgm:prSet/>
      <dgm:spPr/>
      <dgm:t>
        <a:bodyPr/>
        <a:lstStyle/>
        <a:p>
          <a:endParaRPr lang="en-US"/>
        </a:p>
      </dgm:t>
    </dgm:pt>
    <dgm:pt modelId="{DB959686-717B-46A1-88E9-0BB69EDA2F93}">
      <dgm:prSet/>
      <dgm:spPr/>
      <dgm:t>
        <a:bodyPr/>
        <a:lstStyle/>
        <a:p>
          <a:r>
            <a:rPr lang="en-US"/>
            <a:t>Le moteur PHP execute le code PHP et génère un contenu HTML ou texte brut de remplacement.</a:t>
          </a:r>
        </a:p>
      </dgm:t>
    </dgm:pt>
    <dgm:pt modelId="{B696F3FE-E494-438D-97AF-80A221446D3B}" type="parTrans" cxnId="{15144D5D-B223-4D3A-B100-C596F4522243}">
      <dgm:prSet/>
      <dgm:spPr/>
      <dgm:t>
        <a:bodyPr/>
        <a:lstStyle/>
        <a:p>
          <a:endParaRPr lang="en-US"/>
        </a:p>
      </dgm:t>
    </dgm:pt>
    <dgm:pt modelId="{DCA6813B-7F84-4CB7-98C5-714D1295146A}" type="sibTrans" cxnId="{15144D5D-B223-4D3A-B100-C596F4522243}">
      <dgm:prSet/>
      <dgm:spPr/>
      <dgm:t>
        <a:bodyPr/>
        <a:lstStyle/>
        <a:p>
          <a:endParaRPr lang="en-US"/>
        </a:p>
      </dgm:t>
    </dgm:pt>
    <dgm:pt modelId="{C9094FE2-A8E9-4596-A631-0ADEFF461C81}">
      <dgm:prSet/>
      <dgm:spPr/>
      <dgm:t>
        <a:bodyPr/>
        <a:lstStyle/>
        <a:p>
          <a:r>
            <a:rPr lang="en-US"/>
            <a:t>Le serveur web renvoie le contenu généré sous forme de contenu généré au navigateur</a:t>
          </a:r>
        </a:p>
      </dgm:t>
    </dgm:pt>
    <dgm:pt modelId="{3E9DAD9D-700B-4EBE-84EE-38136C6D7342}" type="parTrans" cxnId="{286F6493-9C9B-467A-A199-2A1B37B0F792}">
      <dgm:prSet/>
      <dgm:spPr/>
      <dgm:t>
        <a:bodyPr/>
        <a:lstStyle/>
        <a:p>
          <a:endParaRPr lang="en-US"/>
        </a:p>
      </dgm:t>
    </dgm:pt>
    <dgm:pt modelId="{B6A69203-EB58-4DC1-B15C-4AAC93B695F2}" type="sibTrans" cxnId="{286F6493-9C9B-467A-A199-2A1B37B0F792}">
      <dgm:prSet/>
      <dgm:spPr/>
      <dgm:t>
        <a:bodyPr/>
        <a:lstStyle/>
        <a:p>
          <a:endParaRPr lang="en-US"/>
        </a:p>
      </dgm:t>
    </dgm:pt>
    <dgm:pt modelId="{55E21D3E-E5A9-422C-B599-8CE122B227E1}">
      <dgm:prSet/>
      <dgm:spPr/>
      <dgm:t>
        <a:bodyPr/>
        <a:lstStyle/>
        <a:p>
          <a:r>
            <a:rPr lang="en-US"/>
            <a:t>Interprétation et compilation du code : </a:t>
          </a:r>
        </a:p>
      </dgm:t>
    </dgm:pt>
    <dgm:pt modelId="{8857C8EB-057D-4926-ADD1-28BC03548926}" type="parTrans" cxnId="{617F31CB-ABDF-47A6-85C4-C9F37CFA212B}">
      <dgm:prSet/>
      <dgm:spPr/>
      <dgm:t>
        <a:bodyPr/>
        <a:lstStyle/>
        <a:p>
          <a:endParaRPr lang="en-US"/>
        </a:p>
      </dgm:t>
    </dgm:pt>
    <dgm:pt modelId="{B404A7B0-3B4C-4AE0-B469-42711AAEF93F}" type="sibTrans" cxnId="{617F31CB-ABDF-47A6-85C4-C9F37CFA212B}">
      <dgm:prSet/>
      <dgm:spPr/>
      <dgm:t>
        <a:bodyPr/>
        <a:lstStyle/>
        <a:p>
          <a:endParaRPr lang="en-US"/>
        </a:p>
      </dgm:t>
    </dgm:pt>
    <dgm:pt modelId="{23B903AD-EBE0-4411-90DA-F557384663AD}">
      <dgm:prSet/>
      <dgm:spPr/>
      <dgm:t>
        <a:bodyPr/>
        <a:lstStyle/>
        <a:p>
          <a:r>
            <a:rPr lang="en-US"/>
            <a:t>PHP est un langage de script interprété, le code est execute à la volée, ligne par ligne.</a:t>
          </a:r>
        </a:p>
      </dgm:t>
    </dgm:pt>
    <dgm:pt modelId="{70CD0564-B00F-4354-855C-A58E8D457976}" type="parTrans" cxnId="{6BEA93FB-1CF3-4D90-9EA9-F8962B0371C8}">
      <dgm:prSet/>
      <dgm:spPr/>
      <dgm:t>
        <a:bodyPr/>
        <a:lstStyle/>
        <a:p>
          <a:endParaRPr lang="en-US"/>
        </a:p>
      </dgm:t>
    </dgm:pt>
    <dgm:pt modelId="{CDCDEAC1-2DB6-469F-973D-04C3CA93C9C3}" type="sibTrans" cxnId="{6BEA93FB-1CF3-4D90-9EA9-F8962B0371C8}">
      <dgm:prSet/>
      <dgm:spPr/>
      <dgm:t>
        <a:bodyPr/>
        <a:lstStyle/>
        <a:p>
          <a:endParaRPr lang="en-US"/>
        </a:p>
      </dgm:t>
    </dgm:pt>
    <dgm:pt modelId="{33CFFC1B-678B-400C-8F6B-B96EBF36E553}">
      <dgm:prSet/>
      <dgm:spPr/>
      <dgm:t>
        <a:bodyPr/>
        <a:lstStyle/>
        <a:p>
          <a:r>
            <a:rPr lang="en-US"/>
            <a:t>Le moteur PHP compile le code en opcodes (operations de code) qui sont ensuite executes par la machine virtuelle PHP</a:t>
          </a:r>
        </a:p>
      </dgm:t>
    </dgm:pt>
    <dgm:pt modelId="{0AF7C0BB-AA8E-46B2-B231-2F41A2CCE56B}" type="parTrans" cxnId="{74D9147B-8B28-41F6-9421-87FB0641C186}">
      <dgm:prSet/>
      <dgm:spPr/>
      <dgm:t>
        <a:bodyPr/>
        <a:lstStyle/>
        <a:p>
          <a:endParaRPr lang="en-US"/>
        </a:p>
      </dgm:t>
    </dgm:pt>
    <dgm:pt modelId="{8FD4E7EA-FEB6-4871-8B6E-E8AB018CB425}" type="sibTrans" cxnId="{74D9147B-8B28-41F6-9421-87FB0641C186}">
      <dgm:prSet/>
      <dgm:spPr/>
      <dgm:t>
        <a:bodyPr/>
        <a:lstStyle/>
        <a:p>
          <a:endParaRPr lang="en-US"/>
        </a:p>
      </dgm:t>
    </dgm:pt>
    <dgm:pt modelId="{3010DCEE-4E4E-4F16-A3A8-EEE9A2B29885}">
      <dgm:prSet/>
      <dgm:spPr/>
      <dgm:t>
        <a:bodyPr/>
        <a:lstStyle/>
        <a:p>
          <a:r>
            <a:rPr lang="en-US"/>
            <a:t>Tout ça est transparent pour l’utilisateur final</a:t>
          </a:r>
        </a:p>
      </dgm:t>
    </dgm:pt>
    <dgm:pt modelId="{4377CA16-ADA7-411A-A7D3-68079F8A718A}" type="parTrans" cxnId="{777518B1-21EA-4B91-B7B5-107DD69F4862}">
      <dgm:prSet/>
      <dgm:spPr/>
      <dgm:t>
        <a:bodyPr/>
        <a:lstStyle/>
        <a:p>
          <a:endParaRPr lang="en-US"/>
        </a:p>
      </dgm:t>
    </dgm:pt>
    <dgm:pt modelId="{EC75868A-E01F-4D04-A7AF-CE3C51A439C5}" type="sibTrans" cxnId="{777518B1-21EA-4B91-B7B5-107DD69F4862}">
      <dgm:prSet/>
      <dgm:spPr/>
      <dgm:t>
        <a:bodyPr/>
        <a:lstStyle/>
        <a:p>
          <a:endParaRPr lang="en-US"/>
        </a:p>
      </dgm:t>
    </dgm:pt>
    <dgm:pt modelId="{553A3ED7-1428-41A5-997B-26125ECBE74C}" type="pres">
      <dgm:prSet presAssocID="{438136CA-146D-4569-A035-99925DFA2A4E}" presName="linear" presStyleCnt="0">
        <dgm:presLayoutVars>
          <dgm:animLvl val="lvl"/>
          <dgm:resizeHandles val="exact"/>
        </dgm:presLayoutVars>
      </dgm:prSet>
      <dgm:spPr/>
    </dgm:pt>
    <dgm:pt modelId="{B06A4264-F49D-4DCE-9F68-B70012319610}" type="pres">
      <dgm:prSet presAssocID="{E86B2751-F2C1-412F-92E9-7B9E7F419E51}" presName="parentText" presStyleLbl="node1" presStyleIdx="0" presStyleCnt="2">
        <dgm:presLayoutVars>
          <dgm:chMax val="0"/>
          <dgm:bulletEnabled val="1"/>
        </dgm:presLayoutVars>
      </dgm:prSet>
      <dgm:spPr/>
    </dgm:pt>
    <dgm:pt modelId="{F596FDCA-757A-4728-A4A2-B60B8B26BC3B}" type="pres">
      <dgm:prSet presAssocID="{E86B2751-F2C1-412F-92E9-7B9E7F419E51}" presName="childText" presStyleLbl="revTx" presStyleIdx="0" presStyleCnt="2">
        <dgm:presLayoutVars>
          <dgm:bulletEnabled val="1"/>
        </dgm:presLayoutVars>
      </dgm:prSet>
      <dgm:spPr/>
    </dgm:pt>
    <dgm:pt modelId="{0498227D-3DC0-4739-9FC9-7D5F901FAAFB}" type="pres">
      <dgm:prSet presAssocID="{55E21D3E-E5A9-422C-B599-8CE122B227E1}" presName="parentText" presStyleLbl="node1" presStyleIdx="1" presStyleCnt="2">
        <dgm:presLayoutVars>
          <dgm:chMax val="0"/>
          <dgm:bulletEnabled val="1"/>
        </dgm:presLayoutVars>
      </dgm:prSet>
      <dgm:spPr/>
    </dgm:pt>
    <dgm:pt modelId="{66071794-C341-4C3D-B43F-51F5F163073F}" type="pres">
      <dgm:prSet presAssocID="{55E21D3E-E5A9-422C-B599-8CE122B227E1}" presName="childText" presStyleLbl="revTx" presStyleIdx="1" presStyleCnt="2">
        <dgm:presLayoutVars>
          <dgm:bulletEnabled val="1"/>
        </dgm:presLayoutVars>
      </dgm:prSet>
      <dgm:spPr/>
    </dgm:pt>
  </dgm:ptLst>
  <dgm:cxnLst>
    <dgm:cxn modelId="{DE045526-1899-481F-B368-1D9D097F87A3}" srcId="{438136CA-146D-4569-A035-99925DFA2A4E}" destId="{E86B2751-F2C1-412F-92E9-7B9E7F419E51}" srcOrd="0" destOrd="0" parTransId="{16B6C3B1-B518-4632-B668-00DD7BFE32B7}" sibTransId="{6ED64F18-C573-4F1F-9AB2-76B75E6FA2C6}"/>
    <dgm:cxn modelId="{4F4A852F-4D97-45BC-B63F-F5F1BE9DCC36}" type="presOf" srcId="{33CFFC1B-678B-400C-8F6B-B96EBF36E553}" destId="{66071794-C341-4C3D-B43F-51F5F163073F}" srcOrd="0" destOrd="1" presId="urn:microsoft.com/office/officeart/2005/8/layout/vList2"/>
    <dgm:cxn modelId="{C44B6F5B-7B3A-4C25-9383-966341F10A36}" type="presOf" srcId="{E86B2751-F2C1-412F-92E9-7B9E7F419E51}" destId="{B06A4264-F49D-4DCE-9F68-B70012319610}" srcOrd="0" destOrd="0" presId="urn:microsoft.com/office/officeart/2005/8/layout/vList2"/>
    <dgm:cxn modelId="{15144D5D-B223-4D3A-B100-C596F4522243}" srcId="{E86B2751-F2C1-412F-92E9-7B9E7F419E51}" destId="{DB959686-717B-46A1-88E9-0BB69EDA2F93}" srcOrd="1" destOrd="0" parTransId="{B696F3FE-E494-438D-97AF-80A221446D3B}" sibTransId="{DCA6813B-7F84-4CB7-98C5-714D1295146A}"/>
    <dgm:cxn modelId="{0155C069-BAB4-4FCC-8713-4E70515D587A}" type="presOf" srcId="{DB959686-717B-46A1-88E9-0BB69EDA2F93}" destId="{F596FDCA-757A-4728-A4A2-B60B8B26BC3B}" srcOrd="0" destOrd="1" presId="urn:microsoft.com/office/officeart/2005/8/layout/vList2"/>
    <dgm:cxn modelId="{74D9147B-8B28-41F6-9421-87FB0641C186}" srcId="{55E21D3E-E5A9-422C-B599-8CE122B227E1}" destId="{33CFFC1B-678B-400C-8F6B-B96EBF36E553}" srcOrd="1" destOrd="0" parTransId="{0AF7C0BB-AA8E-46B2-B231-2F41A2CCE56B}" sibTransId="{8FD4E7EA-FEB6-4871-8B6E-E8AB018CB425}"/>
    <dgm:cxn modelId="{C48BE190-7124-4009-AF57-51A05A372DF4}" type="presOf" srcId="{55E21D3E-E5A9-422C-B599-8CE122B227E1}" destId="{0498227D-3DC0-4739-9FC9-7D5F901FAAFB}" srcOrd="0" destOrd="0" presId="urn:microsoft.com/office/officeart/2005/8/layout/vList2"/>
    <dgm:cxn modelId="{286F6493-9C9B-467A-A199-2A1B37B0F792}" srcId="{E86B2751-F2C1-412F-92E9-7B9E7F419E51}" destId="{C9094FE2-A8E9-4596-A631-0ADEFF461C81}" srcOrd="2" destOrd="0" parTransId="{3E9DAD9D-700B-4EBE-84EE-38136C6D7342}" sibTransId="{B6A69203-EB58-4DC1-B15C-4AAC93B695F2}"/>
    <dgm:cxn modelId="{DC73999E-2DB6-4279-BB70-26C899D2A986}" type="presOf" srcId="{C9094FE2-A8E9-4596-A631-0ADEFF461C81}" destId="{F596FDCA-757A-4728-A4A2-B60B8B26BC3B}" srcOrd="0" destOrd="2" presId="urn:microsoft.com/office/officeart/2005/8/layout/vList2"/>
    <dgm:cxn modelId="{79DC0DA2-4B81-49FF-93D2-57AA6D405525}" type="presOf" srcId="{3010DCEE-4E4E-4F16-A3A8-EEE9A2B29885}" destId="{66071794-C341-4C3D-B43F-51F5F163073F}" srcOrd="0" destOrd="2" presId="urn:microsoft.com/office/officeart/2005/8/layout/vList2"/>
    <dgm:cxn modelId="{7B47DAAF-3CB8-498C-9D61-B4CDE431A23F}" type="presOf" srcId="{23B903AD-EBE0-4411-90DA-F557384663AD}" destId="{66071794-C341-4C3D-B43F-51F5F163073F}" srcOrd="0" destOrd="0" presId="urn:microsoft.com/office/officeart/2005/8/layout/vList2"/>
    <dgm:cxn modelId="{777518B1-21EA-4B91-B7B5-107DD69F4862}" srcId="{55E21D3E-E5A9-422C-B599-8CE122B227E1}" destId="{3010DCEE-4E4E-4F16-A3A8-EEE9A2B29885}" srcOrd="2" destOrd="0" parTransId="{4377CA16-ADA7-411A-A7D3-68079F8A718A}" sibTransId="{EC75868A-E01F-4D04-A7AF-CE3C51A439C5}"/>
    <dgm:cxn modelId="{66E843C8-D68B-41B1-9207-579D2201F606}" type="presOf" srcId="{438136CA-146D-4569-A035-99925DFA2A4E}" destId="{553A3ED7-1428-41A5-997B-26125ECBE74C}" srcOrd="0" destOrd="0" presId="urn:microsoft.com/office/officeart/2005/8/layout/vList2"/>
    <dgm:cxn modelId="{617F31CB-ABDF-47A6-85C4-C9F37CFA212B}" srcId="{438136CA-146D-4569-A035-99925DFA2A4E}" destId="{55E21D3E-E5A9-422C-B599-8CE122B227E1}" srcOrd="1" destOrd="0" parTransId="{8857C8EB-057D-4926-ADD1-28BC03548926}" sibTransId="{B404A7B0-3B4C-4AE0-B469-42711AAEF93F}"/>
    <dgm:cxn modelId="{306CA7EF-BA2F-485D-82C9-6634DD7694D6}" srcId="{E86B2751-F2C1-412F-92E9-7B9E7F419E51}" destId="{5150DF92-A4A1-4CBF-A9EB-E718C0AA75B8}" srcOrd="0" destOrd="0" parTransId="{B91A0A11-DCFD-403F-A1D1-699AE744B04F}" sibTransId="{FA56D3D8-4F1F-455C-8CBA-9A3C8267E9C8}"/>
    <dgm:cxn modelId="{A549EAF8-2C44-4190-A154-D29AE0BCCBB1}" type="presOf" srcId="{5150DF92-A4A1-4CBF-A9EB-E718C0AA75B8}" destId="{F596FDCA-757A-4728-A4A2-B60B8B26BC3B}" srcOrd="0" destOrd="0" presId="urn:microsoft.com/office/officeart/2005/8/layout/vList2"/>
    <dgm:cxn modelId="{6BEA93FB-1CF3-4D90-9EA9-F8962B0371C8}" srcId="{55E21D3E-E5A9-422C-B599-8CE122B227E1}" destId="{23B903AD-EBE0-4411-90DA-F557384663AD}" srcOrd="0" destOrd="0" parTransId="{70CD0564-B00F-4354-855C-A58E8D457976}" sibTransId="{CDCDEAC1-2DB6-469F-973D-04C3CA93C9C3}"/>
    <dgm:cxn modelId="{29FF5F16-B990-4075-8AC4-94F8E41E58C2}" type="presParOf" srcId="{553A3ED7-1428-41A5-997B-26125ECBE74C}" destId="{B06A4264-F49D-4DCE-9F68-B70012319610}" srcOrd="0" destOrd="0" presId="urn:microsoft.com/office/officeart/2005/8/layout/vList2"/>
    <dgm:cxn modelId="{ACBB6E79-0BC0-480C-9684-5E5ACDE87A75}" type="presParOf" srcId="{553A3ED7-1428-41A5-997B-26125ECBE74C}" destId="{F596FDCA-757A-4728-A4A2-B60B8B26BC3B}" srcOrd="1" destOrd="0" presId="urn:microsoft.com/office/officeart/2005/8/layout/vList2"/>
    <dgm:cxn modelId="{8DF3C068-650C-44F0-990C-538A7D4B8D60}" type="presParOf" srcId="{553A3ED7-1428-41A5-997B-26125ECBE74C}" destId="{0498227D-3DC0-4739-9FC9-7D5F901FAAFB}" srcOrd="2" destOrd="0" presId="urn:microsoft.com/office/officeart/2005/8/layout/vList2"/>
    <dgm:cxn modelId="{99409744-EBD2-4C96-9A15-6AA1D21084B2}" type="presParOf" srcId="{553A3ED7-1428-41A5-997B-26125ECBE74C}" destId="{66071794-C341-4C3D-B43F-51F5F163073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A4264-F49D-4DCE-9F68-B70012319610}">
      <dsp:nvSpPr>
        <dsp:cNvPr id="0" name=""/>
        <dsp:cNvSpPr/>
      </dsp:nvSpPr>
      <dsp:spPr>
        <a:xfrm>
          <a:off x="0" y="281411"/>
          <a:ext cx="100583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Le serveur traite les fichiers PHP :</a:t>
          </a:r>
        </a:p>
      </dsp:txBody>
      <dsp:txXfrm>
        <a:off x="25759" y="307170"/>
        <a:ext cx="10006881" cy="476152"/>
      </dsp:txXfrm>
    </dsp:sp>
    <dsp:sp modelId="{F596FDCA-757A-4728-A4A2-B60B8B26BC3B}">
      <dsp:nvSpPr>
        <dsp:cNvPr id="0" name=""/>
        <dsp:cNvSpPr/>
      </dsp:nvSpPr>
      <dsp:spPr>
        <a:xfrm>
          <a:off x="0" y="809082"/>
          <a:ext cx="10058399" cy="1115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Le serveur web détecte l’extension .php et envoie le fichier au moteur PHP.</a:t>
          </a:r>
        </a:p>
        <a:p>
          <a:pPr marL="171450" lvl="1" indent="-171450" algn="l" defTabSz="755650">
            <a:lnSpc>
              <a:spcPct val="90000"/>
            </a:lnSpc>
            <a:spcBef>
              <a:spcPct val="0"/>
            </a:spcBef>
            <a:spcAft>
              <a:spcPct val="20000"/>
            </a:spcAft>
            <a:buChar char="•"/>
          </a:pPr>
          <a:r>
            <a:rPr lang="en-US" sz="1700" kern="1200"/>
            <a:t>Le moteur PHP execute le code PHP et génère un contenu HTML ou texte brut de remplacement.</a:t>
          </a:r>
        </a:p>
        <a:p>
          <a:pPr marL="171450" lvl="1" indent="-171450" algn="l" defTabSz="755650">
            <a:lnSpc>
              <a:spcPct val="90000"/>
            </a:lnSpc>
            <a:spcBef>
              <a:spcPct val="0"/>
            </a:spcBef>
            <a:spcAft>
              <a:spcPct val="20000"/>
            </a:spcAft>
            <a:buChar char="•"/>
          </a:pPr>
          <a:r>
            <a:rPr lang="en-US" sz="1700" kern="1200"/>
            <a:t>Le serveur web renvoie le contenu généré sous forme de contenu généré au navigateur</a:t>
          </a:r>
        </a:p>
      </dsp:txBody>
      <dsp:txXfrm>
        <a:off x="0" y="809082"/>
        <a:ext cx="10058399" cy="1115730"/>
      </dsp:txXfrm>
    </dsp:sp>
    <dsp:sp modelId="{0498227D-3DC0-4739-9FC9-7D5F901FAAFB}">
      <dsp:nvSpPr>
        <dsp:cNvPr id="0" name=""/>
        <dsp:cNvSpPr/>
      </dsp:nvSpPr>
      <dsp:spPr>
        <a:xfrm>
          <a:off x="0" y="1924812"/>
          <a:ext cx="100583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Interprétation et compilation du code : </a:t>
          </a:r>
        </a:p>
      </dsp:txBody>
      <dsp:txXfrm>
        <a:off x="25759" y="1950571"/>
        <a:ext cx="10006881" cy="476152"/>
      </dsp:txXfrm>
    </dsp:sp>
    <dsp:sp modelId="{66071794-C341-4C3D-B43F-51F5F163073F}">
      <dsp:nvSpPr>
        <dsp:cNvPr id="0" name=""/>
        <dsp:cNvSpPr/>
      </dsp:nvSpPr>
      <dsp:spPr>
        <a:xfrm>
          <a:off x="0" y="2452482"/>
          <a:ext cx="10058399" cy="1115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PHP est un langage de script interprété, le code est execute à la volée, ligne par ligne.</a:t>
          </a:r>
        </a:p>
        <a:p>
          <a:pPr marL="171450" lvl="1" indent="-171450" algn="l" defTabSz="755650">
            <a:lnSpc>
              <a:spcPct val="90000"/>
            </a:lnSpc>
            <a:spcBef>
              <a:spcPct val="0"/>
            </a:spcBef>
            <a:spcAft>
              <a:spcPct val="20000"/>
            </a:spcAft>
            <a:buChar char="•"/>
          </a:pPr>
          <a:r>
            <a:rPr lang="en-US" sz="1700" kern="1200"/>
            <a:t>Le moteur PHP compile le code en opcodes (operations de code) qui sont ensuite executes par la machine virtuelle PHP</a:t>
          </a:r>
        </a:p>
        <a:p>
          <a:pPr marL="171450" lvl="1" indent="-171450" algn="l" defTabSz="755650">
            <a:lnSpc>
              <a:spcPct val="90000"/>
            </a:lnSpc>
            <a:spcBef>
              <a:spcPct val="0"/>
            </a:spcBef>
            <a:spcAft>
              <a:spcPct val="20000"/>
            </a:spcAft>
            <a:buChar char="•"/>
          </a:pPr>
          <a:r>
            <a:rPr lang="en-US" sz="1700" kern="1200"/>
            <a:t>Tout ça est transparent pour l’utilisateur final</a:t>
          </a:r>
        </a:p>
      </dsp:txBody>
      <dsp:txXfrm>
        <a:off x="0" y="2452482"/>
        <a:ext cx="10058399" cy="11157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541C455-0541-42CB-85F2-EF2EB726E407}" type="datetime1">
              <a:rPr lang="fr-FR" smtClean="0"/>
              <a:t>20/03/2023</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39F4AB6-716B-4E95-AAD2-DB349D9AC9BA}" type="datetime1">
              <a:rPr lang="fr-FR" smtClean="0"/>
              <a:t>20/03/2023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fr-FR" b="0" i="0" dirty="0">
                <a:solidFill>
                  <a:srgbClr val="D1D5DB"/>
                </a:solidFill>
                <a:effectLst/>
                <a:latin typeface="Söhne"/>
              </a:rPr>
              <a:t>Une alternative plus courte pour afficher directement le contenu d'une variable ou d'une expression : </a:t>
            </a:r>
            <a:r>
              <a:rPr lang="fr-FR" dirty="0"/>
              <a:t>&lt;?=</a:t>
            </a:r>
            <a:r>
              <a:rPr lang="fr-FR" b="0" i="0" dirty="0">
                <a:solidFill>
                  <a:srgbClr val="D1D5DB"/>
                </a:solidFill>
                <a:effectLst/>
                <a:latin typeface="Söhne"/>
              </a:rPr>
              <a:t>Par exemple : &lt;?= $variable; ?&gt; est équivalent à &lt;?</a:t>
            </a:r>
            <a:r>
              <a:rPr lang="fr-FR" b="0" i="0" dirty="0" err="1">
                <a:solidFill>
                  <a:srgbClr val="D1D5DB"/>
                </a:solidFill>
                <a:effectLst/>
                <a:latin typeface="Söhne"/>
              </a:rPr>
              <a:t>php</a:t>
            </a:r>
            <a:r>
              <a:rPr lang="fr-FR" b="0" i="0" dirty="0">
                <a:solidFill>
                  <a:srgbClr val="D1D5DB"/>
                </a:solidFill>
                <a:effectLst/>
                <a:latin typeface="Söhne"/>
              </a:rPr>
              <a:t> </a:t>
            </a:r>
            <a:r>
              <a:rPr lang="fr-FR" b="0" i="0" dirty="0" err="1">
                <a:solidFill>
                  <a:srgbClr val="D1D5DB"/>
                </a:solidFill>
                <a:effectLst/>
                <a:latin typeface="Söhne"/>
              </a:rPr>
              <a:t>echo</a:t>
            </a:r>
            <a:r>
              <a:rPr lang="fr-FR" b="0" i="0" dirty="0">
                <a:solidFill>
                  <a:srgbClr val="D1D5DB"/>
                </a:solidFill>
                <a:effectLst/>
                <a:latin typeface="Söhne"/>
              </a:rPr>
              <a:t> $variable; ?&gt;</a:t>
            </a:r>
          </a:p>
          <a:p>
            <a:pPr algn="l">
              <a:buFont typeface="Arial" panose="020B0604020202020204" pitchFamily="34" charset="0"/>
              <a:buChar char="•"/>
            </a:pPr>
            <a:endParaRPr lang="fr-FR" b="0" i="0" dirty="0">
              <a:solidFill>
                <a:srgbClr val="D1D5DB"/>
              </a:solidFill>
              <a:effectLst/>
              <a:latin typeface="Söhne"/>
            </a:endParaRPr>
          </a:p>
          <a:p>
            <a:r>
              <a:rPr lang="fr-FR" dirty="0"/>
              <a:t>&lt;!DOCTYPE html&gt;</a:t>
            </a:r>
          </a:p>
          <a:p>
            <a:r>
              <a:rPr lang="fr-FR" dirty="0"/>
              <a:t>&lt;html </a:t>
            </a:r>
            <a:r>
              <a:rPr lang="fr-FR" dirty="0" err="1"/>
              <a:t>lang</a:t>
            </a:r>
            <a:r>
              <a:rPr lang="fr-FR" dirty="0"/>
              <a:t>="</a:t>
            </a:r>
            <a:r>
              <a:rPr lang="fr-FR" dirty="0" err="1"/>
              <a:t>fr</a:t>
            </a:r>
            <a:r>
              <a:rPr lang="fr-FR" dirty="0"/>
              <a:t>"&gt;</a:t>
            </a:r>
          </a:p>
          <a:p>
            <a:r>
              <a:rPr lang="fr-FR" dirty="0"/>
              <a:t>&lt;</a:t>
            </a:r>
            <a:r>
              <a:rPr lang="fr-FR" dirty="0" err="1"/>
              <a:t>head</a:t>
            </a:r>
            <a:r>
              <a:rPr lang="fr-FR" dirty="0"/>
              <a:t>&gt;</a:t>
            </a:r>
          </a:p>
          <a:p>
            <a:r>
              <a:rPr lang="fr-FR" dirty="0"/>
              <a:t>    &lt;</a:t>
            </a:r>
            <a:r>
              <a:rPr lang="fr-FR" dirty="0" err="1"/>
              <a:t>meta</a:t>
            </a:r>
            <a:r>
              <a:rPr lang="fr-FR" dirty="0"/>
              <a:t> </a:t>
            </a:r>
            <a:r>
              <a:rPr lang="fr-FR" dirty="0" err="1"/>
              <a:t>charset</a:t>
            </a:r>
            <a:r>
              <a:rPr lang="fr-FR" dirty="0"/>
              <a:t>="UTF-8"&gt;</a:t>
            </a:r>
          </a:p>
          <a:p>
            <a:r>
              <a:rPr lang="fr-FR" dirty="0"/>
              <a:t>    &lt;</a:t>
            </a:r>
            <a:r>
              <a:rPr lang="fr-FR" dirty="0" err="1"/>
              <a:t>meta</a:t>
            </a:r>
            <a:r>
              <a:rPr lang="fr-FR" dirty="0"/>
              <a:t> </a:t>
            </a:r>
            <a:r>
              <a:rPr lang="fr-FR" dirty="0" err="1"/>
              <a:t>name</a:t>
            </a:r>
            <a:r>
              <a:rPr lang="fr-FR" dirty="0"/>
              <a:t>="</a:t>
            </a:r>
            <a:r>
              <a:rPr lang="fr-FR" dirty="0" err="1"/>
              <a:t>viewport</a:t>
            </a:r>
            <a:r>
              <a:rPr lang="fr-FR" dirty="0"/>
              <a:t>" content="</a:t>
            </a:r>
            <a:r>
              <a:rPr lang="fr-FR" dirty="0" err="1"/>
              <a:t>width</a:t>
            </a:r>
            <a:r>
              <a:rPr lang="fr-FR" dirty="0"/>
              <a:t>=</a:t>
            </a:r>
            <a:r>
              <a:rPr lang="fr-FR" dirty="0" err="1"/>
              <a:t>device-width</a:t>
            </a:r>
            <a:r>
              <a:rPr lang="fr-FR" dirty="0"/>
              <a:t>, initial-</a:t>
            </a:r>
            <a:r>
              <a:rPr lang="fr-FR" dirty="0" err="1"/>
              <a:t>scale</a:t>
            </a:r>
            <a:r>
              <a:rPr lang="fr-FR" dirty="0"/>
              <a:t>=1.0"&gt;</a:t>
            </a:r>
          </a:p>
          <a:p>
            <a:r>
              <a:rPr lang="fr-FR" dirty="0"/>
              <a:t>    &lt;</a:t>
            </a:r>
            <a:r>
              <a:rPr lang="fr-FR" dirty="0" err="1"/>
              <a:t>title</a:t>
            </a:r>
            <a:r>
              <a:rPr lang="fr-FR" dirty="0"/>
              <a:t>&gt;Première page avec PHP&lt;/</a:t>
            </a:r>
            <a:r>
              <a:rPr lang="fr-FR" dirty="0" err="1"/>
              <a:t>title</a:t>
            </a:r>
            <a:r>
              <a:rPr lang="fr-FR" dirty="0"/>
              <a:t>&gt;</a:t>
            </a:r>
          </a:p>
          <a:p>
            <a:r>
              <a:rPr lang="fr-FR" dirty="0"/>
              <a:t>&lt;/</a:t>
            </a:r>
            <a:r>
              <a:rPr lang="fr-FR" dirty="0" err="1"/>
              <a:t>head</a:t>
            </a:r>
            <a:r>
              <a:rPr lang="fr-FR" dirty="0"/>
              <a:t>&gt;</a:t>
            </a:r>
          </a:p>
          <a:p>
            <a:r>
              <a:rPr lang="fr-FR" dirty="0"/>
              <a:t>&lt;body&gt;</a:t>
            </a:r>
          </a:p>
          <a:p>
            <a:r>
              <a:rPr lang="fr-FR" dirty="0"/>
              <a:t>    &lt;!-- Votre code PHP sera inséré ici --&gt;</a:t>
            </a:r>
          </a:p>
          <a:p>
            <a:r>
              <a:rPr lang="fr-FR" dirty="0"/>
              <a:t>&lt;/body&gt;</a:t>
            </a:r>
          </a:p>
          <a:p>
            <a:r>
              <a:rPr lang="fr-FR" dirty="0"/>
              <a:t>&lt;/html&gt;</a:t>
            </a:r>
          </a:p>
          <a:p>
            <a:pPr algn="l">
              <a:buFont typeface="Arial" panose="020B0604020202020204" pitchFamily="34" charset="0"/>
              <a:buChar char="•"/>
            </a:pPr>
            <a:endParaRPr lang="fr-FR" b="0" i="0" dirty="0">
              <a:solidFill>
                <a:srgbClr val="D1D5DB"/>
              </a:solidFill>
              <a:effectLst/>
              <a:latin typeface="Söhne"/>
            </a:endParaRPr>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3576429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fr-FR" b="0" i="0" dirty="0">
                <a:solidFill>
                  <a:srgbClr val="D1D5DB"/>
                </a:solidFill>
                <a:effectLst/>
                <a:latin typeface="Söhne"/>
              </a:rPr>
              <a:t>GET : les données sont transmises dans l'URL, moins sécurisé, limité en taille, adapté pour la récupération de données</a:t>
            </a:r>
          </a:p>
          <a:p>
            <a:pPr algn="l">
              <a:buFont typeface="Arial" panose="020B0604020202020204" pitchFamily="34" charset="0"/>
              <a:buChar char="•"/>
            </a:pPr>
            <a:r>
              <a:rPr lang="fr-FR" b="0" i="0" dirty="0">
                <a:solidFill>
                  <a:srgbClr val="D1D5DB"/>
                </a:solidFill>
                <a:effectLst/>
                <a:latin typeface="Söhne"/>
              </a:rPr>
              <a:t>POST : les données sont transmises dans le corps de la requête, plus sécurisé, pas de limite de taille, adapté pour envoyer des données</a:t>
            </a:r>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14</a:t>
            </a:fld>
            <a:endParaRPr lang="en-US"/>
          </a:p>
        </p:txBody>
      </p:sp>
    </p:spTree>
    <p:extLst>
      <p:ext uri="{BB962C8B-B14F-4D97-AF65-F5344CB8AC3E}">
        <p14:creationId xmlns:p14="http://schemas.microsoft.com/office/powerpoint/2010/main" val="3763491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fr-FR" b="0" i="0" dirty="0">
                <a:solidFill>
                  <a:srgbClr val="D1D5DB"/>
                </a:solidFill>
                <a:effectLst/>
                <a:latin typeface="Söhne"/>
              </a:rPr>
              <a:t>GET : les données sont transmises dans l'URL, moins sécurisé, limité en taille, adapté pour la récupération de données</a:t>
            </a:r>
          </a:p>
          <a:p>
            <a:pPr algn="l">
              <a:buFont typeface="Arial" panose="020B0604020202020204" pitchFamily="34" charset="0"/>
              <a:buChar char="•"/>
            </a:pPr>
            <a:r>
              <a:rPr lang="fr-FR" b="0" i="0" dirty="0">
                <a:solidFill>
                  <a:srgbClr val="D1D5DB"/>
                </a:solidFill>
                <a:effectLst/>
                <a:latin typeface="Söhne"/>
              </a:rPr>
              <a:t>POST : les données sont transmises dans le corps de la requête, plus sécurisé, pas de limite de taille, adapté pour envoyer des données</a:t>
            </a:r>
          </a:p>
          <a:p>
            <a:endParaRPr lang="en-US" dirty="0"/>
          </a:p>
          <a:p>
            <a:endParaRPr lang="en-US" dirty="0"/>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15</a:t>
            </a:fld>
            <a:endParaRPr lang="en-US"/>
          </a:p>
        </p:txBody>
      </p:sp>
    </p:spTree>
    <p:extLst>
      <p:ext uri="{BB962C8B-B14F-4D97-AF65-F5344CB8AC3E}">
        <p14:creationId xmlns:p14="http://schemas.microsoft.com/office/powerpoint/2010/main" val="2562121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fr-FR" b="0" i="0" dirty="0">
                <a:solidFill>
                  <a:srgbClr val="D1D5DB"/>
                </a:solidFill>
                <a:effectLst/>
                <a:latin typeface="Söhne"/>
              </a:rPr>
              <a:t>GET : les données sont transmises dans l'URL, moins sécurisé, limité en taille, adapté pour la récupération de données</a:t>
            </a:r>
          </a:p>
          <a:p>
            <a:pPr algn="l">
              <a:buFont typeface="Arial" panose="020B0604020202020204" pitchFamily="34" charset="0"/>
              <a:buChar char="•"/>
            </a:pPr>
            <a:r>
              <a:rPr lang="fr-FR" b="0" i="0" dirty="0">
                <a:solidFill>
                  <a:srgbClr val="D1D5DB"/>
                </a:solidFill>
                <a:effectLst/>
                <a:latin typeface="Söhne"/>
              </a:rPr>
              <a:t>POST : les données sont transmises dans le corps de la requête, plus sécurisé, pas de limite de taille, adapté pour envoyer des données</a:t>
            </a:r>
          </a:p>
          <a:p>
            <a:endParaRPr lang="en-US" dirty="0"/>
          </a:p>
          <a:p>
            <a:endParaRPr lang="en-US" dirty="0"/>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16</a:t>
            </a:fld>
            <a:endParaRPr lang="en-US"/>
          </a:p>
        </p:txBody>
      </p:sp>
    </p:spTree>
    <p:extLst>
      <p:ext uri="{BB962C8B-B14F-4D97-AF65-F5344CB8AC3E}">
        <p14:creationId xmlns:p14="http://schemas.microsoft.com/office/powerpoint/2010/main" val="1602551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fr-FR" b="0" i="0" dirty="0">
                <a:solidFill>
                  <a:srgbClr val="D1D5DB"/>
                </a:solidFill>
                <a:effectLst/>
                <a:latin typeface="Söhne"/>
              </a:rPr>
              <a:t>GET : les données sont transmises dans l'URL, moins sécurisé, limité en taille, adapté pour la récupération de données</a:t>
            </a:r>
          </a:p>
          <a:p>
            <a:pPr algn="l">
              <a:buFont typeface="Arial" panose="020B0604020202020204" pitchFamily="34" charset="0"/>
              <a:buChar char="•"/>
            </a:pPr>
            <a:r>
              <a:rPr lang="fr-FR" b="0" i="0" dirty="0">
                <a:solidFill>
                  <a:srgbClr val="D1D5DB"/>
                </a:solidFill>
                <a:effectLst/>
                <a:latin typeface="Söhne"/>
              </a:rPr>
              <a:t>POST : les données sont transmises dans le corps de la requête, plus sécurisé, pas de limite de taille, adapté pour envoyer des données</a:t>
            </a:r>
          </a:p>
          <a:p>
            <a:endParaRPr lang="en-US" dirty="0"/>
          </a:p>
          <a:p>
            <a:endParaRPr lang="en-US" dirty="0"/>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17</a:t>
            </a:fld>
            <a:endParaRPr lang="en-US"/>
          </a:p>
        </p:txBody>
      </p:sp>
    </p:spTree>
    <p:extLst>
      <p:ext uri="{BB962C8B-B14F-4D97-AF65-F5344CB8AC3E}">
        <p14:creationId xmlns:p14="http://schemas.microsoft.com/office/powerpoint/2010/main" val="581896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fr-FR" b="0" i="0" dirty="0">
                <a:solidFill>
                  <a:srgbClr val="D1D5DB"/>
                </a:solidFill>
                <a:effectLst/>
                <a:latin typeface="Söhne"/>
              </a:rPr>
              <a:t>Prévenir les erreurs et les problèmes de sécurité : La validation des données côté serveur permet de s'assurer que les données soumises sont correctes, cohérentes et sécurisées avant de les traiter, les stocker ou les utiliser. Cela permet d'éviter des erreurs, des failles de sécurité et des problèmes de fonctionnement.</a:t>
            </a:r>
          </a:p>
          <a:p>
            <a:pPr algn="l">
              <a:buFont typeface="Arial" panose="020B0604020202020204" pitchFamily="34" charset="0"/>
              <a:buChar char="•"/>
            </a:pPr>
            <a:r>
              <a:rPr lang="fr-FR" b="0" i="0" dirty="0">
                <a:solidFill>
                  <a:srgbClr val="D1D5DB"/>
                </a:solidFill>
                <a:effectLst/>
                <a:latin typeface="Söhne"/>
              </a:rPr>
              <a:t>Complément à la validation côté client : Bien que la validation des données puisse également être effectuée côté client (par exemple, avec JavaScript), il ne faut pas se fier uniquement à celle-ci, car un utilisateur malveillant peut facilement contourner cette validation. La validation côté serveur constitue une couche de sécurité supplémentaire.</a:t>
            </a:r>
          </a:p>
          <a:p>
            <a:pPr algn="l">
              <a:buFont typeface="Arial" panose="020B0604020202020204" pitchFamily="34" charset="0"/>
              <a:buChar char="•"/>
            </a:pPr>
            <a:r>
              <a:rPr lang="fr-FR" b="0" i="0" dirty="0">
                <a:solidFill>
                  <a:srgbClr val="D1D5DB"/>
                </a:solidFill>
                <a:effectLst/>
                <a:latin typeface="Söhne"/>
              </a:rPr>
              <a:t>Respect des contraintes de l'application : La validation côté serveur permet de s'assurer que les données reçues respectent les contraintes et les règles de l'application, garantissant ainsi la qualité des données et le bon fonctionnement de l'application.</a:t>
            </a:r>
          </a:p>
          <a:p>
            <a:pPr algn="l">
              <a:buFont typeface="Arial" panose="020B0604020202020204" pitchFamily="34" charset="0"/>
              <a:buChar char="•"/>
            </a:pPr>
            <a:r>
              <a:rPr lang="fr-FR" b="0" i="0" dirty="0">
                <a:solidFill>
                  <a:srgbClr val="D1D5DB"/>
                </a:solidFill>
                <a:effectLst/>
                <a:latin typeface="Söhne"/>
              </a:rPr>
              <a:t>Amélioration de l'expérience utilisateur : En fournissant des retours d'information clairs et précis en cas d'erreur de validation, vous aidez les utilisateurs à comprendre ce qui doit être corrigé et à soumettre des données correctes.</a:t>
            </a:r>
          </a:p>
          <a:p>
            <a:pPr algn="l">
              <a:buFont typeface="Arial" panose="020B0604020202020204" pitchFamily="34" charset="0"/>
              <a:buChar char="•"/>
            </a:pPr>
            <a:endParaRPr lang="fr-FR" b="0" i="0" dirty="0">
              <a:solidFill>
                <a:srgbClr val="D1D5DB"/>
              </a:solidFill>
              <a:effectLst/>
              <a:latin typeface="Söhne"/>
            </a:endParaRPr>
          </a:p>
          <a:p>
            <a:pPr algn="l">
              <a:buFont typeface="Arial" panose="020B0604020202020204" pitchFamily="34" charset="0"/>
              <a:buChar char="•"/>
            </a:pPr>
            <a:endParaRPr lang="fr-FR" b="0" i="0" dirty="0">
              <a:solidFill>
                <a:srgbClr val="D1D5DB"/>
              </a:solidFill>
              <a:effectLst/>
              <a:latin typeface="Söhne"/>
            </a:endParaRPr>
          </a:p>
          <a:p>
            <a:pPr marL="742950" lvl="1" indent="-285750" algn="l">
              <a:buFont typeface="Arial" panose="020B0604020202020204" pitchFamily="34" charset="0"/>
              <a:buChar char="•"/>
            </a:pPr>
            <a:r>
              <a:rPr lang="fr-FR" b="0" i="0" dirty="0" err="1">
                <a:solidFill>
                  <a:srgbClr val="D1D5DB"/>
                </a:solidFill>
                <a:effectLst/>
                <a:latin typeface="Söhne"/>
              </a:rPr>
              <a:t>filter_var</a:t>
            </a:r>
            <a:r>
              <a:rPr lang="fr-FR" b="0" i="0" dirty="0">
                <a:solidFill>
                  <a:srgbClr val="D1D5DB"/>
                </a:solidFill>
                <a:effectLst/>
                <a:latin typeface="Söhne"/>
              </a:rPr>
              <a:t>() : Cette fonction permet de valider et de filtrer les données en fonction d'un filtre spécifié. Par exemple, pour valider une adresse e-mail, on peut utiliser </a:t>
            </a:r>
            <a:r>
              <a:rPr lang="fr-FR" b="0" i="0" dirty="0" err="1">
                <a:solidFill>
                  <a:srgbClr val="D1D5DB"/>
                </a:solidFill>
                <a:effectLst/>
                <a:latin typeface="Söhne"/>
              </a:rPr>
              <a:t>filter_var</a:t>
            </a:r>
            <a:r>
              <a:rPr lang="fr-FR" b="0" i="0" dirty="0">
                <a:solidFill>
                  <a:srgbClr val="D1D5DB"/>
                </a:solidFill>
                <a:effectLst/>
                <a:latin typeface="Söhne"/>
              </a:rPr>
              <a:t>($email, FILTER_VALIDATE_EMAIL). La fonction retourne la valeur filtrée en cas de succès, ou false si la validation échoue.</a:t>
            </a:r>
          </a:p>
          <a:p>
            <a:pPr marL="742950" lvl="1" indent="-285750" algn="l">
              <a:buFont typeface="Arial" panose="020B0604020202020204" pitchFamily="34" charset="0"/>
              <a:buChar char="•"/>
            </a:pPr>
            <a:r>
              <a:rPr lang="fr-FR" b="0" i="0" dirty="0" err="1">
                <a:solidFill>
                  <a:srgbClr val="D1D5DB"/>
                </a:solidFill>
                <a:effectLst/>
                <a:latin typeface="Söhne"/>
              </a:rPr>
              <a:t>preg_match</a:t>
            </a:r>
            <a:r>
              <a:rPr lang="fr-FR" b="0" i="0" dirty="0">
                <a:solidFill>
                  <a:srgbClr val="D1D5DB"/>
                </a:solidFill>
                <a:effectLst/>
                <a:latin typeface="Söhne"/>
              </a:rPr>
              <a:t>() : Cette fonction permet de vérifier si une chaîne de caractères correspond à une expression régulière donnée. Les expressions régulières sont utiles pour valider des données complexes, comme les numéros de téléphone ou les codes postaux. Par exemple, pour valider un numéro de téléphone, on peut utiliser </a:t>
            </a:r>
            <a:r>
              <a:rPr lang="fr-FR" b="0" i="0" dirty="0" err="1">
                <a:solidFill>
                  <a:srgbClr val="D1D5DB"/>
                </a:solidFill>
                <a:effectLst/>
                <a:latin typeface="Söhne"/>
              </a:rPr>
              <a:t>preg_match</a:t>
            </a:r>
            <a:r>
              <a:rPr lang="fr-FR" b="0" i="0" dirty="0">
                <a:solidFill>
                  <a:srgbClr val="D1D5DB"/>
                </a:solidFill>
                <a:effectLst/>
                <a:latin typeface="Söhne"/>
              </a:rPr>
              <a:t>('/^\+?\d{1,4}[-.\s]?\(?\d{1,3}?\)?[-.\s]?\d{1,4}[-.\s]?\d{1,4}[-.\s]?\d{1,9}$/', $phone).</a:t>
            </a:r>
          </a:p>
          <a:p>
            <a:pPr algn="l">
              <a:buFont typeface="Arial" panose="020B0604020202020204" pitchFamily="34" charset="0"/>
              <a:buChar char="•"/>
            </a:pPr>
            <a:r>
              <a:rPr lang="fr-FR" b="0" i="0" dirty="0">
                <a:solidFill>
                  <a:srgbClr val="D1D5DB"/>
                </a:solidFill>
                <a:effectLst/>
                <a:latin typeface="Söhne"/>
              </a:rPr>
              <a:t>Utilisation de ces fonctions dans la validation des données : Il est important de combiner ces fonctions avec d'autres mécanismes de validation pour s'assurer que les données soumises sont valides, cohérentes et sécurisées. Cela peut inclure la vérification de la présence de champs obligatoires, la vérification de la longueur des chaînes de caractères et l'application de règles métier spécifiques à l'application.</a:t>
            </a:r>
          </a:p>
          <a:p>
            <a:pPr algn="l">
              <a:buFont typeface="Arial" panose="020B0604020202020204" pitchFamily="34" charset="0"/>
              <a:buChar char="•"/>
            </a:pPr>
            <a:endParaRPr lang="fr-FR" b="0" i="0" dirty="0">
              <a:solidFill>
                <a:srgbClr val="D1D5DB"/>
              </a:solidFill>
              <a:effectLst/>
              <a:latin typeface="Söhne"/>
            </a:endParaRPr>
          </a:p>
          <a:p>
            <a:pPr algn="l">
              <a:buFont typeface="Arial" panose="020B0604020202020204" pitchFamily="34" charset="0"/>
              <a:buChar char="•"/>
            </a:pPr>
            <a:endParaRPr lang="fr-FR" b="0" i="0" dirty="0">
              <a:solidFill>
                <a:srgbClr val="D1D5DB"/>
              </a:solidFill>
              <a:effectLst/>
              <a:latin typeface="Söhne"/>
            </a:endParaRPr>
          </a:p>
          <a:p>
            <a:pPr algn="l">
              <a:buFont typeface="Arial" panose="020B0604020202020204" pitchFamily="34" charset="0"/>
              <a:buChar char="•"/>
            </a:pPr>
            <a:endParaRPr lang="fr-FR" b="0" i="0" dirty="0">
              <a:solidFill>
                <a:srgbClr val="D1D5DB"/>
              </a:solidFill>
              <a:effectLst/>
              <a:latin typeface="Söhne"/>
            </a:endParaRPr>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19</a:t>
            </a:fld>
            <a:endParaRPr lang="en-US"/>
          </a:p>
        </p:txBody>
      </p:sp>
    </p:spTree>
    <p:extLst>
      <p:ext uri="{BB962C8B-B14F-4D97-AF65-F5344CB8AC3E}">
        <p14:creationId xmlns:p14="http://schemas.microsoft.com/office/powerpoint/2010/main" val="1916369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fr-FR" b="0" i="0" dirty="0">
                <a:solidFill>
                  <a:srgbClr val="D1D5DB"/>
                </a:solidFill>
                <a:effectLst/>
                <a:latin typeface="Söhne"/>
              </a:rPr>
              <a:t>GET : les données sont transmises dans l'URL, moins sécurisé, limité en taille, adapté pour la récupération de données</a:t>
            </a:r>
          </a:p>
          <a:p>
            <a:pPr algn="l">
              <a:buFont typeface="Arial" panose="020B0604020202020204" pitchFamily="34" charset="0"/>
              <a:buChar char="•"/>
            </a:pPr>
            <a:r>
              <a:rPr lang="fr-FR" b="0" i="0" dirty="0">
                <a:solidFill>
                  <a:srgbClr val="D1D5DB"/>
                </a:solidFill>
                <a:effectLst/>
                <a:latin typeface="Söhne"/>
              </a:rPr>
              <a:t>POST : les données sont transmises dans le corps de la requête, plus sécurisé, pas de limite de taille, adapté pour envoyer des données</a:t>
            </a:r>
          </a:p>
          <a:p>
            <a:endParaRPr lang="en-US" dirty="0"/>
          </a:p>
          <a:p>
            <a:endParaRPr lang="en-US" dirty="0"/>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20</a:t>
            </a:fld>
            <a:endParaRPr lang="en-US"/>
          </a:p>
        </p:txBody>
      </p:sp>
    </p:spTree>
    <p:extLst>
      <p:ext uri="{BB962C8B-B14F-4D97-AF65-F5344CB8AC3E}">
        <p14:creationId xmlns:p14="http://schemas.microsoft.com/office/powerpoint/2010/main" val="590937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Protection contre les injections SQL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b="0" i="0" dirty="0">
                <a:solidFill>
                  <a:srgbClr val="D1D5DB"/>
                </a:solidFill>
                <a:effectLst/>
                <a:latin typeface="Söhne"/>
              </a:rPr>
            </a:br>
            <a:r>
              <a:rPr lang="fr-FR" b="0" i="0" dirty="0">
                <a:solidFill>
                  <a:srgbClr val="D1D5DB"/>
                </a:solidFill>
                <a:effectLst/>
                <a:latin typeface="Söhne"/>
              </a:rPr>
              <a:t>Les injections SQL sont une technique d'attaque qui permet aux pirates d'exécuter des requêtes SQL malveillantes sur une base de données. Pour vous protéger contre les injections SQL, vous devez valider et nettoyer les données entrantes avant de les utiliser dans une requête SQL. Voici quelques conseils pour éviter les injections SQL :</a:t>
            </a:r>
          </a:p>
          <a:p>
            <a:pPr algn="l">
              <a:buFont typeface="Arial" panose="020B0604020202020204" pitchFamily="34" charset="0"/>
              <a:buChar char="•"/>
            </a:pPr>
            <a:r>
              <a:rPr lang="fr-FR" b="0" i="0" dirty="0">
                <a:solidFill>
                  <a:srgbClr val="D1D5DB"/>
                </a:solidFill>
                <a:effectLst/>
                <a:latin typeface="Söhne"/>
              </a:rPr>
              <a:t>Utiliser les requêtes préparées (</a:t>
            </a:r>
            <a:r>
              <a:rPr lang="fr-FR" b="0" i="0" dirty="0" err="1">
                <a:solidFill>
                  <a:srgbClr val="D1D5DB"/>
                </a:solidFill>
                <a:effectLst/>
                <a:latin typeface="Söhne"/>
              </a:rPr>
              <a:t>prepared</a:t>
            </a:r>
            <a:r>
              <a:rPr lang="fr-FR" b="0" i="0" dirty="0">
                <a:solidFill>
                  <a:srgbClr val="D1D5DB"/>
                </a:solidFill>
                <a:effectLst/>
                <a:latin typeface="Söhne"/>
              </a:rPr>
              <a:t> </a:t>
            </a:r>
            <a:r>
              <a:rPr lang="fr-FR" b="0" i="0" dirty="0" err="1">
                <a:solidFill>
                  <a:srgbClr val="D1D5DB"/>
                </a:solidFill>
                <a:effectLst/>
                <a:latin typeface="Söhne"/>
              </a:rPr>
              <a:t>statements</a:t>
            </a:r>
            <a:r>
              <a:rPr lang="fr-FR" b="0" i="0" dirty="0">
                <a:solidFill>
                  <a:srgbClr val="D1D5DB"/>
                </a:solidFill>
                <a:effectLst/>
                <a:latin typeface="Söhne"/>
              </a:rPr>
              <a:t>) avec des paramètres liés : Les requêtes préparées permettent de séparer les données des instructions SQL, ce qui rend impossible l'injection de code SQL malveillant. Les extensions </a:t>
            </a:r>
            <a:r>
              <a:rPr lang="fr-FR" b="0" i="0" dirty="0" err="1">
                <a:solidFill>
                  <a:srgbClr val="D1D5DB"/>
                </a:solidFill>
                <a:effectLst/>
                <a:latin typeface="Söhne"/>
              </a:rPr>
              <a:t>MySQLi</a:t>
            </a:r>
            <a:r>
              <a:rPr lang="fr-FR" b="0" i="0" dirty="0">
                <a:solidFill>
                  <a:srgbClr val="D1D5DB"/>
                </a:solidFill>
                <a:effectLst/>
                <a:latin typeface="Söhne"/>
              </a:rPr>
              <a:t> et PDO en PHP offrent des méthodes pour créer des requêtes préparées et lier des paramètres.</a:t>
            </a:r>
          </a:p>
          <a:p>
            <a:pPr algn="l">
              <a:buFont typeface="Arial" panose="020B0604020202020204" pitchFamily="34" charset="0"/>
              <a:buChar char="•"/>
            </a:pPr>
            <a:r>
              <a:rPr lang="fr-FR" b="0" i="0" dirty="0">
                <a:solidFill>
                  <a:srgbClr val="D1D5DB"/>
                </a:solidFill>
                <a:effectLst/>
                <a:latin typeface="Söhne"/>
              </a:rPr>
              <a:t>Valider et filtrer les données : Valider les données entrantes pour vous assurer qu'elles correspondent au format attendu. Par exemple, si vous attendez un nombre entier, utilisez </a:t>
            </a:r>
            <a:r>
              <a:rPr lang="fr-FR" b="0" i="0" dirty="0" err="1">
                <a:solidFill>
                  <a:srgbClr val="D1D5DB"/>
                </a:solidFill>
                <a:effectLst/>
                <a:latin typeface="Söhne"/>
              </a:rPr>
              <a:t>filter_var</a:t>
            </a:r>
            <a:r>
              <a:rPr lang="fr-FR" b="0" i="0" dirty="0">
                <a:solidFill>
                  <a:srgbClr val="D1D5DB"/>
                </a:solidFill>
                <a:effectLst/>
                <a:latin typeface="Söhne"/>
              </a:rPr>
              <a:t>() avec le filtre FILTER_VALIDATE_INT.</a:t>
            </a:r>
          </a:p>
          <a:p>
            <a:pPr algn="l">
              <a:buFont typeface="Arial" panose="020B0604020202020204" pitchFamily="34" charset="0"/>
              <a:buChar char="•"/>
            </a:pPr>
            <a:endParaRPr lang="fr-FR" b="0" i="0" dirty="0">
              <a:solidFill>
                <a:srgbClr val="D1D5DB"/>
              </a:solidFill>
              <a:effectLst/>
              <a:latin typeface="Söhne"/>
            </a:endParaRPr>
          </a:p>
          <a:p>
            <a:pPr>
              <a:buFont typeface="+mj-lt"/>
              <a:buAutoNum type="arabicPeriod" startAt="2"/>
            </a:pPr>
            <a:r>
              <a:rPr lang="fr-FR" dirty="0">
                <a:effectLst/>
              </a:rPr>
              <a:t>Protection contre les attaques XSS</a:t>
            </a:r>
          </a:p>
          <a:p>
            <a:pPr>
              <a:buFont typeface="+mj-lt"/>
              <a:buAutoNum type="arabicPeriod" startAt="2"/>
            </a:pPr>
            <a:endParaRPr lang="fr-FR" dirty="0">
              <a:effectLst/>
            </a:endParaRPr>
          </a:p>
          <a:p>
            <a:r>
              <a:rPr lang="fr-FR" dirty="0">
                <a:effectLst/>
              </a:rPr>
              <a:t>Les attaques XSS (Cross-Site Scripting) consistent à insérer du code JavaScript malveillant dans les pages Web, qui est ensuite exécuté dans le navigateur des visiteurs. Pour vous protéger contre les attaques XSS, vous devez nettoyer les données entrantes avant de les afficher sur une page Web. Voici quelques conseils pour éviter les attaques XSS :</a:t>
            </a:r>
          </a:p>
          <a:p>
            <a:pPr>
              <a:buFont typeface="Arial" panose="020B0604020202020204" pitchFamily="34" charset="0"/>
              <a:buChar char="•"/>
            </a:pPr>
            <a:r>
              <a:rPr lang="fr-FR" dirty="0">
                <a:effectLst/>
              </a:rPr>
              <a:t>Utiliser les fonctions </a:t>
            </a:r>
            <a:r>
              <a:rPr lang="fr-FR" dirty="0" err="1">
                <a:effectLst/>
              </a:rPr>
              <a:t>htmlspecialchars</a:t>
            </a:r>
            <a:r>
              <a:rPr lang="fr-FR" dirty="0">
                <a:effectLst/>
              </a:rPr>
              <a:t>() et </a:t>
            </a:r>
            <a:r>
              <a:rPr lang="fr-FR" dirty="0" err="1">
                <a:effectLst/>
              </a:rPr>
              <a:t>strip_tags</a:t>
            </a:r>
            <a:r>
              <a:rPr lang="fr-FR" dirty="0">
                <a:effectLst/>
              </a:rPr>
              <a:t>() pour assurer la sécurité des données : Ces fonctions vous permettent de nettoyer les données entrantes en supprimant ou en convertissant les balises HTML et les caractères spéciaux.</a:t>
            </a:r>
          </a:p>
          <a:p>
            <a:pPr>
              <a:buFont typeface="Arial" panose="020B0604020202020204" pitchFamily="34" charset="0"/>
              <a:buChar char="•"/>
            </a:pPr>
            <a:r>
              <a:rPr lang="fr-FR" dirty="0" err="1">
                <a:effectLst/>
              </a:rPr>
              <a:t>htmlspecialchars</a:t>
            </a:r>
            <a:r>
              <a:rPr lang="fr-FR" dirty="0">
                <a:effectLst/>
              </a:rPr>
              <a:t>() : Cette fonction convertit les caractères spéciaux en entités HTML, ce qui empêche l'exécution de balises HTML et de scripts malveillants. Par exemple, les caractères &lt; et &gt; sont convertis en &amp;</a:t>
            </a:r>
            <a:r>
              <a:rPr lang="fr-FR" dirty="0" err="1">
                <a:effectLst/>
              </a:rPr>
              <a:t>lt</a:t>
            </a:r>
            <a:r>
              <a:rPr lang="fr-FR" dirty="0">
                <a:effectLst/>
              </a:rPr>
              <a:t>; et &amp;gt;, respectivement. Utilisez cette fonction lorsque vous affichez des données provenant de sources externes, comme les entrées d'un formulaire.</a:t>
            </a:r>
          </a:p>
          <a:p>
            <a:r>
              <a:rPr lang="fr-FR" b="0" i="0" dirty="0" err="1">
                <a:solidFill>
                  <a:srgbClr val="D9D9E3"/>
                </a:solidFill>
                <a:effectLst/>
                <a:latin typeface="Söhne"/>
              </a:rPr>
              <a:t>php</a:t>
            </a:r>
            <a:br>
              <a:rPr lang="fr-FR" dirty="0">
                <a:effectLst/>
                <a:latin typeface="Söhne"/>
              </a:rPr>
            </a:br>
            <a:r>
              <a:rPr lang="fr-FR" dirty="0" err="1">
                <a:effectLst/>
                <a:latin typeface="Söhne"/>
              </a:rPr>
              <a:t>echo</a:t>
            </a:r>
            <a:r>
              <a:rPr lang="fr-FR" dirty="0">
                <a:effectLst/>
                <a:latin typeface="Söhne"/>
              </a:rPr>
              <a:t> </a:t>
            </a:r>
            <a:r>
              <a:rPr lang="fr-FR" dirty="0" err="1">
                <a:effectLst/>
                <a:latin typeface="Söhne"/>
              </a:rPr>
              <a:t>htmlspecialchars</a:t>
            </a:r>
            <a:r>
              <a:rPr lang="fr-FR" dirty="0">
                <a:effectLst/>
                <a:latin typeface="Söhne"/>
              </a:rPr>
              <a:t>($input, ENT_QUOTES, 'UTF-8’);</a:t>
            </a:r>
          </a:p>
          <a:p>
            <a:endParaRPr lang="fr-FR" b="0" i="0" dirty="0">
              <a:solidFill>
                <a:srgbClr val="D1D5DB"/>
              </a:solidFill>
              <a:effectLst/>
              <a:latin typeface="Söhne"/>
            </a:endParaRPr>
          </a:p>
          <a:p>
            <a:r>
              <a:rPr lang="fr-FR" dirty="0" err="1"/>
              <a:t>strip_tags</a:t>
            </a:r>
            <a:r>
              <a:rPr lang="fr-FR" dirty="0"/>
              <a:t>()</a:t>
            </a:r>
            <a:r>
              <a:rPr lang="fr-FR" b="0" i="0" dirty="0">
                <a:solidFill>
                  <a:srgbClr val="D1D5DB"/>
                </a:solidFill>
                <a:effectLst/>
                <a:latin typeface="Söhne"/>
              </a:rPr>
              <a:t> : Cette fonction supprime toutes les balises HTML et PHP d'une chaîne, ce qui empêche l'exécution de balises HTML et de scripts malveillants. Vous pouvez également spécifier des balises autorisées pour conserver certaines balises HTML.</a:t>
            </a:r>
          </a:p>
          <a:p>
            <a:endParaRPr lang="fr-FR" b="0" i="0" dirty="0">
              <a:solidFill>
                <a:srgbClr val="D1D5DB"/>
              </a:solidFill>
              <a:effectLst/>
              <a:latin typeface="Söhne"/>
            </a:endParaRPr>
          </a:p>
          <a:p>
            <a:r>
              <a:rPr lang="fr-FR" b="0" i="0" dirty="0" err="1">
                <a:solidFill>
                  <a:srgbClr val="2E95D3"/>
                </a:solidFill>
                <a:effectLst/>
                <a:latin typeface="Söhne Mono"/>
              </a:rPr>
              <a:t>echo</a:t>
            </a:r>
            <a:r>
              <a:rPr lang="fr-FR" b="0" i="0" dirty="0">
                <a:solidFill>
                  <a:srgbClr val="FFFFFF"/>
                </a:solidFill>
                <a:effectLst/>
                <a:latin typeface="Söhne Mono"/>
              </a:rPr>
              <a:t> </a:t>
            </a:r>
            <a:r>
              <a:rPr lang="fr-FR" b="0" i="0" dirty="0" err="1">
                <a:solidFill>
                  <a:srgbClr val="F22C3D"/>
                </a:solidFill>
                <a:effectLst/>
                <a:latin typeface="Söhne Mono"/>
              </a:rPr>
              <a:t>strip_tags</a:t>
            </a:r>
            <a:r>
              <a:rPr lang="fr-FR" b="0" i="0" dirty="0">
                <a:solidFill>
                  <a:srgbClr val="FFFFFF"/>
                </a:solidFill>
                <a:effectLst/>
                <a:latin typeface="Söhne Mono"/>
              </a:rPr>
              <a:t>(</a:t>
            </a:r>
            <a:r>
              <a:rPr lang="fr-FR" b="0" i="0" dirty="0">
                <a:solidFill>
                  <a:srgbClr val="DF3079"/>
                </a:solidFill>
                <a:effectLst/>
                <a:latin typeface="Söhne Mono"/>
              </a:rPr>
              <a:t>$input</a:t>
            </a:r>
            <a:r>
              <a:rPr lang="fr-FR" b="0" i="0" dirty="0">
                <a:solidFill>
                  <a:srgbClr val="FFFFFF"/>
                </a:solidFill>
                <a:effectLst/>
                <a:latin typeface="Söhne Mono"/>
              </a:rPr>
              <a:t>, </a:t>
            </a:r>
            <a:r>
              <a:rPr lang="fr-FR" b="0" i="0" dirty="0">
                <a:solidFill>
                  <a:srgbClr val="00A67D"/>
                </a:solidFill>
                <a:effectLst/>
                <a:latin typeface="Söhne Mono"/>
              </a:rPr>
              <a:t>'&lt;b&gt;&lt;i&gt;&lt;u&gt;’</a:t>
            </a:r>
            <a:r>
              <a:rPr lang="fr-FR" b="0" i="0" dirty="0">
                <a:solidFill>
                  <a:srgbClr val="FFFFFF"/>
                </a:solidFill>
                <a:effectLst/>
                <a:latin typeface="Söhne Mono"/>
              </a:rPr>
              <a:t>);</a:t>
            </a:r>
            <a:endParaRPr lang="fr-FR" b="0" i="0" dirty="0">
              <a:solidFill>
                <a:srgbClr val="D1D5DB"/>
              </a:solidFill>
              <a:effectLst/>
              <a:latin typeface="Söhne"/>
            </a:endParaRPr>
          </a:p>
          <a:p>
            <a:endParaRPr lang="fr-FR" b="0" i="0" dirty="0">
              <a:solidFill>
                <a:srgbClr val="D1D5DB"/>
              </a:solidFill>
              <a:effectLst/>
              <a:latin typeface="Söhne"/>
            </a:endParaRPr>
          </a:p>
          <a:p>
            <a:r>
              <a:rPr lang="fr-FR" b="0" i="0" dirty="0">
                <a:solidFill>
                  <a:srgbClr val="D1D5DB"/>
                </a:solidFill>
                <a:effectLst/>
                <a:latin typeface="Söhne"/>
              </a:rPr>
              <a:t>Configurer les en-têtes de sécurité du navigateur : Certains en-têtes HTTP peuvent aider à renforcer la sécurité de votre site Web contre les attaques XSS. Par exemple, l'en-tête </a:t>
            </a:r>
            <a:r>
              <a:rPr lang="fr-FR" dirty="0"/>
              <a:t>Content-Security-Policy</a:t>
            </a:r>
            <a:r>
              <a:rPr lang="fr-FR" b="0" i="0" dirty="0">
                <a:solidFill>
                  <a:srgbClr val="D1D5DB"/>
                </a:solidFill>
                <a:effectLst/>
                <a:latin typeface="Söhne"/>
              </a:rPr>
              <a:t> permet de contrôler les sources de contenu et les types de contenu autorisés.</a:t>
            </a:r>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21</a:t>
            </a:fld>
            <a:endParaRPr lang="en-US"/>
          </a:p>
        </p:txBody>
      </p:sp>
    </p:spTree>
    <p:extLst>
      <p:ext uri="{BB962C8B-B14F-4D97-AF65-F5344CB8AC3E}">
        <p14:creationId xmlns:p14="http://schemas.microsoft.com/office/powerpoint/2010/main" val="4119649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22</a:t>
            </a:fld>
            <a:endParaRPr lang="en-US"/>
          </a:p>
        </p:txBody>
      </p:sp>
    </p:spTree>
    <p:extLst>
      <p:ext uri="{BB962C8B-B14F-4D97-AF65-F5344CB8AC3E}">
        <p14:creationId xmlns:p14="http://schemas.microsoft.com/office/powerpoint/2010/main" val="1744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23</a:t>
            </a:fld>
            <a:endParaRPr lang="en-US"/>
          </a:p>
        </p:txBody>
      </p:sp>
    </p:spTree>
    <p:extLst>
      <p:ext uri="{BB962C8B-B14F-4D97-AF65-F5344CB8AC3E}">
        <p14:creationId xmlns:p14="http://schemas.microsoft.com/office/powerpoint/2010/main" val="764102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0" i="0" dirty="0">
                <a:solidFill>
                  <a:srgbClr val="D1D5DB"/>
                </a:solidFill>
                <a:effectLst/>
                <a:latin typeface="Söhne"/>
              </a:rPr>
              <a:t>Qu'est-ce qu'un cookie ?</a:t>
            </a:r>
          </a:p>
          <a:p>
            <a:pPr marL="742950" lvl="1" indent="-285750" algn="l">
              <a:buFont typeface="+mj-lt"/>
              <a:buAutoNum type="arabicPeriod"/>
            </a:pPr>
            <a:r>
              <a:rPr lang="fr-FR" b="0" i="0" dirty="0">
                <a:solidFill>
                  <a:srgbClr val="D1D5DB"/>
                </a:solidFill>
                <a:effectLst/>
                <a:latin typeface="Söhne"/>
              </a:rPr>
              <a:t>Un cookie est un petit fichier texte stocké sur le navigateur de l'utilisateur par un site web.</a:t>
            </a:r>
          </a:p>
          <a:p>
            <a:pPr marL="742950" lvl="1" indent="-285750" algn="l">
              <a:buFont typeface="+mj-lt"/>
              <a:buAutoNum type="arabicPeriod"/>
            </a:pPr>
            <a:r>
              <a:rPr lang="fr-FR" b="0" i="0" dirty="0">
                <a:solidFill>
                  <a:srgbClr val="D1D5DB"/>
                </a:solidFill>
                <a:effectLst/>
                <a:latin typeface="Söhne"/>
              </a:rPr>
              <a:t>Il contient des informations sous forme de paires clé-valeur.</a:t>
            </a:r>
          </a:p>
          <a:p>
            <a:pPr marL="742950" lvl="1" indent="-285750" algn="l">
              <a:buFont typeface="+mj-lt"/>
              <a:buAutoNum type="arabicPeriod"/>
            </a:pPr>
            <a:r>
              <a:rPr lang="fr-FR" b="0" i="0" dirty="0">
                <a:solidFill>
                  <a:srgbClr val="D1D5DB"/>
                </a:solidFill>
                <a:effectLst/>
                <a:latin typeface="Söhne"/>
              </a:rPr>
              <a:t>Les cookies sont utilisés pour conserver l'état et les préférences de l'utilisateur, tels que les articles ajoutés à un panier d'achat ou les préférences de langue.</a:t>
            </a:r>
          </a:p>
          <a:p>
            <a:pPr marL="742950" lvl="1" indent="-285750" algn="l">
              <a:buFont typeface="+mj-lt"/>
              <a:buAutoNum type="arabicPeriod"/>
            </a:pPr>
            <a:r>
              <a:rPr lang="fr-FR" b="0" i="0" dirty="0">
                <a:solidFill>
                  <a:srgbClr val="D1D5DB"/>
                </a:solidFill>
                <a:effectLst/>
                <a:latin typeface="Söhne"/>
              </a:rPr>
              <a:t>Les cookies ont une date d'expiration définie et sont automatiquement supprimés après cette date.</a:t>
            </a:r>
          </a:p>
          <a:p>
            <a:pPr marL="742950" lvl="1" indent="-285750" algn="l">
              <a:buFont typeface="+mj-lt"/>
              <a:buAutoNum type="arabicPeriod"/>
            </a:pPr>
            <a:r>
              <a:rPr lang="fr-FR" b="0" i="0" dirty="0">
                <a:solidFill>
                  <a:srgbClr val="D1D5DB"/>
                </a:solidFill>
                <a:effectLst/>
                <a:latin typeface="Söhne"/>
              </a:rPr>
              <a:t>Les cookies peuvent être configurés pour être persistants (stockés sur le disque) ou temporaires (stockés en mémoire).</a:t>
            </a:r>
          </a:p>
          <a:p>
            <a:pPr marL="742950" lvl="1" indent="-285750" algn="l">
              <a:buFont typeface="+mj-lt"/>
              <a:buAutoNum type="arabicPeriod"/>
            </a:pPr>
            <a:r>
              <a:rPr lang="fr-FR" b="0" i="0" dirty="0">
                <a:solidFill>
                  <a:srgbClr val="D1D5DB"/>
                </a:solidFill>
                <a:effectLst/>
                <a:latin typeface="Söhne"/>
              </a:rPr>
              <a:t>Les cookies sont transmis entre le serveur et le navigateur à chaque requête HTTP.</a:t>
            </a:r>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24</a:t>
            </a:fld>
            <a:endParaRPr lang="en-US"/>
          </a:p>
        </p:txBody>
      </p:sp>
    </p:spTree>
    <p:extLst>
      <p:ext uri="{BB962C8B-B14F-4D97-AF65-F5344CB8AC3E}">
        <p14:creationId xmlns:p14="http://schemas.microsoft.com/office/powerpoint/2010/main" val="4238315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D1D5DB"/>
                </a:solidFill>
                <a:effectLst/>
                <a:latin typeface="Söhne"/>
              </a:rPr>
              <a:t>2.2. Exécution du code PHP (15 minutes)</a:t>
            </a:r>
          </a:p>
          <a:p>
            <a:pPr algn="l">
              <a:buFont typeface="Arial" panose="020B0604020202020204" pitchFamily="34" charset="0"/>
              <a:buChar char="•"/>
            </a:pPr>
            <a:r>
              <a:rPr lang="fr-FR" b="0" i="0" dirty="0">
                <a:solidFill>
                  <a:srgbClr val="D1D5DB"/>
                </a:solidFill>
                <a:effectLst/>
                <a:latin typeface="Söhne"/>
              </a:rPr>
              <a:t>Comment le serveur traite les fichiers PHP</a:t>
            </a:r>
          </a:p>
          <a:p>
            <a:pPr marL="742950" lvl="1" indent="-285750" algn="l">
              <a:buFont typeface="Arial" panose="020B0604020202020204" pitchFamily="34" charset="0"/>
              <a:buChar char="•"/>
            </a:pPr>
            <a:r>
              <a:rPr lang="fr-FR" b="0" i="0" dirty="0">
                <a:solidFill>
                  <a:srgbClr val="D1D5DB"/>
                </a:solidFill>
                <a:effectLst/>
                <a:latin typeface="Söhne"/>
              </a:rPr>
              <a:t>Lorsqu'un fichier PHP est demandé par un navigateur, le serveur web détecte l'extension </a:t>
            </a:r>
            <a:r>
              <a:rPr lang="fr-FR" b="1" i="1" dirty="0">
                <a:solidFill>
                  <a:srgbClr val="D1D5DB"/>
                </a:solidFill>
                <a:effectLst/>
                <a:latin typeface="Söhne"/>
              </a:rPr>
              <a:t>.</a:t>
            </a:r>
            <a:r>
              <a:rPr lang="fr-FR" b="1" i="1" dirty="0" err="1">
                <a:solidFill>
                  <a:srgbClr val="D1D5DB"/>
                </a:solidFill>
                <a:effectLst/>
                <a:latin typeface="Söhne"/>
              </a:rPr>
              <a:t>php</a:t>
            </a:r>
            <a:r>
              <a:rPr lang="fr-FR" b="1" i="1" dirty="0">
                <a:solidFill>
                  <a:srgbClr val="D1D5DB"/>
                </a:solidFill>
                <a:effectLst/>
                <a:latin typeface="Söhne"/>
              </a:rPr>
              <a:t> </a:t>
            </a:r>
            <a:r>
              <a:rPr lang="fr-FR" b="0" i="0" dirty="0">
                <a:solidFill>
                  <a:srgbClr val="D1D5DB"/>
                </a:solidFill>
                <a:effectLst/>
                <a:latin typeface="Söhne"/>
              </a:rPr>
              <a:t>et envoie le fichier au moteur PHP pour interprétation</a:t>
            </a:r>
          </a:p>
          <a:p>
            <a:pPr marL="742950" lvl="1" indent="-285750" algn="l">
              <a:buFont typeface="Arial" panose="020B0604020202020204" pitchFamily="34" charset="0"/>
              <a:buChar char="•"/>
            </a:pPr>
            <a:r>
              <a:rPr lang="fr-FR" b="0" i="0" dirty="0">
                <a:solidFill>
                  <a:srgbClr val="D1D5DB"/>
                </a:solidFill>
                <a:effectLst/>
                <a:latin typeface="Söhne"/>
              </a:rPr>
              <a:t>Le moteur PHP exécute le code PHP et génère un contenu HTML ou texte brut en remplacement du code PHP exécuté</a:t>
            </a:r>
          </a:p>
          <a:p>
            <a:pPr marL="742950" lvl="1" indent="-285750" algn="l">
              <a:buFont typeface="Arial" panose="020B0604020202020204" pitchFamily="34" charset="0"/>
              <a:buChar char="•"/>
            </a:pPr>
            <a:r>
              <a:rPr lang="fr-FR" b="0" i="0" dirty="0">
                <a:solidFill>
                  <a:srgbClr val="D1D5DB"/>
                </a:solidFill>
                <a:effectLst/>
                <a:latin typeface="Söhne"/>
              </a:rPr>
              <a:t>Le serveur web renvoie ensuite le contenu généré au navigateur, qui l'affiche comme une page web</a:t>
            </a:r>
          </a:p>
          <a:p>
            <a:pPr algn="l">
              <a:buFont typeface="Arial" panose="020B0604020202020204" pitchFamily="34" charset="0"/>
              <a:buChar char="•"/>
            </a:pPr>
            <a:r>
              <a:rPr lang="fr-FR" b="0" i="0" dirty="0">
                <a:solidFill>
                  <a:srgbClr val="D1D5DB"/>
                </a:solidFill>
                <a:effectLst/>
                <a:latin typeface="Söhne"/>
              </a:rPr>
              <a:t>Interprétation et compilation du code PHP</a:t>
            </a:r>
          </a:p>
          <a:p>
            <a:pPr marL="742950" lvl="1" indent="-285750" algn="l">
              <a:buFont typeface="Arial" panose="020B0604020202020204" pitchFamily="34" charset="0"/>
              <a:buChar char="•"/>
            </a:pPr>
            <a:r>
              <a:rPr lang="fr-FR" b="0" i="0" dirty="0">
                <a:solidFill>
                  <a:srgbClr val="D1D5DB"/>
                </a:solidFill>
                <a:effectLst/>
                <a:latin typeface="Söhne"/>
              </a:rPr>
              <a:t>PHP est un langage de script interprété, ce qui signifie que le code PHP est exécuté à la volée, ligne par ligne, lorsqu'il est demandé par un navigateur</a:t>
            </a:r>
          </a:p>
          <a:p>
            <a:pPr marL="742950" lvl="1" indent="-285750" algn="l">
              <a:buFont typeface="Arial" panose="020B0604020202020204" pitchFamily="34" charset="0"/>
              <a:buChar char="•"/>
            </a:pPr>
            <a:r>
              <a:rPr lang="fr-FR" b="0" i="0" dirty="0">
                <a:solidFill>
                  <a:srgbClr val="D1D5DB"/>
                </a:solidFill>
                <a:effectLst/>
                <a:latin typeface="Söhne"/>
              </a:rPr>
              <a:t>Le moteur PHP compile le code source en opcodes (opérations de code) qui sont ensuite exécutés par la machine virtuelle PHP</a:t>
            </a:r>
          </a:p>
          <a:p>
            <a:pPr marL="742950" lvl="1" indent="-285750" algn="l">
              <a:buFont typeface="Arial" panose="020B0604020202020204" pitchFamily="34" charset="0"/>
              <a:buChar char="•"/>
            </a:pPr>
            <a:r>
              <a:rPr lang="fr-FR" b="0" i="0" dirty="0">
                <a:solidFill>
                  <a:srgbClr val="D1D5DB"/>
                </a:solidFill>
                <a:effectLst/>
                <a:latin typeface="Söhne"/>
              </a:rPr>
              <a:t>La compilation et l'exécution sont transparentes pour l'utilisateur final, qui ne voit que le résultat sous forme de contenu HTML ou texte brut</a:t>
            </a:r>
          </a:p>
          <a:p>
            <a:pPr algn="l">
              <a:buFont typeface="Arial" panose="020B0604020202020204" pitchFamily="34" charset="0"/>
              <a:buChar char="•"/>
            </a:pPr>
            <a:r>
              <a:rPr lang="fr-FR" b="0" i="0" dirty="0">
                <a:solidFill>
                  <a:srgbClr val="D1D5DB"/>
                </a:solidFill>
                <a:effectLst/>
                <a:latin typeface="Söhne"/>
              </a:rPr>
              <a:t>Rôle du serveur web dans le traitement du code PHP (Apache, Nginx, etc.)</a:t>
            </a:r>
          </a:p>
          <a:p>
            <a:pPr marL="742950" lvl="1" indent="-285750" algn="l">
              <a:buFont typeface="Arial" panose="020B0604020202020204" pitchFamily="34" charset="0"/>
              <a:buChar char="•"/>
            </a:pPr>
            <a:r>
              <a:rPr lang="fr-FR" b="0" i="0" dirty="0">
                <a:solidFill>
                  <a:srgbClr val="D1D5DB"/>
                </a:solidFill>
                <a:effectLst/>
                <a:latin typeface="Söhne"/>
              </a:rPr>
              <a:t>Le serveur web joue un rôle crucial dans le traitement du code PHP en identifiant les fichiers PHP et en les transmettant au moteur PHP pour interprétation</a:t>
            </a:r>
          </a:p>
          <a:p>
            <a:pPr marL="742950" lvl="1" indent="-285750" algn="l">
              <a:buFont typeface="Arial" panose="020B0604020202020204" pitchFamily="34" charset="0"/>
              <a:buChar char="•"/>
            </a:pPr>
            <a:r>
              <a:rPr lang="fr-FR" b="0" i="0" dirty="0">
                <a:solidFill>
                  <a:srgbClr val="D1D5DB"/>
                </a:solidFill>
                <a:effectLst/>
                <a:latin typeface="Söhne"/>
              </a:rPr>
              <a:t>Les serveurs web populaires tels qu'Apache et Nginx peuvent être configurés pour utiliser PHP comme module ou via </a:t>
            </a:r>
            <a:r>
              <a:rPr lang="fr-FR" b="0" i="0" dirty="0" err="1">
                <a:solidFill>
                  <a:srgbClr val="D1D5DB"/>
                </a:solidFill>
                <a:effectLst/>
                <a:latin typeface="Söhne"/>
              </a:rPr>
              <a:t>FastCGI</a:t>
            </a:r>
            <a:r>
              <a:rPr lang="fr-FR" b="0" i="0" dirty="0">
                <a:solidFill>
                  <a:srgbClr val="D1D5DB"/>
                </a:solidFill>
                <a:effectLst/>
                <a:latin typeface="Söhne"/>
              </a:rPr>
              <a:t>, permettant une intégration étroite et performante entre le serveur web et le moteur PHP</a:t>
            </a:r>
          </a:p>
          <a:p>
            <a:pPr marL="742950" lvl="1" indent="-285750" algn="l">
              <a:buFont typeface="Arial" panose="020B0604020202020204" pitchFamily="34" charset="0"/>
              <a:buChar char="•"/>
            </a:pPr>
            <a:r>
              <a:rPr lang="fr-FR" b="0" i="0" dirty="0">
                <a:solidFill>
                  <a:srgbClr val="D1D5DB"/>
                </a:solidFill>
                <a:effectLst/>
                <a:latin typeface="Söhne"/>
              </a:rPr>
              <a:t>La configuration du serveur web doit être ajustée pour traiter correctement les fichiers PHP et transmettre les informations nécessaires au moteur PHP (par exemple, les variables d'environnement et les paramètres de requête)</a:t>
            </a:r>
          </a:p>
          <a:p>
            <a:pPr marL="742950" lvl="1" indent="-285750" algn="l">
              <a:buFont typeface="Arial" panose="020B0604020202020204" pitchFamily="34" charset="0"/>
              <a:buChar char="•"/>
            </a:pPr>
            <a:endParaRPr lang="fr-FR" b="0" i="0" dirty="0">
              <a:solidFill>
                <a:srgbClr val="D1D5DB"/>
              </a:solidFill>
              <a:effectLst/>
              <a:latin typeface="Söhne"/>
            </a:endParaRPr>
          </a:p>
          <a:p>
            <a:pPr marL="742950" lvl="1" indent="-285750" algn="l">
              <a:buFont typeface="Arial" panose="020B0604020202020204" pitchFamily="34" charset="0"/>
              <a:buChar char="•"/>
            </a:pPr>
            <a:endParaRPr lang="fr-FR" b="0" i="0" dirty="0">
              <a:solidFill>
                <a:srgbClr val="D1D5DB"/>
              </a:solidFill>
              <a:effectLst/>
              <a:latin typeface="Söhne"/>
            </a:endParaRPr>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3895850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0" i="0" dirty="0">
                <a:solidFill>
                  <a:srgbClr val="D1D5DB"/>
                </a:solidFill>
                <a:effectLst/>
                <a:latin typeface="Söhne"/>
              </a:rPr>
              <a:t>Qu'est-ce qu'une session ?</a:t>
            </a:r>
          </a:p>
          <a:p>
            <a:pPr marL="742950" lvl="1" indent="-285750" algn="l">
              <a:buFont typeface="+mj-lt"/>
              <a:buAutoNum type="arabicPeriod"/>
            </a:pPr>
            <a:r>
              <a:rPr lang="fr-FR" b="0" i="0" dirty="0">
                <a:solidFill>
                  <a:srgbClr val="D1D5DB"/>
                </a:solidFill>
                <a:effectLst/>
                <a:latin typeface="Söhne"/>
              </a:rPr>
              <a:t>Une session est un mécanisme de stockage côté serveur qui permet de conserver les données de l'utilisateur pour une période donnée.</a:t>
            </a:r>
          </a:p>
          <a:p>
            <a:pPr marL="742950" lvl="1" indent="-285750" algn="l">
              <a:buFont typeface="+mj-lt"/>
              <a:buAutoNum type="arabicPeriod"/>
            </a:pPr>
            <a:r>
              <a:rPr lang="fr-FR" b="0" i="0" dirty="0">
                <a:solidFill>
                  <a:srgbClr val="D1D5DB"/>
                </a:solidFill>
                <a:effectLst/>
                <a:latin typeface="Söhne"/>
              </a:rPr>
              <a:t>La session est identifiée par un identifiant de session unique (session ID) qui est généralement stocké dans un cookie côté client.</a:t>
            </a:r>
          </a:p>
          <a:p>
            <a:pPr marL="742950" lvl="1" indent="-285750" algn="l">
              <a:buFont typeface="+mj-lt"/>
              <a:buAutoNum type="arabicPeriod"/>
            </a:pPr>
            <a:r>
              <a:rPr lang="fr-FR" b="0" i="0" dirty="0">
                <a:solidFill>
                  <a:srgbClr val="D1D5DB"/>
                </a:solidFill>
                <a:effectLst/>
                <a:latin typeface="Söhne"/>
              </a:rPr>
              <a:t>Les sessions sont utiles pour conserver des informations sensibles, telles que les données d'authentification d'un utilisateur.</a:t>
            </a:r>
          </a:p>
          <a:p>
            <a:pPr marL="742950" lvl="1" indent="-285750" algn="l">
              <a:buFont typeface="+mj-lt"/>
              <a:buAutoNum type="arabicPeriod"/>
            </a:pPr>
            <a:r>
              <a:rPr lang="fr-FR" b="0" i="0" dirty="0">
                <a:solidFill>
                  <a:srgbClr val="D1D5DB"/>
                </a:solidFill>
                <a:effectLst/>
                <a:latin typeface="Söhne"/>
              </a:rPr>
              <a:t>Les sessions sont automatiquement détruites après un certain temps d'inactivité ou lorsque l'utilisateur ferme son navigateur.</a:t>
            </a:r>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25</a:t>
            </a:fld>
            <a:endParaRPr lang="en-US"/>
          </a:p>
        </p:txBody>
      </p:sp>
    </p:spTree>
    <p:extLst>
      <p:ext uri="{BB962C8B-B14F-4D97-AF65-F5344CB8AC3E}">
        <p14:creationId xmlns:p14="http://schemas.microsoft.com/office/powerpoint/2010/main" val="98431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0" i="0" dirty="0">
                <a:solidFill>
                  <a:srgbClr val="D1D5DB"/>
                </a:solidFill>
                <a:effectLst/>
                <a:latin typeface="Söhne"/>
              </a:rPr>
              <a:t>Différences et similitudes entre les cookies et les sessions</a:t>
            </a:r>
          </a:p>
          <a:p>
            <a:pPr marL="742950" lvl="1" indent="-285750" algn="l">
              <a:buFont typeface="+mj-lt"/>
              <a:buAutoNum type="arabicPeriod"/>
            </a:pPr>
            <a:r>
              <a:rPr lang="fr-FR" b="0" i="0" dirty="0">
                <a:solidFill>
                  <a:srgbClr val="D1D5DB"/>
                </a:solidFill>
                <a:effectLst/>
                <a:latin typeface="Söhne"/>
              </a:rPr>
              <a:t>Les cookies sont stockés côté client, tandis que les sessions sont stockées côté serveur.</a:t>
            </a:r>
          </a:p>
          <a:p>
            <a:pPr marL="742950" lvl="1" indent="-285750" algn="l">
              <a:buFont typeface="+mj-lt"/>
              <a:buAutoNum type="arabicPeriod"/>
            </a:pPr>
            <a:r>
              <a:rPr lang="fr-FR" b="0" i="0" dirty="0">
                <a:solidFill>
                  <a:srgbClr val="D1D5DB"/>
                </a:solidFill>
                <a:effectLst/>
                <a:latin typeface="Söhne"/>
              </a:rPr>
              <a:t>Les cookies sont transmis à chaque requête HTTP, tandis que les sessions ne sont accessibles que via l'identifiant de session.</a:t>
            </a:r>
          </a:p>
          <a:p>
            <a:pPr marL="742950" lvl="1" indent="-285750" algn="l">
              <a:buFont typeface="+mj-lt"/>
              <a:buAutoNum type="arabicPeriod"/>
            </a:pPr>
            <a:r>
              <a:rPr lang="fr-FR" b="0" i="0" dirty="0">
                <a:solidFill>
                  <a:srgbClr val="D1D5DB"/>
                </a:solidFill>
                <a:effectLst/>
                <a:latin typeface="Söhne"/>
              </a:rPr>
              <a:t>Les cookies ont une taille limitée (4 Ko), tandis que les sessions n'ont pas de limite de taille spécifique.</a:t>
            </a:r>
          </a:p>
          <a:p>
            <a:pPr marL="742950" lvl="1" indent="-285750" algn="l">
              <a:buFont typeface="+mj-lt"/>
              <a:buAutoNum type="arabicPeriod"/>
            </a:pPr>
            <a:r>
              <a:rPr lang="fr-FR" b="0" i="0" dirty="0">
                <a:solidFill>
                  <a:srgbClr val="D1D5DB"/>
                </a:solidFill>
                <a:effectLst/>
                <a:latin typeface="Söhne"/>
              </a:rPr>
              <a:t>Les cookies peuvent être modifiés ou supprimés par l'utilisateur, tandis que les sessions sont contrôlées par le serveur.</a:t>
            </a:r>
          </a:p>
          <a:p>
            <a:pPr marL="742950" lvl="1" indent="-285750" algn="l">
              <a:buFont typeface="+mj-lt"/>
              <a:buAutoNum type="arabicPeriod"/>
            </a:pPr>
            <a:r>
              <a:rPr lang="fr-FR" b="0" i="0" dirty="0">
                <a:solidFill>
                  <a:srgbClr val="D1D5DB"/>
                </a:solidFill>
                <a:effectLst/>
                <a:latin typeface="Söhne"/>
              </a:rPr>
              <a:t>Les deux mécanismes permettent de conserver l'état et les informations de l'utilisateur entre les différentes requêtes.</a:t>
            </a:r>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26</a:t>
            </a:fld>
            <a:endParaRPr lang="en-US"/>
          </a:p>
        </p:txBody>
      </p:sp>
    </p:spTree>
    <p:extLst>
      <p:ext uri="{BB962C8B-B14F-4D97-AF65-F5344CB8AC3E}">
        <p14:creationId xmlns:p14="http://schemas.microsoft.com/office/powerpoint/2010/main" val="3702880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mj-lt"/>
              <a:buAutoNum type="arabicPeriod"/>
            </a:pPr>
            <a:r>
              <a:rPr lang="fr-FR" b="0" i="0" dirty="0">
                <a:solidFill>
                  <a:srgbClr val="D1D5DB"/>
                </a:solidFill>
                <a:effectLst/>
                <a:latin typeface="Söhne"/>
              </a:rPr>
              <a:t>Cas d'utilisation des cookies et des sessions</a:t>
            </a:r>
          </a:p>
          <a:p>
            <a:pPr marL="742950" lvl="1" indent="-285750" algn="l">
              <a:buFont typeface="+mj-lt"/>
              <a:buAutoNum type="arabicPeriod"/>
            </a:pPr>
            <a:r>
              <a:rPr lang="fr-FR" b="0" i="0" dirty="0">
                <a:solidFill>
                  <a:srgbClr val="D1D5DB"/>
                </a:solidFill>
                <a:effectLst/>
                <a:latin typeface="Söhne"/>
              </a:rPr>
              <a:t>Utiliser des cookies pour :</a:t>
            </a:r>
          </a:p>
          <a:p>
            <a:pPr marL="1143000" lvl="2" indent="-228600" algn="l">
              <a:buFont typeface="+mj-lt"/>
              <a:buAutoNum type="arabicPeriod"/>
            </a:pPr>
            <a:r>
              <a:rPr lang="fr-FR" b="0" i="0" dirty="0">
                <a:solidFill>
                  <a:srgbClr val="D1D5DB"/>
                </a:solidFill>
                <a:effectLst/>
                <a:latin typeface="Söhne"/>
              </a:rPr>
              <a:t>Stocker des préférences utilisateur (par exemple, la langue ou le thème)</a:t>
            </a:r>
          </a:p>
          <a:p>
            <a:pPr marL="1143000" lvl="2" indent="-228600" algn="l">
              <a:buFont typeface="+mj-lt"/>
              <a:buAutoNum type="arabicPeriod"/>
            </a:pPr>
            <a:r>
              <a:rPr lang="fr-FR" b="0" i="0" dirty="0">
                <a:solidFill>
                  <a:srgbClr val="D1D5DB"/>
                </a:solidFill>
                <a:effectLst/>
                <a:latin typeface="Söhne"/>
              </a:rPr>
              <a:t>Suivre les activités des utilisateurs sur un site web (par exemple, les pages visitées)</a:t>
            </a:r>
          </a:p>
          <a:p>
            <a:pPr marL="742950" lvl="1" indent="-285750" algn="l">
              <a:buFont typeface="+mj-lt"/>
              <a:buAutoNum type="arabicPeriod"/>
            </a:pPr>
            <a:r>
              <a:rPr lang="fr-FR" b="0" i="0" dirty="0">
                <a:solidFill>
                  <a:srgbClr val="D1D5DB"/>
                </a:solidFill>
                <a:effectLst/>
                <a:latin typeface="Söhne"/>
              </a:rPr>
              <a:t>Utiliser des sessions pour :</a:t>
            </a:r>
          </a:p>
          <a:p>
            <a:pPr marL="1143000" lvl="2" indent="-228600" algn="l">
              <a:buFont typeface="+mj-lt"/>
              <a:buAutoNum type="arabicPeriod"/>
            </a:pPr>
            <a:r>
              <a:rPr lang="fr-FR" b="0" i="0" dirty="0">
                <a:solidFill>
                  <a:srgbClr val="D1D5DB"/>
                </a:solidFill>
                <a:effectLst/>
                <a:latin typeface="Söhne"/>
              </a:rPr>
              <a:t>Authentifier les utilisateurs et conserver leurs informations d'authentification</a:t>
            </a:r>
          </a:p>
          <a:p>
            <a:pPr marL="1143000" lvl="2" indent="-228600" algn="l">
              <a:buFont typeface="+mj-lt"/>
              <a:buAutoNum type="arabicPeriod"/>
            </a:pPr>
            <a:r>
              <a:rPr lang="fr-FR" b="0" i="0" dirty="0">
                <a:solidFill>
                  <a:srgbClr val="D1D5DB"/>
                </a:solidFill>
                <a:effectLst/>
                <a:latin typeface="Söhne"/>
              </a:rPr>
              <a:t>Stocker des données sensibles et temporaires (par exemple, les messages d'erreur ou les données de formulaire)</a:t>
            </a:r>
          </a:p>
          <a:p>
            <a:pPr marL="1143000" lvl="2" indent="-228600" algn="l">
              <a:buFont typeface="+mj-lt"/>
              <a:buAutoNum type="arabicPeriod"/>
            </a:pPr>
            <a:r>
              <a:rPr lang="fr-FR" b="0" i="0" dirty="0">
                <a:solidFill>
                  <a:srgbClr val="D1D5DB"/>
                </a:solidFill>
                <a:effectLst/>
                <a:latin typeface="Söhne"/>
              </a:rPr>
              <a:t>Gérer des paniers d'achat ou des étapes de processus multi-étapes (par exemple, des formulaires en plusieurs parties)</a:t>
            </a:r>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27</a:t>
            </a:fld>
            <a:endParaRPr lang="en-US"/>
          </a:p>
        </p:txBody>
      </p:sp>
    </p:spTree>
    <p:extLst>
      <p:ext uri="{BB962C8B-B14F-4D97-AF65-F5344CB8AC3E}">
        <p14:creationId xmlns:p14="http://schemas.microsoft.com/office/powerpoint/2010/main" val="2761007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28</a:t>
            </a:fld>
            <a:endParaRPr lang="en-US"/>
          </a:p>
        </p:txBody>
      </p:sp>
    </p:spTree>
    <p:extLst>
      <p:ext uri="{BB962C8B-B14F-4D97-AF65-F5344CB8AC3E}">
        <p14:creationId xmlns:p14="http://schemas.microsoft.com/office/powerpoint/2010/main" val="120456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fr-FR" b="0" i="0" dirty="0">
                <a:solidFill>
                  <a:srgbClr val="D1D5DB"/>
                </a:solidFill>
                <a:effectLst/>
                <a:latin typeface="Söhne"/>
              </a:rPr>
              <a:t>Alternance de PHP et HTML dans un fichier (5 minutes)</a:t>
            </a:r>
          </a:p>
          <a:p>
            <a:pPr marL="742950" lvl="1" indent="-285750" algn="l">
              <a:buFont typeface="Arial" panose="020B0604020202020204" pitchFamily="34" charset="0"/>
              <a:buChar char="•"/>
            </a:pPr>
            <a:r>
              <a:rPr lang="fr-FR" b="0" i="0" dirty="0">
                <a:solidFill>
                  <a:srgbClr val="D1D5DB"/>
                </a:solidFill>
                <a:effectLst/>
                <a:latin typeface="Söhne"/>
              </a:rPr>
              <a:t>PHP peut être intégré directement dans un fichier HTML en utilisant les balises PHP (&lt;?</a:t>
            </a:r>
            <a:r>
              <a:rPr lang="fr-FR" b="0" i="0" dirty="0" err="1">
                <a:solidFill>
                  <a:srgbClr val="D1D5DB"/>
                </a:solidFill>
                <a:effectLst/>
                <a:latin typeface="Söhne"/>
              </a:rPr>
              <a:t>php</a:t>
            </a:r>
            <a:r>
              <a:rPr lang="fr-FR" b="0" i="0" dirty="0">
                <a:solidFill>
                  <a:srgbClr val="D1D5DB"/>
                </a:solidFill>
                <a:effectLst/>
                <a:latin typeface="Söhne"/>
              </a:rPr>
              <a:t> ?&gt;)</a:t>
            </a:r>
          </a:p>
          <a:p>
            <a:pPr marL="742950" lvl="1" indent="-285750" algn="l">
              <a:buFont typeface="Arial" panose="020B0604020202020204" pitchFamily="34" charset="0"/>
              <a:buChar char="•"/>
            </a:pPr>
            <a:r>
              <a:rPr lang="fr-FR" b="0" i="0" dirty="0">
                <a:solidFill>
                  <a:srgbClr val="D1D5DB"/>
                </a:solidFill>
                <a:effectLst/>
                <a:latin typeface="Söhne"/>
              </a:rPr>
              <a:t>Les balises PHP permettent d'insérer du code PHP à n'importe quel endroit du fichier HTML</a:t>
            </a:r>
          </a:p>
          <a:p>
            <a:pPr marL="742950" lvl="1" indent="-285750" algn="l">
              <a:buFont typeface="Arial" panose="020B0604020202020204" pitchFamily="34" charset="0"/>
              <a:buChar char="•"/>
            </a:pPr>
            <a:r>
              <a:rPr lang="fr-FR" b="0" i="0" dirty="0">
                <a:solidFill>
                  <a:srgbClr val="D1D5DB"/>
                </a:solidFill>
                <a:effectLst/>
                <a:latin typeface="Söhne"/>
              </a:rPr>
              <a:t>Le moteur PHP interprète et exécute le code PHP, générant du contenu HTML dynamique à afficher dans le navigateur</a:t>
            </a:r>
          </a:p>
          <a:p>
            <a:pPr algn="l">
              <a:buFont typeface="Arial" panose="020B0604020202020204" pitchFamily="34" charset="0"/>
              <a:buChar char="•"/>
            </a:pPr>
            <a:r>
              <a:rPr lang="fr-FR" b="0" i="0" dirty="0">
                <a:solidFill>
                  <a:srgbClr val="D1D5DB"/>
                </a:solidFill>
                <a:effectLst/>
                <a:latin typeface="Söhne"/>
              </a:rPr>
              <a:t>Utilisation de PHP pour générer du contenu HTML dynamique (10 minutes)</a:t>
            </a:r>
          </a:p>
          <a:p>
            <a:pPr marL="742950" lvl="1" indent="-285750" algn="l">
              <a:buFont typeface="Arial" panose="020B0604020202020204" pitchFamily="34" charset="0"/>
              <a:buChar char="•"/>
            </a:pPr>
            <a:r>
              <a:rPr lang="fr-FR" b="0" i="0" dirty="0">
                <a:solidFill>
                  <a:srgbClr val="D1D5DB"/>
                </a:solidFill>
                <a:effectLst/>
                <a:latin typeface="Söhne"/>
              </a:rPr>
              <a:t>PHP peut être utilisé pour créer du contenu HTML en fonction de conditions, de données variables ou de structures de données complexes</a:t>
            </a:r>
          </a:p>
          <a:p>
            <a:pPr marL="742950" lvl="1" indent="-285750" algn="l">
              <a:buFont typeface="Arial" panose="020B0604020202020204" pitchFamily="34" charset="0"/>
              <a:buChar char="•"/>
            </a:pPr>
            <a:r>
              <a:rPr lang="fr-FR" b="0" i="0" dirty="0">
                <a:solidFill>
                  <a:srgbClr val="D1D5DB"/>
                </a:solidFill>
                <a:effectLst/>
                <a:latin typeface="Söhne"/>
              </a:rPr>
              <a:t>Les boucles, les structures conditionnelles et les fonctions PHP peuvent être utilisées pour générer du contenu HTML adapté aux besoins spécifiques de l'application</a:t>
            </a:r>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3930621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&lt;!DOCTYPE html&gt;</a:t>
            </a:r>
          </a:p>
          <a:p>
            <a:r>
              <a:rPr lang="fr-FR" dirty="0"/>
              <a:t>&lt;html </a:t>
            </a:r>
            <a:r>
              <a:rPr lang="fr-FR" dirty="0" err="1"/>
              <a:t>lang</a:t>
            </a:r>
            <a:r>
              <a:rPr lang="fr-FR" dirty="0"/>
              <a:t>="</a:t>
            </a:r>
            <a:r>
              <a:rPr lang="fr-FR" dirty="0" err="1"/>
              <a:t>fr</a:t>
            </a:r>
            <a:r>
              <a:rPr lang="fr-FR" dirty="0"/>
              <a:t>"&gt;</a:t>
            </a:r>
          </a:p>
          <a:p>
            <a:r>
              <a:rPr lang="fr-FR" dirty="0"/>
              <a:t>&lt;</a:t>
            </a:r>
            <a:r>
              <a:rPr lang="fr-FR" dirty="0" err="1"/>
              <a:t>head</a:t>
            </a:r>
            <a:r>
              <a:rPr lang="fr-FR" dirty="0"/>
              <a:t>&gt;</a:t>
            </a:r>
          </a:p>
          <a:p>
            <a:r>
              <a:rPr lang="fr-FR" dirty="0"/>
              <a:t>    &lt;</a:t>
            </a:r>
            <a:r>
              <a:rPr lang="fr-FR" dirty="0" err="1"/>
              <a:t>meta</a:t>
            </a:r>
            <a:r>
              <a:rPr lang="fr-FR" dirty="0"/>
              <a:t> </a:t>
            </a:r>
            <a:r>
              <a:rPr lang="fr-FR" dirty="0" err="1"/>
              <a:t>charset</a:t>
            </a:r>
            <a:r>
              <a:rPr lang="fr-FR" dirty="0"/>
              <a:t>="UTF-8"&gt;</a:t>
            </a:r>
          </a:p>
          <a:p>
            <a:r>
              <a:rPr lang="fr-FR" dirty="0"/>
              <a:t>    &lt;</a:t>
            </a:r>
            <a:r>
              <a:rPr lang="fr-FR" dirty="0" err="1"/>
              <a:t>meta</a:t>
            </a:r>
            <a:r>
              <a:rPr lang="fr-FR" dirty="0"/>
              <a:t> </a:t>
            </a:r>
            <a:r>
              <a:rPr lang="fr-FR" dirty="0" err="1"/>
              <a:t>name</a:t>
            </a:r>
            <a:r>
              <a:rPr lang="fr-FR" dirty="0"/>
              <a:t>="</a:t>
            </a:r>
            <a:r>
              <a:rPr lang="fr-FR" dirty="0" err="1"/>
              <a:t>viewport</a:t>
            </a:r>
            <a:r>
              <a:rPr lang="fr-FR" dirty="0"/>
              <a:t>" content="</a:t>
            </a:r>
            <a:r>
              <a:rPr lang="fr-FR" dirty="0" err="1"/>
              <a:t>width</a:t>
            </a:r>
            <a:r>
              <a:rPr lang="fr-FR" dirty="0"/>
              <a:t>=</a:t>
            </a:r>
            <a:r>
              <a:rPr lang="fr-FR" dirty="0" err="1"/>
              <a:t>device-width</a:t>
            </a:r>
            <a:r>
              <a:rPr lang="fr-FR" dirty="0"/>
              <a:t>, initial-</a:t>
            </a:r>
            <a:r>
              <a:rPr lang="fr-FR" dirty="0" err="1"/>
              <a:t>scale</a:t>
            </a:r>
            <a:r>
              <a:rPr lang="fr-FR" dirty="0"/>
              <a:t>=1.0"&gt;</a:t>
            </a:r>
          </a:p>
          <a:p>
            <a:r>
              <a:rPr lang="fr-FR" dirty="0"/>
              <a:t>    &lt;</a:t>
            </a:r>
            <a:r>
              <a:rPr lang="fr-FR" dirty="0" err="1"/>
              <a:t>title</a:t>
            </a:r>
            <a:r>
              <a:rPr lang="fr-FR" dirty="0"/>
              <a:t>&gt;Première page avec PHP&lt;/</a:t>
            </a:r>
            <a:r>
              <a:rPr lang="fr-FR" dirty="0" err="1"/>
              <a:t>title</a:t>
            </a:r>
            <a:r>
              <a:rPr lang="fr-FR" dirty="0"/>
              <a:t>&gt;</a:t>
            </a:r>
          </a:p>
          <a:p>
            <a:r>
              <a:rPr lang="fr-FR" dirty="0"/>
              <a:t>&lt;/</a:t>
            </a:r>
            <a:r>
              <a:rPr lang="fr-FR" dirty="0" err="1"/>
              <a:t>head</a:t>
            </a:r>
            <a:r>
              <a:rPr lang="fr-FR" dirty="0"/>
              <a:t>&gt;</a:t>
            </a:r>
          </a:p>
          <a:p>
            <a:r>
              <a:rPr lang="fr-FR" dirty="0"/>
              <a:t>&lt;body&gt;</a:t>
            </a:r>
          </a:p>
          <a:p>
            <a:r>
              <a:rPr lang="fr-FR" dirty="0"/>
              <a:t>    &lt;!-- Votre code PHP sera inséré ici --&gt;</a:t>
            </a:r>
          </a:p>
          <a:p>
            <a:r>
              <a:rPr lang="fr-FR" dirty="0"/>
              <a:t>&lt;/body&gt;</a:t>
            </a:r>
          </a:p>
          <a:p>
            <a:r>
              <a:rPr lang="fr-FR" dirty="0"/>
              <a:t>&lt;/html&gt;</a:t>
            </a:r>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7</a:t>
            </a:fld>
            <a:endParaRPr lang="en-US"/>
          </a:p>
        </p:txBody>
      </p:sp>
    </p:spTree>
    <p:extLst>
      <p:ext uri="{BB962C8B-B14F-4D97-AF65-F5344CB8AC3E}">
        <p14:creationId xmlns:p14="http://schemas.microsoft.com/office/powerpoint/2010/main" val="141140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8</a:t>
            </a:fld>
            <a:endParaRPr lang="en-US"/>
          </a:p>
        </p:txBody>
      </p:sp>
    </p:spTree>
    <p:extLst>
      <p:ext uri="{BB962C8B-B14F-4D97-AF65-F5344CB8AC3E}">
        <p14:creationId xmlns:p14="http://schemas.microsoft.com/office/powerpoint/2010/main" val="2160249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2531652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10</a:t>
            </a:fld>
            <a:endParaRPr lang="en-US"/>
          </a:p>
        </p:txBody>
      </p:sp>
    </p:spTree>
    <p:extLst>
      <p:ext uri="{BB962C8B-B14F-4D97-AF65-F5344CB8AC3E}">
        <p14:creationId xmlns:p14="http://schemas.microsoft.com/office/powerpoint/2010/main" val="1054542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Note : Il est important de se rappeler que la fonction </a:t>
            </a:r>
            <a:r>
              <a:rPr lang="fr-FR" dirty="0"/>
              <a:t>header()</a:t>
            </a:r>
            <a:r>
              <a:rPr lang="fr-FR" b="0" i="0" dirty="0">
                <a:solidFill>
                  <a:srgbClr val="D1D5DB"/>
                </a:solidFill>
                <a:effectLst/>
                <a:latin typeface="Söhne"/>
              </a:rPr>
              <a:t> doit être appelée avant toute sortie de contenu. Pour vous assurer que vous pouvez utiliser cette fonction, vérifiez que votre fichier PHP ne contient pas de contenu avant les balises PHP ou utilisez la fonction </a:t>
            </a:r>
            <a:r>
              <a:rPr lang="fr-FR" dirty="0" err="1"/>
              <a:t>ob_start</a:t>
            </a:r>
            <a:r>
              <a:rPr lang="fr-FR" dirty="0"/>
              <a:t>()</a:t>
            </a:r>
            <a:r>
              <a:rPr lang="fr-FR" b="0" i="0" dirty="0">
                <a:solidFill>
                  <a:srgbClr val="D1D5DB"/>
                </a:solidFill>
                <a:effectLst/>
                <a:latin typeface="Söhne"/>
              </a:rPr>
              <a:t> pour contrôler la mise en mémoire tampon de sortie.</a:t>
            </a:r>
            <a:endParaRPr lang="en-US" dirty="0"/>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11</a:t>
            </a:fld>
            <a:endParaRPr lang="en-US"/>
          </a:p>
        </p:txBody>
      </p:sp>
    </p:spTree>
    <p:extLst>
      <p:ext uri="{BB962C8B-B14F-4D97-AF65-F5344CB8AC3E}">
        <p14:creationId xmlns:p14="http://schemas.microsoft.com/office/powerpoint/2010/main" val="425969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&lt;!DOCTYPE html&gt;</a:t>
            </a:r>
          </a:p>
          <a:p>
            <a:r>
              <a:rPr lang="fr-FR" dirty="0"/>
              <a:t>&lt;html </a:t>
            </a:r>
            <a:r>
              <a:rPr lang="fr-FR" dirty="0" err="1"/>
              <a:t>lang</a:t>
            </a:r>
            <a:r>
              <a:rPr lang="fr-FR" dirty="0"/>
              <a:t>="</a:t>
            </a:r>
            <a:r>
              <a:rPr lang="fr-FR" dirty="0" err="1"/>
              <a:t>fr</a:t>
            </a:r>
            <a:r>
              <a:rPr lang="fr-FR" dirty="0"/>
              <a:t>"&gt;</a:t>
            </a:r>
          </a:p>
          <a:p>
            <a:r>
              <a:rPr lang="fr-FR" dirty="0"/>
              <a:t>&lt;</a:t>
            </a:r>
            <a:r>
              <a:rPr lang="fr-FR" dirty="0" err="1"/>
              <a:t>head</a:t>
            </a:r>
            <a:r>
              <a:rPr lang="fr-FR" dirty="0"/>
              <a:t>&gt;</a:t>
            </a:r>
          </a:p>
          <a:p>
            <a:r>
              <a:rPr lang="fr-FR" dirty="0"/>
              <a:t>    &lt;</a:t>
            </a:r>
            <a:r>
              <a:rPr lang="fr-FR" dirty="0" err="1"/>
              <a:t>meta</a:t>
            </a:r>
            <a:r>
              <a:rPr lang="fr-FR" dirty="0"/>
              <a:t> </a:t>
            </a:r>
            <a:r>
              <a:rPr lang="fr-FR" dirty="0" err="1"/>
              <a:t>charset</a:t>
            </a:r>
            <a:r>
              <a:rPr lang="fr-FR" dirty="0"/>
              <a:t>="UTF-8"&gt;</a:t>
            </a:r>
          </a:p>
          <a:p>
            <a:r>
              <a:rPr lang="fr-FR" dirty="0"/>
              <a:t>    &lt;</a:t>
            </a:r>
            <a:r>
              <a:rPr lang="fr-FR" dirty="0" err="1"/>
              <a:t>meta</a:t>
            </a:r>
            <a:r>
              <a:rPr lang="fr-FR" dirty="0"/>
              <a:t> </a:t>
            </a:r>
            <a:r>
              <a:rPr lang="fr-FR" dirty="0" err="1"/>
              <a:t>name</a:t>
            </a:r>
            <a:r>
              <a:rPr lang="fr-FR" dirty="0"/>
              <a:t>="</a:t>
            </a:r>
            <a:r>
              <a:rPr lang="fr-FR" dirty="0" err="1"/>
              <a:t>viewport</a:t>
            </a:r>
            <a:r>
              <a:rPr lang="fr-FR" dirty="0"/>
              <a:t>" content="</a:t>
            </a:r>
            <a:r>
              <a:rPr lang="fr-FR" dirty="0" err="1"/>
              <a:t>width</a:t>
            </a:r>
            <a:r>
              <a:rPr lang="fr-FR" dirty="0"/>
              <a:t>=</a:t>
            </a:r>
            <a:r>
              <a:rPr lang="fr-FR" dirty="0" err="1"/>
              <a:t>device-width</a:t>
            </a:r>
            <a:r>
              <a:rPr lang="fr-FR" dirty="0"/>
              <a:t>, initial-</a:t>
            </a:r>
            <a:r>
              <a:rPr lang="fr-FR" dirty="0" err="1"/>
              <a:t>scale</a:t>
            </a:r>
            <a:r>
              <a:rPr lang="fr-FR" dirty="0"/>
              <a:t>=1.0"&gt;</a:t>
            </a:r>
          </a:p>
          <a:p>
            <a:r>
              <a:rPr lang="fr-FR" dirty="0"/>
              <a:t>    &lt;</a:t>
            </a:r>
            <a:r>
              <a:rPr lang="fr-FR" dirty="0" err="1"/>
              <a:t>title</a:t>
            </a:r>
            <a:r>
              <a:rPr lang="fr-FR" dirty="0"/>
              <a:t>&gt;Première page avec PHP&lt;/</a:t>
            </a:r>
            <a:r>
              <a:rPr lang="fr-FR" dirty="0" err="1"/>
              <a:t>title</a:t>
            </a:r>
            <a:r>
              <a:rPr lang="fr-FR" dirty="0"/>
              <a:t>&gt;</a:t>
            </a:r>
          </a:p>
          <a:p>
            <a:r>
              <a:rPr lang="fr-FR" dirty="0"/>
              <a:t>&lt;/</a:t>
            </a:r>
            <a:r>
              <a:rPr lang="fr-FR" dirty="0" err="1"/>
              <a:t>head</a:t>
            </a:r>
            <a:r>
              <a:rPr lang="fr-FR" dirty="0"/>
              <a:t>&gt;</a:t>
            </a:r>
          </a:p>
          <a:p>
            <a:r>
              <a:rPr lang="fr-FR" dirty="0"/>
              <a:t>&lt;body&gt;</a:t>
            </a:r>
          </a:p>
          <a:p>
            <a:r>
              <a:rPr lang="fr-FR" dirty="0"/>
              <a:t>    &lt;!-- Votre code PHP sera inséré ici --&gt;</a:t>
            </a:r>
          </a:p>
          <a:p>
            <a:r>
              <a:rPr lang="fr-FR" dirty="0"/>
              <a:t>&lt;/body&gt;</a:t>
            </a:r>
          </a:p>
          <a:p>
            <a:r>
              <a:rPr lang="fr-FR" dirty="0"/>
              <a:t>&lt;/html&gt;</a:t>
            </a:r>
          </a:p>
        </p:txBody>
      </p:sp>
      <p:sp>
        <p:nvSpPr>
          <p:cNvPr id="4" name="Espace réservé de la date 3"/>
          <p:cNvSpPr>
            <a:spLocks noGrp="1"/>
          </p:cNvSpPr>
          <p:nvPr>
            <p:ph type="dt" idx="1"/>
          </p:nvPr>
        </p:nvSpPr>
        <p:spPr/>
        <p:txBody>
          <a:bodyPr/>
          <a:lstStyle/>
          <a:p>
            <a:pPr rtl="0"/>
            <a:fld id="{139F4AB6-716B-4E95-AAD2-DB349D9AC9BA}" type="datetime1">
              <a:rPr lang="fr-FR" smtClean="0"/>
              <a:t>20/03/2023</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12</a:t>
            </a:fld>
            <a:endParaRPr lang="en-US"/>
          </a:p>
        </p:txBody>
      </p:sp>
    </p:spTree>
    <p:extLst>
      <p:ext uri="{BB962C8B-B14F-4D97-AF65-F5344CB8AC3E}">
        <p14:creationId xmlns:p14="http://schemas.microsoft.com/office/powerpoint/2010/main" val="3099917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3B6331D-8BD5-4AF5-97EE-8FB3C79FE924}" type="datetime1">
              <a:rPr lang="fr-FR" smtClean="0"/>
              <a:t>20/03/2023</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09D1B91-EF9C-42FB-BBE2-597FDE1B14D7}" type="datetime1">
              <a:rPr lang="fr-FR" smtClean="0"/>
              <a:t>20/03/2023</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2F733226-97BF-4FE9-8F44-80542C0EB53C}" type="datetime1">
              <a:rPr lang="fr-FR" smtClean="0"/>
              <a:t>20/03/2023</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802FE938-1586-4780-B61A-DD3B60BAB93C}" type="datetime1">
              <a:rPr lang="fr-FR" smtClean="0"/>
              <a:t>20/03/2023</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57CE27EF-4081-4F92-AC85-8FD255C3955B}" type="datetime1">
              <a:rPr lang="fr-FR" smtClean="0"/>
              <a:t>20/03/2023</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2E52E25-1182-4E86-836C-7D703787597C}" type="datetime1">
              <a:rPr lang="fr-FR" smtClean="0"/>
              <a:t>20/03/2023</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007B49E2-AD49-4B10-A213-CF194D4A25A3}" type="datetime1">
              <a:rPr lang="fr-FR" smtClean="0"/>
              <a:t>20/03/2023</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25FB4F25-64BB-460E-8192-B4AC51BA66FC}" type="datetime1">
              <a:rPr lang="fr-FR" smtClean="0"/>
              <a:t>20/03/2023</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2BD66AC7-6890-4F0E-B000-A39D822B7C00}" type="datetime1">
              <a:rPr lang="fr-FR" smtClean="0"/>
              <a:t>20/03/2023</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7B0F5FB-B743-44F1-84BA-99C248DB6023}" type="datetime1">
              <a:rPr lang="fr-FR" smtClean="0"/>
              <a:t>20/03/2023</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C80E5F3D-7A62-48B1-A43E-C6091B37429D}" type="datetime1">
              <a:rPr lang="fr-FR" smtClean="0"/>
              <a:t>20/03/2023</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020D9D58-8984-498B-A4DA-61EAC8A72DD8}" type="datetime1">
              <a:rPr lang="fr-FR" smtClean="0"/>
              <a:t>20/03/2023</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355459"/>
            <a:ext cx="4775075" cy="1313278"/>
          </a:xfrm>
        </p:spPr>
        <p:txBody>
          <a:bodyPr rtlCol="0">
            <a:normAutofit fontScale="90000"/>
          </a:bodyPr>
          <a:lstStyle/>
          <a:p>
            <a:pPr rtl="0"/>
            <a:r>
              <a:rPr lang="fr-FR" sz="4400" dirty="0">
                <a:solidFill>
                  <a:schemeClr val="tx1"/>
                </a:solidFill>
              </a:rPr>
              <a:t>CREATION DE PAGE WEB avec PHP &amp; formulaires</a:t>
            </a:r>
            <a:endParaRPr lang="fr" sz="4400" dirty="0">
              <a:solidFill>
                <a:schemeClr val="tx1"/>
              </a:solidFill>
            </a:endParaRP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fr" dirty="0">
                <a:solidFill>
                  <a:schemeClr val="tx1"/>
                </a:solidFill>
              </a:rPr>
              <a:t>Christophe GERARD – 21/03/2023</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r>
              <a:rPr lang="fr-FR" dirty="0" err="1"/>
              <a:t>Multi-pages</a:t>
            </a:r>
            <a:r>
              <a:rPr lang="fr-FR" dirty="0"/>
              <a:t> : utilisation de la fonction header()</a:t>
            </a:r>
          </a:p>
        </p:txBody>
      </p:sp>
      <p:sp>
        <p:nvSpPr>
          <p:cNvPr id="6" name="Espace réservé du contenu 5">
            <a:extLst>
              <a:ext uri="{FF2B5EF4-FFF2-40B4-BE49-F238E27FC236}">
                <a16:creationId xmlns:a16="http://schemas.microsoft.com/office/drawing/2014/main" id="{D5707AB2-79D8-775B-89D6-0079B9F4F48C}"/>
              </a:ext>
            </a:extLst>
          </p:cNvPr>
          <p:cNvSpPr>
            <a:spLocks noGrp="1"/>
          </p:cNvSpPr>
          <p:nvPr>
            <p:ph idx="1"/>
          </p:nvPr>
        </p:nvSpPr>
        <p:spPr/>
        <p:txBody>
          <a:bodyPr/>
          <a:lstStyle/>
          <a:p>
            <a:r>
              <a:rPr lang="fr-FR" dirty="0"/>
              <a:t>La redirection est une technique courante pour envoyer les utilisateurs d’une page à une autre automatiquement</a:t>
            </a:r>
          </a:p>
          <a:p>
            <a:endParaRPr lang="fr-FR" dirty="0"/>
          </a:p>
          <a:p>
            <a:r>
              <a:rPr lang="fr-FR" dirty="0"/>
              <a:t>Pour effectuer une redirection avec la fonction header(), il faut utiliser l’entête « Location » suivi de l’URL vers laquelle vous souhaitez rediriger l’utilisateur </a:t>
            </a:r>
          </a:p>
          <a:p>
            <a:endParaRPr lang="fr-FR" dirty="0"/>
          </a:p>
          <a:p>
            <a:r>
              <a:rPr lang="fr-FR" dirty="0"/>
              <a:t>Par exemple, pour rediriger un utilisateur vers la page </a:t>
            </a:r>
            <a:r>
              <a:rPr lang="fr-FR" dirty="0" err="1"/>
              <a:t>example.php</a:t>
            </a:r>
            <a:r>
              <a:rPr lang="fr-FR" dirty="0"/>
              <a:t> : header(‘Location : </a:t>
            </a:r>
            <a:r>
              <a:rPr lang="fr-FR" dirty="0" err="1"/>
              <a:t>example.php</a:t>
            </a:r>
            <a:r>
              <a:rPr lang="fr-FR" dirty="0"/>
              <a:t>’)</a:t>
            </a:r>
          </a:p>
          <a:p>
            <a:endParaRPr lang="fr-FR" dirty="0"/>
          </a:p>
          <a:p>
            <a:endParaRPr lang="fr-FR" dirty="0"/>
          </a:p>
        </p:txBody>
      </p:sp>
      <p:sp>
        <p:nvSpPr>
          <p:cNvPr id="3" name="Rectangle 1">
            <a:extLst>
              <a:ext uri="{FF2B5EF4-FFF2-40B4-BE49-F238E27FC236}">
                <a16:creationId xmlns:a16="http://schemas.microsoft.com/office/drawing/2014/main" id="{817F2514-D7D2-9ACF-E066-CFBE1CC9AB8A}"/>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a:ln>
                  <a:noFill/>
                </a:ln>
                <a:solidFill>
                  <a:srgbClr val="D1D5DB"/>
                </a:solidFill>
                <a:effectLst/>
                <a:latin typeface="Söhne"/>
              </a:rPr>
              <a:t>La redirection est une technique courante pour envoyer les utilisateurs d'une page à une autre automatiquement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a:ln>
                  <a:noFill/>
                </a:ln>
                <a:solidFill>
                  <a:srgbClr val="D1D5DB"/>
                </a:solidFill>
                <a:effectLst/>
                <a:latin typeface="Söhne"/>
              </a:rPr>
              <a:t>Pour effectuer une redirection avec la fonction </a:t>
            </a:r>
            <a:r>
              <a:rPr kumimoji="0" lang="fr-FR" altLang="fr-FR" b="1" i="0" u="none" strike="noStrike" cap="none" normalizeH="0" baseline="0">
                <a:ln>
                  <a:noFill/>
                </a:ln>
                <a:solidFill>
                  <a:srgbClr val="D1D5DB"/>
                </a:solidFill>
                <a:effectLst/>
                <a:latin typeface="Söhne Mono"/>
              </a:rPr>
              <a:t>header()</a:t>
            </a:r>
            <a:r>
              <a:rPr kumimoji="0" lang="fr-FR" altLang="fr-FR" sz="1200" b="0" i="0" u="none" strike="noStrike" cap="none" normalizeH="0" baseline="0">
                <a:ln>
                  <a:noFill/>
                </a:ln>
                <a:solidFill>
                  <a:srgbClr val="D1D5DB"/>
                </a:solidFill>
                <a:effectLst/>
                <a:latin typeface="Söhne"/>
              </a:rPr>
              <a:t>, utilisez l'en-tête "Location" suivi de l'URL vers laquelle vous souhaitez rediriger l'utilisateur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C193D75A-3993-7807-DB88-98D8B2E61A5F}"/>
              </a:ext>
            </a:extLst>
          </p:cNvPr>
          <p:cNvSpPr>
            <a:spLocks noChangeArrowheads="1"/>
          </p:cNvSpPr>
          <p:nvPr/>
        </p:nvSpPr>
        <p:spPr bwMode="auto">
          <a:xfrm>
            <a:off x="152400" y="15240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a:ln>
                  <a:noFill/>
                </a:ln>
                <a:solidFill>
                  <a:srgbClr val="D1D5DB"/>
                </a:solidFill>
                <a:effectLst/>
                <a:latin typeface="Söhne"/>
              </a:rPr>
              <a:t>La redirection est une technique courante pour envoyer les utilisateurs d'une page à une autre automatiquement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a:ln>
                  <a:noFill/>
                </a:ln>
                <a:solidFill>
                  <a:srgbClr val="D1D5DB"/>
                </a:solidFill>
                <a:effectLst/>
                <a:latin typeface="Söhne"/>
              </a:rPr>
              <a:t>Pour effectuer une redirection avec la fonction </a:t>
            </a:r>
            <a:r>
              <a:rPr kumimoji="0" lang="fr-FR" altLang="fr-FR" b="1" i="0" u="none" strike="noStrike" cap="none" normalizeH="0" baseline="0">
                <a:ln>
                  <a:noFill/>
                </a:ln>
                <a:solidFill>
                  <a:srgbClr val="D1D5DB"/>
                </a:solidFill>
                <a:effectLst/>
                <a:latin typeface="Söhne Mono"/>
              </a:rPr>
              <a:t>header()</a:t>
            </a:r>
            <a:r>
              <a:rPr kumimoji="0" lang="fr-FR" altLang="fr-FR" sz="1200" b="0" i="0" u="none" strike="noStrike" cap="none" normalizeH="0" baseline="0">
                <a:ln>
                  <a:noFill/>
                </a:ln>
                <a:solidFill>
                  <a:srgbClr val="D1D5DB"/>
                </a:solidFill>
                <a:effectLst/>
                <a:latin typeface="Söhne"/>
              </a:rPr>
              <a:t>, utilisez l'en-tête "Location" suivi de l'URL vers laquelle vous souhaitez rediriger l'utilisateur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357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r>
              <a:rPr lang="fr-FR" dirty="0" err="1"/>
              <a:t>Multi-pages</a:t>
            </a:r>
            <a:r>
              <a:rPr lang="fr-FR" dirty="0"/>
              <a:t> : utilisation de la fonction header()</a:t>
            </a:r>
          </a:p>
        </p:txBody>
      </p:sp>
      <p:sp>
        <p:nvSpPr>
          <p:cNvPr id="6" name="Espace réservé du contenu 5">
            <a:extLst>
              <a:ext uri="{FF2B5EF4-FFF2-40B4-BE49-F238E27FC236}">
                <a16:creationId xmlns:a16="http://schemas.microsoft.com/office/drawing/2014/main" id="{D5707AB2-79D8-775B-89D6-0079B9F4F48C}"/>
              </a:ext>
            </a:extLst>
          </p:cNvPr>
          <p:cNvSpPr>
            <a:spLocks noGrp="1"/>
          </p:cNvSpPr>
          <p:nvPr>
            <p:ph idx="1"/>
          </p:nvPr>
        </p:nvSpPr>
        <p:spPr/>
        <p:txBody>
          <a:bodyPr/>
          <a:lstStyle/>
          <a:p>
            <a:r>
              <a:rPr lang="fr-FR" dirty="0"/>
              <a:t>Les cas d’utilisation de la fonction header() sont les suivants :</a:t>
            </a:r>
          </a:p>
          <a:p>
            <a:endParaRPr lang="fr-FR" dirty="0"/>
          </a:p>
          <a:p>
            <a:pPr lvl="1"/>
            <a:r>
              <a:rPr lang="fr-FR" dirty="0"/>
              <a:t>Authentification et autorisation : rediriger les utilisateurs non authentifiés vers une page de connexion ou les utilisateurs non connectés vers une page d’erreur.</a:t>
            </a:r>
          </a:p>
          <a:p>
            <a:pPr lvl="1"/>
            <a:endParaRPr lang="fr-FR" dirty="0"/>
          </a:p>
          <a:p>
            <a:pPr lvl="1"/>
            <a:r>
              <a:rPr lang="fr-FR" dirty="0"/>
              <a:t>Navigation conditionnelle : rediriger les utilisateurs vers différentes pages en fonction de leur préférences, leur profil, ou de leurs action</a:t>
            </a:r>
          </a:p>
          <a:p>
            <a:pPr lvl="1"/>
            <a:endParaRPr lang="fr-FR" dirty="0"/>
          </a:p>
          <a:p>
            <a:pPr lvl="1"/>
            <a:r>
              <a:rPr lang="fr-FR" dirty="0"/>
              <a:t>Soumission de formulaires : après avoir traité les données d’un formulaire, rediriger l’utilisateur vers une page de confirmation ou de résultats pour éviter une soumission multiple de formulaire.</a:t>
            </a:r>
          </a:p>
          <a:p>
            <a:pPr marL="0" indent="0">
              <a:buNone/>
            </a:pPr>
            <a:endParaRPr lang="fr-FR" dirty="0"/>
          </a:p>
          <a:p>
            <a:endParaRPr lang="fr-FR" dirty="0"/>
          </a:p>
        </p:txBody>
      </p:sp>
      <p:sp>
        <p:nvSpPr>
          <p:cNvPr id="3" name="Rectangle 1">
            <a:extLst>
              <a:ext uri="{FF2B5EF4-FFF2-40B4-BE49-F238E27FC236}">
                <a16:creationId xmlns:a16="http://schemas.microsoft.com/office/drawing/2014/main" id="{817F2514-D7D2-9ACF-E066-CFBE1CC9AB8A}"/>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a:ln>
                  <a:noFill/>
                </a:ln>
                <a:solidFill>
                  <a:srgbClr val="D1D5DB"/>
                </a:solidFill>
                <a:effectLst/>
                <a:latin typeface="Söhne"/>
              </a:rPr>
              <a:t>La redirection est une technique courante pour envoyer les utilisateurs d'une page à une autre automatiquement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a:ln>
                  <a:noFill/>
                </a:ln>
                <a:solidFill>
                  <a:srgbClr val="D1D5DB"/>
                </a:solidFill>
                <a:effectLst/>
                <a:latin typeface="Söhne"/>
              </a:rPr>
              <a:t>Pour effectuer une redirection avec la fonction </a:t>
            </a:r>
            <a:r>
              <a:rPr kumimoji="0" lang="fr-FR" altLang="fr-FR" b="1" i="0" u="none" strike="noStrike" cap="none" normalizeH="0" baseline="0">
                <a:ln>
                  <a:noFill/>
                </a:ln>
                <a:solidFill>
                  <a:srgbClr val="D1D5DB"/>
                </a:solidFill>
                <a:effectLst/>
                <a:latin typeface="Söhne Mono"/>
              </a:rPr>
              <a:t>header()</a:t>
            </a:r>
            <a:r>
              <a:rPr kumimoji="0" lang="fr-FR" altLang="fr-FR" sz="1200" b="0" i="0" u="none" strike="noStrike" cap="none" normalizeH="0" baseline="0">
                <a:ln>
                  <a:noFill/>
                </a:ln>
                <a:solidFill>
                  <a:srgbClr val="D1D5DB"/>
                </a:solidFill>
                <a:effectLst/>
                <a:latin typeface="Söhne"/>
              </a:rPr>
              <a:t>, utilisez l'en-tête "Location" suivi de l'URL vers laquelle vous souhaitez rediriger l'utilisateur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C193D75A-3993-7807-DB88-98D8B2E61A5F}"/>
              </a:ext>
            </a:extLst>
          </p:cNvPr>
          <p:cNvSpPr>
            <a:spLocks noChangeArrowheads="1"/>
          </p:cNvSpPr>
          <p:nvPr/>
        </p:nvSpPr>
        <p:spPr bwMode="auto">
          <a:xfrm>
            <a:off x="152400" y="15240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a:ln>
                  <a:noFill/>
                </a:ln>
                <a:solidFill>
                  <a:srgbClr val="D1D5DB"/>
                </a:solidFill>
                <a:effectLst/>
                <a:latin typeface="Söhne"/>
              </a:rPr>
              <a:t>La redirection est une technique courante pour envoyer les utilisateurs d'une page à une autre automatiquement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a:ln>
                  <a:noFill/>
                </a:ln>
                <a:solidFill>
                  <a:srgbClr val="D1D5DB"/>
                </a:solidFill>
                <a:effectLst/>
                <a:latin typeface="Söhne"/>
              </a:rPr>
              <a:t>Pour effectuer une redirection avec la fonction </a:t>
            </a:r>
            <a:r>
              <a:rPr kumimoji="0" lang="fr-FR" altLang="fr-FR" b="1" i="0" u="none" strike="noStrike" cap="none" normalizeH="0" baseline="0">
                <a:ln>
                  <a:noFill/>
                </a:ln>
                <a:solidFill>
                  <a:srgbClr val="D1D5DB"/>
                </a:solidFill>
                <a:effectLst/>
                <a:latin typeface="Söhne Mono"/>
              </a:rPr>
              <a:t>header()</a:t>
            </a:r>
            <a:r>
              <a:rPr kumimoji="0" lang="fr-FR" altLang="fr-FR" sz="1200" b="0" i="0" u="none" strike="noStrike" cap="none" normalizeH="0" baseline="0">
                <a:ln>
                  <a:noFill/>
                </a:ln>
                <a:solidFill>
                  <a:srgbClr val="D1D5DB"/>
                </a:solidFill>
                <a:effectLst/>
                <a:latin typeface="Söhne"/>
              </a:rPr>
              <a:t>, utilisez l'en-tête "Location" suivi de l'URL vers laquelle vous souhaitez rediriger l'utilisateur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5661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Une image contenant diagramme&#10;&#10;Description générée automatiquement">
            <a:extLst>
              <a:ext uri="{FF2B5EF4-FFF2-40B4-BE49-F238E27FC236}">
                <a16:creationId xmlns:a16="http://schemas.microsoft.com/office/drawing/2014/main" id="{E34A1A50-D9D2-4D6C-42BD-1844763AF684}"/>
              </a:ext>
            </a:extLst>
          </p:cNvPr>
          <p:cNvPicPr>
            <a:picLocks noChangeAspect="1"/>
          </p:cNvPicPr>
          <p:nvPr/>
        </p:nvPicPr>
        <p:blipFill rotWithShape="1">
          <a:blip r:embed="rId3">
            <a:extLst>
              <a:ext uri="{28A0092B-C50C-407E-A947-70E740481C1C}">
                <a14:useLocalDpi xmlns:a14="http://schemas.microsoft.com/office/drawing/2010/main" val="0"/>
              </a:ext>
            </a:extLst>
          </a:blip>
          <a:srcRect t="17069" r="3" b="3"/>
          <a:stretch/>
        </p:blipFill>
        <p:spPr>
          <a:xfrm>
            <a:off x="228599" y="237744"/>
            <a:ext cx="7696201" cy="6382512"/>
          </a:xfrm>
          <a:prstGeom prst="rect">
            <a:avLst/>
          </a:prstGeom>
          <a:noFill/>
          <a:ln>
            <a:noFill/>
          </a:ln>
        </p:spPr>
      </p:pic>
      <p:sp>
        <p:nvSpPr>
          <p:cNvPr id="4" name="Espace réservé de la date 3">
            <a:extLst>
              <a:ext uri="{FF2B5EF4-FFF2-40B4-BE49-F238E27FC236}">
                <a16:creationId xmlns:a16="http://schemas.microsoft.com/office/drawing/2014/main" id="{278D00EF-CAC3-05B2-21C6-39D7CD94D34E}"/>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43B6331D-8BD5-4AF5-97EE-8FB3C79FE924}" type="datetime1">
              <a:rPr lang="fr-FR" smtClean="0"/>
              <a:pPr rtl="0">
                <a:spcAft>
                  <a:spcPts val="600"/>
                </a:spcAft>
              </a:pPr>
              <a:t>20/03/2023</a:t>
            </a:fld>
            <a:endParaRPr lang="en-US"/>
          </a:p>
        </p:txBody>
      </p:sp>
      <p:sp>
        <p:nvSpPr>
          <p:cNvPr id="2" name="Titre 1">
            <a:extLst>
              <a:ext uri="{FF2B5EF4-FFF2-40B4-BE49-F238E27FC236}">
                <a16:creationId xmlns:a16="http://schemas.microsoft.com/office/drawing/2014/main" id="{EFA281C8-854F-CB7B-4F0F-A9D0704C22C8}"/>
              </a:ext>
            </a:extLst>
          </p:cNvPr>
          <p:cNvSpPr>
            <a:spLocks noGrp="1"/>
          </p:cNvSpPr>
          <p:nvPr>
            <p:ph type="title"/>
          </p:nvPr>
        </p:nvSpPr>
        <p:spPr>
          <a:xfrm>
            <a:off x="8477250" y="603504"/>
            <a:ext cx="3144774" cy="1645920"/>
          </a:xfrm>
        </p:spPr>
        <p:txBody>
          <a:bodyPr anchor="b">
            <a:normAutofit/>
          </a:bodyPr>
          <a:lstStyle/>
          <a:p>
            <a:pPr>
              <a:lnSpc>
                <a:spcPct val="90000"/>
              </a:lnSpc>
            </a:pPr>
            <a:r>
              <a:rPr lang="fr-FR" sz="2400" dirty="0"/>
              <a:t>TP : Utilisation de la fonction header();</a:t>
            </a:r>
            <a:endParaRPr lang="fr-FR" sz="2200" dirty="0"/>
          </a:p>
        </p:txBody>
      </p:sp>
      <p:sp>
        <p:nvSpPr>
          <p:cNvPr id="3" name="Sous-titre 2">
            <a:extLst>
              <a:ext uri="{FF2B5EF4-FFF2-40B4-BE49-F238E27FC236}">
                <a16:creationId xmlns:a16="http://schemas.microsoft.com/office/drawing/2014/main" id="{281EC24D-08A3-F28D-5EC8-ED36EB51352E}"/>
              </a:ext>
            </a:extLst>
          </p:cNvPr>
          <p:cNvSpPr>
            <a:spLocks noGrp="1"/>
          </p:cNvSpPr>
          <p:nvPr>
            <p:ph type="body" sz="half" idx="2"/>
          </p:nvPr>
        </p:nvSpPr>
        <p:spPr>
          <a:xfrm>
            <a:off x="8477250" y="2386584"/>
            <a:ext cx="3144774" cy="3511296"/>
          </a:xfrm>
        </p:spPr>
        <p:txBody>
          <a:bodyPr>
            <a:normAutofit/>
          </a:bodyPr>
          <a:lstStyle/>
          <a:p>
            <a:r>
              <a:rPr lang="fr-FR" dirty="0"/>
              <a:t>Pour bien comprendre !</a:t>
            </a:r>
            <a:endParaRPr lang="en-US" dirty="0"/>
          </a:p>
        </p:txBody>
      </p:sp>
    </p:spTree>
    <p:extLst>
      <p:ext uri="{BB962C8B-B14F-4D97-AF65-F5344CB8AC3E}">
        <p14:creationId xmlns:p14="http://schemas.microsoft.com/office/powerpoint/2010/main" val="147108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cteur gratuit illustration de papier">
            <a:extLst>
              <a:ext uri="{FF2B5EF4-FFF2-40B4-BE49-F238E27FC236}">
                <a16:creationId xmlns:a16="http://schemas.microsoft.com/office/drawing/2014/main" id="{25F7CC9A-D3D9-1B6E-D744-0210380DDF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5443" y="237744"/>
            <a:ext cx="6382512" cy="6382512"/>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
        <p:nvSpPr>
          <p:cNvPr id="4" name="Espace réservé de la date 3">
            <a:extLst>
              <a:ext uri="{FF2B5EF4-FFF2-40B4-BE49-F238E27FC236}">
                <a16:creationId xmlns:a16="http://schemas.microsoft.com/office/drawing/2014/main" id="{278D00EF-CAC3-05B2-21C6-39D7CD94D34E}"/>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43B6331D-8BD5-4AF5-97EE-8FB3C79FE924}" type="datetime1">
              <a:rPr lang="fr-FR" smtClean="0"/>
              <a:pPr rtl="0">
                <a:spcAft>
                  <a:spcPts val="600"/>
                </a:spcAft>
              </a:pPr>
              <a:t>20/03/2023</a:t>
            </a:fld>
            <a:endParaRPr lang="en-US"/>
          </a:p>
        </p:txBody>
      </p:sp>
      <p:sp>
        <p:nvSpPr>
          <p:cNvPr id="2" name="Titre 1">
            <a:extLst>
              <a:ext uri="{FF2B5EF4-FFF2-40B4-BE49-F238E27FC236}">
                <a16:creationId xmlns:a16="http://schemas.microsoft.com/office/drawing/2014/main" id="{EFA281C8-854F-CB7B-4F0F-A9D0704C22C8}"/>
              </a:ext>
            </a:extLst>
          </p:cNvPr>
          <p:cNvSpPr>
            <a:spLocks noGrp="1"/>
          </p:cNvSpPr>
          <p:nvPr>
            <p:ph type="title"/>
          </p:nvPr>
        </p:nvSpPr>
        <p:spPr>
          <a:xfrm>
            <a:off x="8477250" y="603504"/>
            <a:ext cx="3144774" cy="1645920"/>
          </a:xfrm>
        </p:spPr>
        <p:txBody>
          <a:bodyPr anchor="b">
            <a:normAutofit/>
          </a:bodyPr>
          <a:lstStyle/>
          <a:p>
            <a:r>
              <a:rPr lang="fr-FR" dirty="0"/>
              <a:t>Utilisation de formulaires en PHP</a:t>
            </a:r>
          </a:p>
        </p:txBody>
      </p:sp>
      <p:sp>
        <p:nvSpPr>
          <p:cNvPr id="3" name="Sous-titre 2">
            <a:extLst>
              <a:ext uri="{FF2B5EF4-FFF2-40B4-BE49-F238E27FC236}">
                <a16:creationId xmlns:a16="http://schemas.microsoft.com/office/drawing/2014/main" id="{281EC24D-08A3-F28D-5EC8-ED36EB51352E}"/>
              </a:ext>
            </a:extLst>
          </p:cNvPr>
          <p:cNvSpPr>
            <a:spLocks noGrp="1"/>
          </p:cNvSpPr>
          <p:nvPr>
            <p:ph type="body" sz="half" idx="2"/>
          </p:nvPr>
        </p:nvSpPr>
        <p:spPr>
          <a:xfrm>
            <a:off x="8477250" y="2386584"/>
            <a:ext cx="3144774" cy="3511296"/>
          </a:xfrm>
        </p:spPr>
        <p:txBody>
          <a:bodyPr>
            <a:normAutofit/>
          </a:bodyPr>
          <a:lstStyle/>
          <a:p>
            <a:r>
              <a:rPr lang="fr-FR" dirty="0"/>
              <a:t>Pour bien comprendre !</a:t>
            </a:r>
            <a:endParaRPr lang="en-US" dirty="0"/>
          </a:p>
        </p:txBody>
      </p:sp>
    </p:spTree>
    <p:extLst>
      <p:ext uri="{BB962C8B-B14F-4D97-AF65-F5344CB8AC3E}">
        <p14:creationId xmlns:p14="http://schemas.microsoft.com/office/powerpoint/2010/main" val="2318128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r>
              <a:rPr lang="fr-FR" dirty="0"/>
              <a:t>Utilisation de formulaires en PHP</a:t>
            </a:r>
          </a:p>
        </p:txBody>
      </p:sp>
      <p:sp>
        <p:nvSpPr>
          <p:cNvPr id="6" name="Espace réservé du contenu 5">
            <a:extLst>
              <a:ext uri="{FF2B5EF4-FFF2-40B4-BE49-F238E27FC236}">
                <a16:creationId xmlns:a16="http://schemas.microsoft.com/office/drawing/2014/main" id="{D5707AB2-79D8-775B-89D6-0079B9F4F48C}"/>
              </a:ext>
            </a:extLst>
          </p:cNvPr>
          <p:cNvSpPr>
            <a:spLocks noGrp="1"/>
          </p:cNvSpPr>
          <p:nvPr>
            <p:ph idx="1"/>
          </p:nvPr>
        </p:nvSpPr>
        <p:spPr/>
        <p:txBody>
          <a:bodyPr/>
          <a:lstStyle/>
          <a:p>
            <a:r>
              <a:rPr lang="fr-FR" dirty="0"/>
              <a:t>Présentation des éléments de bases d’un formulaire html : </a:t>
            </a:r>
          </a:p>
          <a:p>
            <a:pPr lvl="1"/>
            <a:r>
              <a:rPr lang="fr-FR" dirty="0"/>
              <a:t>&lt;</a:t>
            </a:r>
            <a:r>
              <a:rPr lang="fr-FR" dirty="0" err="1"/>
              <a:t>form</a:t>
            </a:r>
            <a:r>
              <a:rPr lang="fr-FR" dirty="0"/>
              <a:t>&gt; </a:t>
            </a:r>
            <a:r>
              <a:rPr lang="fr-FR" dirty="0">
                <a:sym typeface="Wingdings" panose="05000000000000000000" pitchFamily="2" charset="2"/>
              </a:rPr>
              <a:t> pour déclarer un formulaire</a:t>
            </a:r>
          </a:p>
          <a:p>
            <a:pPr lvl="1"/>
            <a:r>
              <a:rPr lang="fr-FR" dirty="0">
                <a:sym typeface="Wingdings" panose="05000000000000000000" pitchFamily="2" charset="2"/>
              </a:rPr>
              <a:t>&lt;input&gt;  pour déclarer un champ d’entrée</a:t>
            </a:r>
          </a:p>
          <a:p>
            <a:pPr lvl="1"/>
            <a:r>
              <a:rPr lang="fr-FR" dirty="0">
                <a:sym typeface="Wingdings" panose="05000000000000000000" pitchFamily="2" charset="2"/>
              </a:rPr>
              <a:t>&lt;label&gt;  le nom à associer a l’input (souvent une chaine de caractères)</a:t>
            </a:r>
          </a:p>
          <a:p>
            <a:pPr lvl="1"/>
            <a:r>
              <a:rPr lang="fr-FR" dirty="0">
                <a:sym typeface="Wingdings" panose="05000000000000000000" pitchFamily="2" charset="2"/>
              </a:rPr>
              <a:t>&lt;</a:t>
            </a:r>
            <a:r>
              <a:rPr lang="fr-FR" dirty="0" err="1">
                <a:sym typeface="Wingdings" panose="05000000000000000000" pitchFamily="2" charset="2"/>
              </a:rPr>
              <a:t>textarea</a:t>
            </a:r>
            <a:r>
              <a:rPr lang="fr-FR" dirty="0">
                <a:sym typeface="Wingdings" panose="05000000000000000000" pitchFamily="2" charset="2"/>
              </a:rPr>
              <a:t>&gt;  un input qui prends en charge le multiligne</a:t>
            </a:r>
          </a:p>
          <a:p>
            <a:pPr lvl="1"/>
            <a:r>
              <a:rPr lang="fr-FR" dirty="0">
                <a:sym typeface="Wingdings" panose="05000000000000000000" pitchFamily="2" charset="2"/>
              </a:rPr>
              <a:t>&lt;select&gt;  Un </a:t>
            </a:r>
            <a:r>
              <a:rPr lang="fr-FR" dirty="0" err="1">
                <a:sym typeface="Wingdings" panose="05000000000000000000" pitchFamily="2" charset="2"/>
              </a:rPr>
              <a:t>selecteur</a:t>
            </a:r>
            <a:r>
              <a:rPr lang="fr-FR" dirty="0">
                <a:sym typeface="Wingdings" panose="05000000000000000000" pitchFamily="2" charset="2"/>
              </a:rPr>
              <a:t> avec des options</a:t>
            </a:r>
          </a:p>
          <a:p>
            <a:pPr lvl="1"/>
            <a:r>
              <a:rPr lang="fr-FR" dirty="0">
                <a:sym typeface="Wingdings" panose="05000000000000000000" pitchFamily="2" charset="2"/>
              </a:rPr>
              <a:t>&lt;</a:t>
            </a:r>
            <a:r>
              <a:rPr lang="fr-FR" dirty="0" err="1">
                <a:sym typeface="Wingdings" panose="05000000000000000000" pitchFamily="2" charset="2"/>
              </a:rPr>
              <a:t>button</a:t>
            </a:r>
            <a:r>
              <a:rPr lang="fr-FR" dirty="0">
                <a:sym typeface="Wingdings" panose="05000000000000000000" pitchFamily="2" charset="2"/>
              </a:rPr>
              <a:t>&gt;  Un bouton</a:t>
            </a:r>
          </a:p>
          <a:p>
            <a:pPr lvl="1"/>
            <a:endParaRPr lang="fr-FR" dirty="0"/>
          </a:p>
          <a:p>
            <a:r>
              <a:rPr lang="fr-FR" dirty="0"/>
              <a:t>Les attributs importants : Name, id,  type, value, </a:t>
            </a:r>
            <a:r>
              <a:rPr lang="fr-FR" dirty="0" err="1"/>
              <a:t>required</a:t>
            </a:r>
            <a:r>
              <a:rPr lang="fr-FR" dirty="0"/>
              <a:t> et </a:t>
            </a:r>
            <a:r>
              <a:rPr lang="fr-FR" dirty="0" err="1"/>
              <a:t>placeholder</a:t>
            </a:r>
            <a:endParaRPr lang="fr-FR" dirty="0"/>
          </a:p>
          <a:p>
            <a:r>
              <a:rPr lang="fr-FR" dirty="0"/>
              <a:t>Les types d’input courants : </a:t>
            </a:r>
            <a:r>
              <a:rPr lang="fr-FR" dirty="0" err="1"/>
              <a:t>text</a:t>
            </a:r>
            <a:r>
              <a:rPr lang="fr-FR" dirty="0"/>
              <a:t>, email, </a:t>
            </a:r>
            <a:r>
              <a:rPr lang="fr-FR" dirty="0" err="1"/>
              <a:t>password</a:t>
            </a:r>
            <a:r>
              <a:rPr lang="fr-FR" dirty="0"/>
              <a:t>, </a:t>
            </a:r>
            <a:r>
              <a:rPr lang="fr-FR" dirty="0" err="1"/>
              <a:t>number</a:t>
            </a:r>
            <a:r>
              <a:rPr lang="fr-FR" dirty="0"/>
              <a:t>, date, </a:t>
            </a:r>
            <a:r>
              <a:rPr lang="fr-FR" dirty="0" err="1"/>
              <a:t>checkbox</a:t>
            </a:r>
            <a:r>
              <a:rPr lang="fr-FR" dirty="0"/>
              <a:t>, radio, </a:t>
            </a:r>
            <a:r>
              <a:rPr lang="fr-FR" dirty="0" err="1"/>
              <a:t>submit</a:t>
            </a:r>
            <a:r>
              <a:rPr lang="fr-FR" dirty="0"/>
              <a:t>, reset</a:t>
            </a:r>
          </a:p>
          <a:p>
            <a:r>
              <a:rPr lang="fr-FR" dirty="0"/>
              <a:t>Deux possibilités de traitement à l’envoi : POST et GET</a:t>
            </a:r>
          </a:p>
        </p:txBody>
      </p:sp>
      <p:sp>
        <p:nvSpPr>
          <p:cNvPr id="3" name="Rectangle 1">
            <a:extLst>
              <a:ext uri="{FF2B5EF4-FFF2-40B4-BE49-F238E27FC236}">
                <a16:creationId xmlns:a16="http://schemas.microsoft.com/office/drawing/2014/main" id="{817F2514-D7D2-9ACF-E066-CFBE1CC9AB8A}"/>
              </a:ext>
            </a:extLst>
          </p:cNvPr>
          <p:cNvSpPr>
            <a:spLocks noChangeArrowheads="1"/>
          </p:cNvSpPr>
          <p:nvPr/>
        </p:nvSpPr>
        <p:spPr bwMode="auto">
          <a:xfrm>
            <a:off x="0" y="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a:ln>
                  <a:noFill/>
                </a:ln>
                <a:solidFill>
                  <a:srgbClr val="D1D5DB"/>
                </a:solidFill>
                <a:effectLst/>
                <a:latin typeface="Söhne"/>
              </a:rPr>
              <a:t>La redirection est une technique courante pour envoyer les utilisateurs d'une page à une autre automatiquement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a:ln>
                  <a:noFill/>
                </a:ln>
                <a:solidFill>
                  <a:srgbClr val="D1D5DB"/>
                </a:solidFill>
                <a:effectLst/>
                <a:latin typeface="Söhne"/>
              </a:rPr>
              <a:t>Pour effectuer une redirection avec la fonction </a:t>
            </a:r>
            <a:r>
              <a:rPr kumimoji="0" lang="fr-FR" altLang="fr-FR" b="1" i="0" u="none" strike="noStrike" cap="none" normalizeH="0" baseline="0">
                <a:ln>
                  <a:noFill/>
                </a:ln>
                <a:solidFill>
                  <a:srgbClr val="D1D5DB"/>
                </a:solidFill>
                <a:effectLst/>
                <a:latin typeface="Söhne Mono"/>
              </a:rPr>
              <a:t>header()</a:t>
            </a:r>
            <a:r>
              <a:rPr kumimoji="0" lang="fr-FR" altLang="fr-FR" sz="1200" b="0" i="0" u="none" strike="noStrike" cap="none" normalizeH="0" baseline="0">
                <a:ln>
                  <a:noFill/>
                </a:ln>
                <a:solidFill>
                  <a:srgbClr val="D1D5DB"/>
                </a:solidFill>
                <a:effectLst/>
                <a:latin typeface="Söhne"/>
              </a:rPr>
              <a:t>, utilisez l'en-tête "Location" suivi de l'URL vers laquelle vous souhaitez rediriger l'utilisateur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C193D75A-3993-7807-DB88-98D8B2E61A5F}"/>
              </a:ext>
            </a:extLst>
          </p:cNvPr>
          <p:cNvSpPr>
            <a:spLocks noChangeArrowheads="1"/>
          </p:cNvSpPr>
          <p:nvPr/>
        </p:nvSpPr>
        <p:spPr bwMode="auto">
          <a:xfrm>
            <a:off x="152400" y="152400"/>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a:ln>
                  <a:noFill/>
                </a:ln>
                <a:solidFill>
                  <a:srgbClr val="D1D5DB"/>
                </a:solidFill>
                <a:effectLst/>
                <a:latin typeface="Söhne"/>
              </a:rPr>
              <a:t>La redirection est une technique courante pour envoyer les utilisateurs d'une page à une autre automatiquement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a:ln>
                  <a:noFill/>
                </a:ln>
                <a:solidFill>
                  <a:srgbClr val="D1D5DB"/>
                </a:solidFill>
                <a:effectLst/>
                <a:latin typeface="Söhne"/>
              </a:rPr>
              <a:t>Pour effectuer une redirection avec la fonction </a:t>
            </a:r>
            <a:r>
              <a:rPr kumimoji="0" lang="fr-FR" altLang="fr-FR" b="1" i="0" u="none" strike="noStrike" cap="none" normalizeH="0" baseline="0">
                <a:ln>
                  <a:noFill/>
                </a:ln>
                <a:solidFill>
                  <a:srgbClr val="D1D5DB"/>
                </a:solidFill>
                <a:effectLst/>
                <a:latin typeface="Söhne Mono"/>
              </a:rPr>
              <a:t>header()</a:t>
            </a:r>
            <a:r>
              <a:rPr kumimoji="0" lang="fr-FR" altLang="fr-FR" sz="1200" b="0" i="0" u="none" strike="noStrike" cap="none" normalizeH="0" baseline="0">
                <a:ln>
                  <a:noFill/>
                </a:ln>
                <a:solidFill>
                  <a:srgbClr val="D1D5DB"/>
                </a:solidFill>
                <a:effectLst/>
                <a:latin typeface="Söhne"/>
              </a:rPr>
              <a:t>, utilisez l'en-tête "Location" suivi de l'URL vers laquelle vous souhaitez rediriger l'utilisateur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189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Une image contenant diagramme&#10;&#10;Description générée automatiquement">
            <a:extLst>
              <a:ext uri="{FF2B5EF4-FFF2-40B4-BE49-F238E27FC236}">
                <a16:creationId xmlns:a16="http://schemas.microsoft.com/office/drawing/2014/main" id="{E34A1A50-D9D2-4D6C-42BD-1844763AF684}"/>
              </a:ext>
            </a:extLst>
          </p:cNvPr>
          <p:cNvPicPr>
            <a:picLocks noChangeAspect="1"/>
          </p:cNvPicPr>
          <p:nvPr/>
        </p:nvPicPr>
        <p:blipFill rotWithShape="1">
          <a:blip r:embed="rId3">
            <a:extLst>
              <a:ext uri="{28A0092B-C50C-407E-A947-70E740481C1C}">
                <a14:useLocalDpi xmlns:a14="http://schemas.microsoft.com/office/drawing/2010/main" val="0"/>
              </a:ext>
            </a:extLst>
          </a:blip>
          <a:srcRect t="17069" r="3" b="3"/>
          <a:stretch/>
        </p:blipFill>
        <p:spPr>
          <a:xfrm>
            <a:off x="228599" y="237744"/>
            <a:ext cx="7696201" cy="6382512"/>
          </a:xfrm>
          <a:prstGeom prst="rect">
            <a:avLst/>
          </a:prstGeom>
          <a:noFill/>
          <a:ln>
            <a:noFill/>
          </a:ln>
        </p:spPr>
      </p:pic>
      <p:sp>
        <p:nvSpPr>
          <p:cNvPr id="4" name="Espace réservé de la date 3">
            <a:extLst>
              <a:ext uri="{FF2B5EF4-FFF2-40B4-BE49-F238E27FC236}">
                <a16:creationId xmlns:a16="http://schemas.microsoft.com/office/drawing/2014/main" id="{278D00EF-CAC3-05B2-21C6-39D7CD94D34E}"/>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43B6331D-8BD5-4AF5-97EE-8FB3C79FE924}" type="datetime1">
              <a:rPr lang="fr-FR" smtClean="0"/>
              <a:pPr rtl="0">
                <a:spcAft>
                  <a:spcPts val="600"/>
                </a:spcAft>
              </a:pPr>
              <a:t>20/03/2023</a:t>
            </a:fld>
            <a:endParaRPr lang="en-US"/>
          </a:p>
        </p:txBody>
      </p:sp>
      <p:sp>
        <p:nvSpPr>
          <p:cNvPr id="2" name="Titre 1">
            <a:extLst>
              <a:ext uri="{FF2B5EF4-FFF2-40B4-BE49-F238E27FC236}">
                <a16:creationId xmlns:a16="http://schemas.microsoft.com/office/drawing/2014/main" id="{EFA281C8-854F-CB7B-4F0F-A9D0704C22C8}"/>
              </a:ext>
            </a:extLst>
          </p:cNvPr>
          <p:cNvSpPr>
            <a:spLocks noGrp="1"/>
          </p:cNvSpPr>
          <p:nvPr>
            <p:ph type="title"/>
          </p:nvPr>
        </p:nvSpPr>
        <p:spPr>
          <a:xfrm>
            <a:off x="8477250" y="603504"/>
            <a:ext cx="3144774" cy="1645920"/>
          </a:xfrm>
        </p:spPr>
        <p:txBody>
          <a:bodyPr anchor="b">
            <a:normAutofit/>
          </a:bodyPr>
          <a:lstStyle/>
          <a:p>
            <a:pPr>
              <a:lnSpc>
                <a:spcPct val="90000"/>
              </a:lnSpc>
            </a:pPr>
            <a:r>
              <a:rPr lang="fr-FR" sz="2400" dirty="0"/>
              <a:t>TP : Différence entre méthode GET et POST</a:t>
            </a:r>
            <a:endParaRPr lang="fr-FR" sz="2200" dirty="0"/>
          </a:p>
        </p:txBody>
      </p:sp>
      <p:sp>
        <p:nvSpPr>
          <p:cNvPr id="3" name="Sous-titre 2">
            <a:extLst>
              <a:ext uri="{FF2B5EF4-FFF2-40B4-BE49-F238E27FC236}">
                <a16:creationId xmlns:a16="http://schemas.microsoft.com/office/drawing/2014/main" id="{281EC24D-08A3-F28D-5EC8-ED36EB51352E}"/>
              </a:ext>
            </a:extLst>
          </p:cNvPr>
          <p:cNvSpPr>
            <a:spLocks noGrp="1"/>
          </p:cNvSpPr>
          <p:nvPr>
            <p:ph type="body" sz="half" idx="2"/>
          </p:nvPr>
        </p:nvSpPr>
        <p:spPr>
          <a:xfrm>
            <a:off x="8477250" y="2386584"/>
            <a:ext cx="3144774" cy="3511296"/>
          </a:xfrm>
        </p:spPr>
        <p:txBody>
          <a:bodyPr>
            <a:normAutofit/>
          </a:bodyPr>
          <a:lstStyle/>
          <a:p>
            <a:r>
              <a:rPr lang="fr-FR" dirty="0"/>
              <a:t>Pour bien comprendre !</a:t>
            </a:r>
            <a:endParaRPr lang="en-US" dirty="0"/>
          </a:p>
        </p:txBody>
      </p:sp>
    </p:spTree>
    <p:extLst>
      <p:ext uri="{BB962C8B-B14F-4D97-AF65-F5344CB8AC3E}">
        <p14:creationId xmlns:p14="http://schemas.microsoft.com/office/powerpoint/2010/main" val="3545629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Une image contenant diagramme&#10;&#10;Description générée automatiquement">
            <a:extLst>
              <a:ext uri="{FF2B5EF4-FFF2-40B4-BE49-F238E27FC236}">
                <a16:creationId xmlns:a16="http://schemas.microsoft.com/office/drawing/2014/main" id="{E34A1A50-D9D2-4D6C-42BD-1844763AF684}"/>
              </a:ext>
            </a:extLst>
          </p:cNvPr>
          <p:cNvPicPr>
            <a:picLocks noChangeAspect="1"/>
          </p:cNvPicPr>
          <p:nvPr/>
        </p:nvPicPr>
        <p:blipFill rotWithShape="1">
          <a:blip r:embed="rId3">
            <a:extLst>
              <a:ext uri="{28A0092B-C50C-407E-A947-70E740481C1C}">
                <a14:useLocalDpi xmlns:a14="http://schemas.microsoft.com/office/drawing/2010/main" val="0"/>
              </a:ext>
            </a:extLst>
          </a:blip>
          <a:srcRect t="17069" r="3" b="3"/>
          <a:stretch/>
        </p:blipFill>
        <p:spPr>
          <a:xfrm>
            <a:off x="228599" y="237744"/>
            <a:ext cx="7696201" cy="6382512"/>
          </a:xfrm>
          <a:prstGeom prst="rect">
            <a:avLst/>
          </a:prstGeom>
          <a:noFill/>
          <a:ln>
            <a:noFill/>
          </a:ln>
        </p:spPr>
      </p:pic>
      <p:sp>
        <p:nvSpPr>
          <p:cNvPr id="4" name="Espace réservé de la date 3">
            <a:extLst>
              <a:ext uri="{FF2B5EF4-FFF2-40B4-BE49-F238E27FC236}">
                <a16:creationId xmlns:a16="http://schemas.microsoft.com/office/drawing/2014/main" id="{278D00EF-CAC3-05B2-21C6-39D7CD94D34E}"/>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43B6331D-8BD5-4AF5-97EE-8FB3C79FE924}" type="datetime1">
              <a:rPr lang="fr-FR" smtClean="0"/>
              <a:pPr rtl="0">
                <a:spcAft>
                  <a:spcPts val="600"/>
                </a:spcAft>
              </a:pPr>
              <a:t>20/03/2023</a:t>
            </a:fld>
            <a:endParaRPr lang="en-US"/>
          </a:p>
        </p:txBody>
      </p:sp>
      <p:sp>
        <p:nvSpPr>
          <p:cNvPr id="2" name="Titre 1">
            <a:extLst>
              <a:ext uri="{FF2B5EF4-FFF2-40B4-BE49-F238E27FC236}">
                <a16:creationId xmlns:a16="http://schemas.microsoft.com/office/drawing/2014/main" id="{EFA281C8-854F-CB7B-4F0F-A9D0704C22C8}"/>
              </a:ext>
            </a:extLst>
          </p:cNvPr>
          <p:cNvSpPr>
            <a:spLocks noGrp="1"/>
          </p:cNvSpPr>
          <p:nvPr>
            <p:ph type="title"/>
          </p:nvPr>
        </p:nvSpPr>
        <p:spPr>
          <a:xfrm>
            <a:off x="8477250" y="603504"/>
            <a:ext cx="3144774" cy="1645920"/>
          </a:xfrm>
        </p:spPr>
        <p:txBody>
          <a:bodyPr anchor="b">
            <a:normAutofit/>
          </a:bodyPr>
          <a:lstStyle/>
          <a:p>
            <a:pPr>
              <a:lnSpc>
                <a:spcPct val="90000"/>
              </a:lnSpc>
            </a:pPr>
            <a:r>
              <a:rPr lang="fr-FR" sz="2400" dirty="0"/>
              <a:t>TP : Action référencée et autoréférencée</a:t>
            </a:r>
            <a:endParaRPr lang="fr-FR" sz="2200" dirty="0"/>
          </a:p>
        </p:txBody>
      </p:sp>
      <p:sp>
        <p:nvSpPr>
          <p:cNvPr id="3" name="Sous-titre 2">
            <a:extLst>
              <a:ext uri="{FF2B5EF4-FFF2-40B4-BE49-F238E27FC236}">
                <a16:creationId xmlns:a16="http://schemas.microsoft.com/office/drawing/2014/main" id="{281EC24D-08A3-F28D-5EC8-ED36EB51352E}"/>
              </a:ext>
            </a:extLst>
          </p:cNvPr>
          <p:cNvSpPr>
            <a:spLocks noGrp="1"/>
          </p:cNvSpPr>
          <p:nvPr>
            <p:ph type="body" sz="half" idx="2"/>
          </p:nvPr>
        </p:nvSpPr>
        <p:spPr>
          <a:xfrm>
            <a:off x="8477250" y="2386584"/>
            <a:ext cx="3144774" cy="3511296"/>
          </a:xfrm>
        </p:spPr>
        <p:txBody>
          <a:bodyPr>
            <a:normAutofit/>
          </a:bodyPr>
          <a:lstStyle/>
          <a:p>
            <a:r>
              <a:rPr lang="fr-FR" dirty="0"/>
              <a:t>Pour bien comprendre !</a:t>
            </a:r>
            <a:endParaRPr lang="en-US" dirty="0"/>
          </a:p>
        </p:txBody>
      </p:sp>
    </p:spTree>
    <p:extLst>
      <p:ext uri="{BB962C8B-B14F-4D97-AF65-F5344CB8AC3E}">
        <p14:creationId xmlns:p14="http://schemas.microsoft.com/office/powerpoint/2010/main" val="607654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Une image contenant diagramme&#10;&#10;Description générée automatiquement">
            <a:extLst>
              <a:ext uri="{FF2B5EF4-FFF2-40B4-BE49-F238E27FC236}">
                <a16:creationId xmlns:a16="http://schemas.microsoft.com/office/drawing/2014/main" id="{E34A1A50-D9D2-4D6C-42BD-1844763AF684}"/>
              </a:ext>
            </a:extLst>
          </p:cNvPr>
          <p:cNvPicPr>
            <a:picLocks noChangeAspect="1"/>
          </p:cNvPicPr>
          <p:nvPr/>
        </p:nvPicPr>
        <p:blipFill rotWithShape="1">
          <a:blip r:embed="rId3">
            <a:extLst>
              <a:ext uri="{28A0092B-C50C-407E-A947-70E740481C1C}">
                <a14:useLocalDpi xmlns:a14="http://schemas.microsoft.com/office/drawing/2010/main" val="0"/>
              </a:ext>
            </a:extLst>
          </a:blip>
          <a:srcRect t="17069" r="3" b="3"/>
          <a:stretch/>
        </p:blipFill>
        <p:spPr>
          <a:xfrm>
            <a:off x="228599" y="237744"/>
            <a:ext cx="7696201" cy="6382512"/>
          </a:xfrm>
          <a:prstGeom prst="rect">
            <a:avLst/>
          </a:prstGeom>
          <a:noFill/>
          <a:ln>
            <a:noFill/>
          </a:ln>
        </p:spPr>
      </p:pic>
      <p:sp>
        <p:nvSpPr>
          <p:cNvPr id="4" name="Espace réservé de la date 3">
            <a:extLst>
              <a:ext uri="{FF2B5EF4-FFF2-40B4-BE49-F238E27FC236}">
                <a16:creationId xmlns:a16="http://schemas.microsoft.com/office/drawing/2014/main" id="{278D00EF-CAC3-05B2-21C6-39D7CD94D34E}"/>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43B6331D-8BD5-4AF5-97EE-8FB3C79FE924}" type="datetime1">
              <a:rPr lang="fr-FR" smtClean="0"/>
              <a:pPr rtl="0">
                <a:spcAft>
                  <a:spcPts val="600"/>
                </a:spcAft>
              </a:pPr>
              <a:t>20/03/2023</a:t>
            </a:fld>
            <a:endParaRPr lang="en-US"/>
          </a:p>
        </p:txBody>
      </p:sp>
      <p:sp>
        <p:nvSpPr>
          <p:cNvPr id="2" name="Titre 1">
            <a:extLst>
              <a:ext uri="{FF2B5EF4-FFF2-40B4-BE49-F238E27FC236}">
                <a16:creationId xmlns:a16="http://schemas.microsoft.com/office/drawing/2014/main" id="{EFA281C8-854F-CB7B-4F0F-A9D0704C22C8}"/>
              </a:ext>
            </a:extLst>
          </p:cNvPr>
          <p:cNvSpPr>
            <a:spLocks noGrp="1"/>
          </p:cNvSpPr>
          <p:nvPr>
            <p:ph type="title"/>
          </p:nvPr>
        </p:nvSpPr>
        <p:spPr>
          <a:xfrm>
            <a:off x="8477250" y="603504"/>
            <a:ext cx="3144774" cy="1645920"/>
          </a:xfrm>
        </p:spPr>
        <p:txBody>
          <a:bodyPr anchor="b">
            <a:normAutofit/>
          </a:bodyPr>
          <a:lstStyle/>
          <a:p>
            <a:pPr>
              <a:lnSpc>
                <a:spcPct val="90000"/>
              </a:lnSpc>
            </a:pPr>
            <a:r>
              <a:rPr lang="fr-FR" sz="2400" dirty="0"/>
              <a:t>TP : Formulaire d’inscription</a:t>
            </a:r>
            <a:endParaRPr lang="fr-FR" sz="2200" dirty="0"/>
          </a:p>
        </p:txBody>
      </p:sp>
      <p:sp>
        <p:nvSpPr>
          <p:cNvPr id="3" name="Sous-titre 2">
            <a:extLst>
              <a:ext uri="{FF2B5EF4-FFF2-40B4-BE49-F238E27FC236}">
                <a16:creationId xmlns:a16="http://schemas.microsoft.com/office/drawing/2014/main" id="{281EC24D-08A3-F28D-5EC8-ED36EB51352E}"/>
              </a:ext>
            </a:extLst>
          </p:cNvPr>
          <p:cNvSpPr>
            <a:spLocks noGrp="1"/>
          </p:cNvSpPr>
          <p:nvPr>
            <p:ph type="body" sz="half" idx="2"/>
          </p:nvPr>
        </p:nvSpPr>
        <p:spPr>
          <a:xfrm>
            <a:off x="8477250" y="2386584"/>
            <a:ext cx="3144774" cy="3511296"/>
          </a:xfrm>
        </p:spPr>
        <p:txBody>
          <a:bodyPr>
            <a:normAutofit/>
          </a:bodyPr>
          <a:lstStyle/>
          <a:p>
            <a:r>
              <a:rPr lang="fr-FR" dirty="0"/>
              <a:t>Pour bien comprendre !</a:t>
            </a:r>
            <a:endParaRPr lang="en-US" dirty="0"/>
          </a:p>
        </p:txBody>
      </p:sp>
    </p:spTree>
    <p:extLst>
      <p:ext uri="{BB962C8B-B14F-4D97-AF65-F5344CB8AC3E}">
        <p14:creationId xmlns:p14="http://schemas.microsoft.com/office/powerpoint/2010/main" val="1652311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Vecteur gratuit sécurité globale des données, sécurité des données personnelles, illustration de concept en ligne de sécurité des données cybernétiques, sécurité internet ou confidentialité et protection des informations.">
            <a:extLst>
              <a:ext uri="{FF2B5EF4-FFF2-40B4-BE49-F238E27FC236}">
                <a16:creationId xmlns:a16="http://schemas.microsoft.com/office/drawing/2014/main" id="{A59ABACE-E198-E6C8-C94C-9F415B5175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599" y="542925"/>
            <a:ext cx="7696201" cy="5772150"/>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
        <p:nvSpPr>
          <p:cNvPr id="4" name="Espace réservé de la date 3">
            <a:extLst>
              <a:ext uri="{FF2B5EF4-FFF2-40B4-BE49-F238E27FC236}">
                <a16:creationId xmlns:a16="http://schemas.microsoft.com/office/drawing/2014/main" id="{278D00EF-CAC3-05B2-21C6-39D7CD94D34E}"/>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43B6331D-8BD5-4AF5-97EE-8FB3C79FE924}" type="datetime1">
              <a:rPr lang="fr-FR" smtClean="0"/>
              <a:pPr rtl="0">
                <a:spcAft>
                  <a:spcPts val="600"/>
                </a:spcAft>
              </a:pPr>
              <a:t>20/03/2023</a:t>
            </a:fld>
            <a:endParaRPr lang="en-US"/>
          </a:p>
        </p:txBody>
      </p:sp>
      <p:sp>
        <p:nvSpPr>
          <p:cNvPr id="2" name="Titre 1">
            <a:extLst>
              <a:ext uri="{FF2B5EF4-FFF2-40B4-BE49-F238E27FC236}">
                <a16:creationId xmlns:a16="http://schemas.microsoft.com/office/drawing/2014/main" id="{EFA281C8-854F-CB7B-4F0F-A9D0704C22C8}"/>
              </a:ext>
            </a:extLst>
          </p:cNvPr>
          <p:cNvSpPr>
            <a:spLocks noGrp="1"/>
          </p:cNvSpPr>
          <p:nvPr>
            <p:ph type="title"/>
          </p:nvPr>
        </p:nvSpPr>
        <p:spPr>
          <a:xfrm>
            <a:off x="8477250" y="603504"/>
            <a:ext cx="3144774" cy="1645920"/>
          </a:xfrm>
        </p:spPr>
        <p:txBody>
          <a:bodyPr anchor="b">
            <a:normAutofit/>
          </a:bodyPr>
          <a:lstStyle/>
          <a:p>
            <a:r>
              <a:rPr lang="fr-FR" dirty="0"/>
              <a:t>Validation des données et sécurité</a:t>
            </a:r>
          </a:p>
        </p:txBody>
      </p:sp>
      <p:sp>
        <p:nvSpPr>
          <p:cNvPr id="3" name="Sous-titre 2">
            <a:extLst>
              <a:ext uri="{FF2B5EF4-FFF2-40B4-BE49-F238E27FC236}">
                <a16:creationId xmlns:a16="http://schemas.microsoft.com/office/drawing/2014/main" id="{281EC24D-08A3-F28D-5EC8-ED36EB51352E}"/>
              </a:ext>
            </a:extLst>
          </p:cNvPr>
          <p:cNvSpPr>
            <a:spLocks noGrp="1"/>
          </p:cNvSpPr>
          <p:nvPr>
            <p:ph type="body" sz="half" idx="2"/>
          </p:nvPr>
        </p:nvSpPr>
        <p:spPr>
          <a:xfrm>
            <a:off x="8477250" y="2386584"/>
            <a:ext cx="3144774" cy="3511296"/>
          </a:xfrm>
        </p:spPr>
        <p:txBody>
          <a:bodyPr>
            <a:normAutofit/>
          </a:bodyPr>
          <a:lstStyle/>
          <a:p>
            <a:r>
              <a:rPr lang="fr-FR" dirty="0"/>
              <a:t>Pour bien comprendre !</a:t>
            </a:r>
            <a:endParaRPr lang="en-US" dirty="0"/>
          </a:p>
        </p:txBody>
      </p:sp>
    </p:spTree>
    <p:extLst>
      <p:ext uri="{BB962C8B-B14F-4D97-AF65-F5344CB8AC3E}">
        <p14:creationId xmlns:p14="http://schemas.microsoft.com/office/powerpoint/2010/main" val="400260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fr" dirty="0"/>
              <a:t>Validation des données et sécurité (validation)</a:t>
            </a:r>
          </a:p>
        </p:txBody>
      </p:sp>
      <p:sp>
        <p:nvSpPr>
          <p:cNvPr id="4" name="Espace réservé du contenu 3">
            <a:extLst>
              <a:ext uri="{FF2B5EF4-FFF2-40B4-BE49-F238E27FC236}">
                <a16:creationId xmlns:a16="http://schemas.microsoft.com/office/drawing/2014/main" id="{BE79CDCE-D971-C683-1302-D4C2731A5EF3}"/>
              </a:ext>
            </a:extLst>
          </p:cNvPr>
          <p:cNvSpPr>
            <a:spLocks noGrp="1"/>
          </p:cNvSpPr>
          <p:nvPr>
            <p:ph idx="1"/>
          </p:nvPr>
        </p:nvSpPr>
        <p:spPr/>
        <p:txBody>
          <a:bodyPr>
            <a:normAutofit/>
          </a:bodyPr>
          <a:lstStyle/>
          <a:p>
            <a:r>
              <a:rPr lang="fr-FR" dirty="0"/>
              <a:t>Importance de la validation des données du côté serveur : </a:t>
            </a:r>
          </a:p>
          <a:p>
            <a:pPr lvl="1"/>
            <a:r>
              <a:rPr lang="fr-FR" dirty="0"/>
              <a:t>Prévenir les erreurs/problèmes de sécurité</a:t>
            </a:r>
          </a:p>
          <a:p>
            <a:pPr lvl="1"/>
            <a:r>
              <a:rPr lang="fr-FR" dirty="0"/>
              <a:t>Complément à la validation côté client</a:t>
            </a:r>
          </a:p>
          <a:p>
            <a:pPr lvl="1"/>
            <a:r>
              <a:rPr lang="fr-FR" dirty="0"/>
              <a:t>Respect des contraintes de l’application</a:t>
            </a:r>
          </a:p>
          <a:p>
            <a:pPr lvl="1"/>
            <a:r>
              <a:rPr lang="fr-FR" dirty="0"/>
              <a:t>Amélioration de l’expérience utilisateur</a:t>
            </a:r>
          </a:p>
          <a:p>
            <a:endParaRPr lang="fr-FR" dirty="0"/>
          </a:p>
          <a:p>
            <a:r>
              <a:rPr lang="fr-FR" dirty="0"/>
              <a:t>Utilisation des fonctions de validation intégrées à PHP :</a:t>
            </a:r>
          </a:p>
          <a:p>
            <a:pPr lvl="1"/>
            <a:r>
              <a:rPr lang="fr-FR" dirty="0"/>
              <a:t>Fonctions de validations :</a:t>
            </a:r>
          </a:p>
          <a:p>
            <a:pPr lvl="2"/>
            <a:r>
              <a:rPr lang="fr-FR" dirty="0" err="1"/>
              <a:t>Filter_var</a:t>
            </a:r>
            <a:r>
              <a:rPr lang="fr-FR" dirty="0"/>
              <a:t>()</a:t>
            </a:r>
          </a:p>
          <a:p>
            <a:pPr lvl="2"/>
            <a:r>
              <a:rPr lang="fr-FR" dirty="0" err="1"/>
              <a:t>Preg_match</a:t>
            </a:r>
            <a:endParaRPr lang="fr-FR" dirty="0"/>
          </a:p>
          <a:p>
            <a:pPr lvl="1"/>
            <a:endParaRPr lang="en-US" dirty="0"/>
          </a:p>
        </p:txBody>
      </p:sp>
    </p:spTree>
    <p:extLst>
      <p:ext uri="{BB962C8B-B14F-4D97-AF65-F5344CB8AC3E}">
        <p14:creationId xmlns:p14="http://schemas.microsoft.com/office/powerpoint/2010/main" val="2230157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ACEBE9-8B0E-AC44-6C28-CC0182424231}"/>
              </a:ext>
            </a:extLst>
          </p:cNvPr>
          <p:cNvSpPr>
            <a:spLocks noGrp="1"/>
          </p:cNvSpPr>
          <p:nvPr>
            <p:ph type="title"/>
          </p:nvPr>
        </p:nvSpPr>
        <p:spPr>
          <a:xfrm>
            <a:off x="1066800" y="642594"/>
            <a:ext cx="10058400" cy="1371600"/>
          </a:xfrm>
        </p:spPr>
        <p:txBody>
          <a:bodyPr anchor="ctr">
            <a:normAutofit/>
          </a:bodyPr>
          <a:lstStyle/>
          <a:p>
            <a:r>
              <a:rPr lang="fr-FR" b="1" dirty="0"/>
              <a:t>Sommaire</a:t>
            </a:r>
            <a:endParaRPr lang="en-US" b="1" dirty="0"/>
          </a:p>
        </p:txBody>
      </p:sp>
      <p:sp>
        <p:nvSpPr>
          <p:cNvPr id="3" name="Espace réservé du contenu 2">
            <a:extLst>
              <a:ext uri="{FF2B5EF4-FFF2-40B4-BE49-F238E27FC236}">
                <a16:creationId xmlns:a16="http://schemas.microsoft.com/office/drawing/2014/main" id="{5253FFAD-AE9E-CE04-61EF-DF57D8034C9C}"/>
              </a:ext>
            </a:extLst>
          </p:cNvPr>
          <p:cNvSpPr>
            <a:spLocks noGrp="1"/>
          </p:cNvSpPr>
          <p:nvPr>
            <p:ph sz="half" idx="1"/>
          </p:nvPr>
        </p:nvSpPr>
        <p:spPr>
          <a:xfrm>
            <a:off x="1066800" y="2103120"/>
            <a:ext cx="4663440" cy="3749040"/>
          </a:xfrm>
        </p:spPr>
        <p:txBody>
          <a:bodyPr>
            <a:normAutofit fontScale="85000" lnSpcReduction="10000"/>
          </a:bodyPr>
          <a:lstStyle/>
          <a:p>
            <a:r>
              <a:rPr lang="fr-FR" dirty="0"/>
              <a:t>Inclure du code PHP dans une page HTML + TP</a:t>
            </a:r>
          </a:p>
          <a:p>
            <a:endParaRPr lang="fr-FR" dirty="0"/>
          </a:p>
          <a:p>
            <a:r>
              <a:rPr lang="fr-FR" dirty="0" err="1"/>
              <a:t>Multi-pages</a:t>
            </a:r>
            <a:r>
              <a:rPr lang="fr-FR" dirty="0"/>
              <a:t> : utilisation de la fonction header() + TP</a:t>
            </a:r>
          </a:p>
          <a:p>
            <a:endParaRPr lang="fr-FR" dirty="0"/>
          </a:p>
          <a:p>
            <a:r>
              <a:rPr lang="fr-FR" dirty="0"/>
              <a:t>Utilisation des formulaires pour envoyer des données au serveur + TP</a:t>
            </a:r>
          </a:p>
          <a:p>
            <a:endParaRPr lang="fr-FR" dirty="0"/>
          </a:p>
          <a:p>
            <a:r>
              <a:rPr lang="fr-FR" dirty="0"/>
              <a:t>Validation des données et sécurité + TP</a:t>
            </a:r>
          </a:p>
          <a:p>
            <a:endParaRPr lang="fr-FR" dirty="0"/>
          </a:p>
          <a:p>
            <a:r>
              <a:rPr lang="fr-FR" dirty="0"/>
              <a:t>Cookies &amp; Session + TP</a:t>
            </a:r>
          </a:p>
        </p:txBody>
      </p:sp>
      <p:pic>
        <p:nvPicPr>
          <p:cNvPr id="6" name="Image 5" descr="Une image contenant texte&#10;&#10;Description générée automatiquement">
            <a:extLst>
              <a:ext uri="{FF2B5EF4-FFF2-40B4-BE49-F238E27FC236}">
                <a16:creationId xmlns:a16="http://schemas.microsoft.com/office/drawing/2014/main" id="{A7DD16C9-EC89-73EE-9551-5CEAF80D130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37705" y="2103120"/>
            <a:ext cx="3711549" cy="3749040"/>
          </a:xfrm>
          <a:prstGeom prst="rect">
            <a:avLst/>
          </a:prstGeom>
          <a:noFill/>
        </p:spPr>
      </p:pic>
      <p:sp>
        <p:nvSpPr>
          <p:cNvPr id="4" name="Espace réservé de la date 3">
            <a:extLst>
              <a:ext uri="{FF2B5EF4-FFF2-40B4-BE49-F238E27FC236}">
                <a16:creationId xmlns:a16="http://schemas.microsoft.com/office/drawing/2014/main" id="{09B96278-8651-3370-37FD-3F5C2F6A2E39}"/>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802FE938-1586-4780-B61A-DD3B60BAB93C}" type="datetime1">
              <a:rPr lang="fr-FR" smtClean="0"/>
              <a:pPr rtl="0">
                <a:spcAft>
                  <a:spcPts val="600"/>
                </a:spcAft>
              </a:pPr>
              <a:t>20/03/2023</a:t>
            </a:fld>
            <a:endParaRPr lang="en-US"/>
          </a:p>
        </p:txBody>
      </p:sp>
    </p:spTree>
    <p:extLst>
      <p:ext uri="{BB962C8B-B14F-4D97-AF65-F5344CB8AC3E}">
        <p14:creationId xmlns:p14="http://schemas.microsoft.com/office/powerpoint/2010/main" val="3569398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Une image contenant diagramme&#10;&#10;Description générée automatiquement">
            <a:extLst>
              <a:ext uri="{FF2B5EF4-FFF2-40B4-BE49-F238E27FC236}">
                <a16:creationId xmlns:a16="http://schemas.microsoft.com/office/drawing/2014/main" id="{E34A1A50-D9D2-4D6C-42BD-1844763AF684}"/>
              </a:ext>
            </a:extLst>
          </p:cNvPr>
          <p:cNvPicPr>
            <a:picLocks noChangeAspect="1"/>
          </p:cNvPicPr>
          <p:nvPr/>
        </p:nvPicPr>
        <p:blipFill rotWithShape="1">
          <a:blip r:embed="rId3">
            <a:extLst>
              <a:ext uri="{28A0092B-C50C-407E-A947-70E740481C1C}">
                <a14:useLocalDpi xmlns:a14="http://schemas.microsoft.com/office/drawing/2010/main" val="0"/>
              </a:ext>
            </a:extLst>
          </a:blip>
          <a:srcRect t="17069" r="3" b="3"/>
          <a:stretch/>
        </p:blipFill>
        <p:spPr>
          <a:xfrm>
            <a:off x="228599" y="237744"/>
            <a:ext cx="7696201" cy="6382512"/>
          </a:xfrm>
          <a:prstGeom prst="rect">
            <a:avLst/>
          </a:prstGeom>
          <a:noFill/>
          <a:ln>
            <a:noFill/>
          </a:ln>
        </p:spPr>
      </p:pic>
      <p:sp>
        <p:nvSpPr>
          <p:cNvPr id="4" name="Espace réservé de la date 3">
            <a:extLst>
              <a:ext uri="{FF2B5EF4-FFF2-40B4-BE49-F238E27FC236}">
                <a16:creationId xmlns:a16="http://schemas.microsoft.com/office/drawing/2014/main" id="{278D00EF-CAC3-05B2-21C6-39D7CD94D34E}"/>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43B6331D-8BD5-4AF5-97EE-8FB3C79FE924}" type="datetime1">
              <a:rPr lang="fr-FR" smtClean="0"/>
              <a:pPr rtl="0">
                <a:spcAft>
                  <a:spcPts val="600"/>
                </a:spcAft>
              </a:pPr>
              <a:t>20/03/2023</a:t>
            </a:fld>
            <a:endParaRPr lang="en-US"/>
          </a:p>
        </p:txBody>
      </p:sp>
      <p:sp>
        <p:nvSpPr>
          <p:cNvPr id="2" name="Titre 1">
            <a:extLst>
              <a:ext uri="{FF2B5EF4-FFF2-40B4-BE49-F238E27FC236}">
                <a16:creationId xmlns:a16="http://schemas.microsoft.com/office/drawing/2014/main" id="{EFA281C8-854F-CB7B-4F0F-A9D0704C22C8}"/>
              </a:ext>
            </a:extLst>
          </p:cNvPr>
          <p:cNvSpPr>
            <a:spLocks noGrp="1"/>
          </p:cNvSpPr>
          <p:nvPr>
            <p:ph type="title"/>
          </p:nvPr>
        </p:nvSpPr>
        <p:spPr>
          <a:xfrm>
            <a:off x="8477250" y="603504"/>
            <a:ext cx="3144774" cy="1645920"/>
          </a:xfrm>
        </p:spPr>
        <p:txBody>
          <a:bodyPr anchor="b">
            <a:normAutofit/>
          </a:bodyPr>
          <a:lstStyle/>
          <a:p>
            <a:pPr>
              <a:lnSpc>
                <a:spcPct val="90000"/>
              </a:lnSpc>
            </a:pPr>
            <a:r>
              <a:rPr lang="fr-FR" sz="2400" dirty="0"/>
              <a:t>TP : Validation de données</a:t>
            </a:r>
            <a:endParaRPr lang="fr-FR" sz="2200" dirty="0"/>
          </a:p>
        </p:txBody>
      </p:sp>
      <p:sp>
        <p:nvSpPr>
          <p:cNvPr id="3" name="Sous-titre 2">
            <a:extLst>
              <a:ext uri="{FF2B5EF4-FFF2-40B4-BE49-F238E27FC236}">
                <a16:creationId xmlns:a16="http://schemas.microsoft.com/office/drawing/2014/main" id="{281EC24D-08A3-F28D-5EC8-ED36EB51352E}"/>
              </a:ext>
            </a:extLst>
          </p:cNvPr>
          <p:cNvSpPr>
            <a:spLocks noGrp="1"/>
          </p:cNvSpPr>
          <p:nvPr>
            <p:ph type="body" sz="half" idx="2"/>
          </p:nvPr>
        </p:nvSpPr>
        <p:spPr>
          <a:xfrm>
            <a:off x="8477250" y="2386584"/>
            <a:ext cx="3144774" cy="3511296"/>
          </a:xfrm>
        </p:spPr>
        <p:txBody>
          <a:bodyPr>
            <a:normAutofit/>
          </a:bodyPr>
          <a:lstStyle/>
          <a:p>
            <a:r>
              <a:rPr lang="fr-FR" dirty="0"/>
              <a:t>Pour bien comprendre !</a:t>
            </a:r>
            <a:endParaRPr lang="en-US" dirty="0"/>
          </a:p>
        </p:txBody>
      </p:sp>
    </p:spTree>
    <p:extLst>
      <p:ext uri="{BB962C8B-B14F-4D97-AF65-F5344CB8AC3E}">
        <p14:creationId xmlns:p14="http://schemas.microsoft.com/office/powerpoint/2010/main" val="1423203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fr" dirty="0"/>
              <a:t>Validation des données et sécurité (sécurité)</a:t>
            </a:r>
          </a:p>
        </p:txBody>
      </p:sp>
      <p:sp>
        <p:nvSpPr>
          <p:cNvPr id="4" name="Espace réservé du contenu 3">
            <a:extLst>
              <a:ext uri="{FF2B5EF4-FFF2-40B4-BE49-F238E27FC236}">
                <a16:creationId xmlns:a16="http://schemas.microsoft.com/office/drawing/2014/main" id="{BE79CDCE-D971-C683-1302-D4C2731A5EF3}"/>
              </a:ext>
            </a:extLst>
          </p:cNvPr>
          <p:cNvSpPr>
            <a:spLocks noGrp="1"/>
          </p:cNvSpPr>
          <p:nvPr>
            <p:ph idx="1"/>
          </p:nvPr>
        </p:nvSpPr>
        <p:spPr/>
        <p:txBody>
          <a:bodyPr>
            <a:normAutofit/>
          </a:bodyPr>
          <a:lstStyle/>
          <a:p>
            <a:r>
              <a:rPr lang="fr-FR" dirty="0"/>
              <a:t>Protection contre les injections SQL </a:t>
            </a:r>
          </a:p>
          <a:p>
            <a:endParaRPr lang="fr-FR" dirty="0"/>
          </a:p>
          <a:p>
            <a:r>
              <a:rPr lang="fr-FR" dirty="0"/>
              <a:t>Protection contre les attaques XSS</a:t>
            </a:r>
          </a:p>
          <a:p>
            <a:endParaRPr lang="fr-FR" dirty="0"/>
          </a:p>
          <a:p>
            <a:r>
              <a:rPr lang="fr-FR" dirty="0"/>
              <a:t>Utilisation des fonctions </a:t>
            </a:r>
            <a:r>
              <a:rPr lang="fr-FR" dirty="0" err="1"/>
              <a:t>htmlspecialchars</a:t>
            </a:r>
            <a:r>
              <a:rPr lang="fr-FR" dirty="0"/>
              <a:t>() et </a:t>
            </a:r>
            <a:r>
              <a:rPr lang="fr-FR" dirty="0" err="1"/>
              <a:t>strip_tags</a:t>
            </a:r>
            <a:r>
              <a:rPr lang="fr-FR" dirty="0"/>
              <a:t>() pour assurer la sécurité des données</a:t>
            </a:r>
          </a:p>
          <a:p>
            <a:endParaRPr lang="fr-FR" dirty="0"/>
          </a:p>
          <a:p>
            <a:r>
              <a:rPr lang="fr-FR" dirty="0"/>
              <a:t>Configurer les entêtes du navigateur</a:t>
            </a:r>
          </a:p>
        </p:txBody>
      </p:sp>
    </p:spTree>
    <p:extLst>
      <p:ext uri="{BB962C8B-B14F-4D97-AF65-F5344CB8AC3E}">
        <p14:creationId xmlns:p14="http://schemas.microsoft.com/office/powerpoint/2010/main" val="1940957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Une image contenant diagramme&#10;&#10;Description générée automatiquement">
            <a:extLst>
              <a:ext uri="{FF2B5EF4-FFF2-40B4-BE49-F238E27FC236}">
                <a16:creationId xmlns:a16="http://schemas.microsoft.com/office/drawing/2014/main" id="{E34A1A50-D9D2-4D6C-42BD-1844763AF684}"/>
              </a:ext>
            </a:extLst>
          </p:cNvPr>
          <p:cNvPicPr>
            <a:picLocks noChangeAspect="1"/>
          </p:cNvPicPr>
          <p:nvPr/>
        </p:nvPicPr>
        <p:blipFill rotWithShape="1">
          <a:blip r:embed="rId3">
            <a:extLst>
              <a:ext uri="{28A0092B-C50C-407E-A947-70E740481C1C}">
                <a14:useLocalDpi xmlns:a14="http://schemas.microsoft.com/office/drawing/2010/main" val="0"/>
              </a:ext>
            </a:extLst>
          </a:blip>
          <a:srcRect t="17069" r="3" b="3"/>
          <a:stretch/>
        </p:blipFill>
        <p:spPr>
          <a:xfrm>
            <a:off x="228599" y="237744"/>
            <a:ext cx="7696201" cy="6382512"/>
          </a:xfrm>
          <a:prstGeom prst="rect">
            <a:avLst/>
          </a:prstGeom>
          <a:noFill/>
          <a:ln>
            <a:noFill/>
          </a:ln>
        </p:spPr>
      </p:pic>
      <p:sp>
        <p:nvSpPr>
          <p:cNvPr id="4" name="Espace réservé de la date 3">
            <a:extLst>
              <a:ext uri="{FF2B5EF4-FFF2-40B4-BE49-F238E27FC236}">
                <a16:creationId xmlns:a16="http://schemas.microsoft.com/office/drawing/2014/main" id="{278D00EF-CAC3-05B2-21C6-39D7CD94D34E}"/>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43B6331D-8BD5-4AF5-97EE-8FB3C79FE924}" type="datetime1">
              <a:rPr lang="fr-FR" smtClean="0"/>
              <a:pPr rtl="0">
                <a:spcAft>
                  <a:spcPts val="600"/>
                </a:spcAft>
              </a:pPr>
              <a:t>20/03/2023</a:t>
            </a:fld>
            <a:endParaRPr lang="en-US"/>
          </a:p>
        </p:txBody>
      </p:sp>
      <p:sp>
        <p:nvSpPr>
          <p:cNvPr id="2" name="Titre 1">
            <a:extLst>
              <a:ext uri="{FF2B5EF4-FFF2-40B4-BE49-F238E27FC236}">
                <a16:creationId xmlns:a16="http://schemas.microsoft.com/office/drawing/2014/main" id="{EFA281C8-854F-CB7B-4F0F-A9D0704C22C8}"/>
              </a:ext>
            </a:extLst>
          </p:cNvPr>
          <p:cNvSpPr>
            <a:spLocks noGrp="1"/>
          </p:cNvSpPr>
          <p:nvPr>
            <p:ph type="title"/>
          </p:nvPr>
        </p:nvSpPr>
        <p:spPr>
          <a:xfrm>
            <a:off x="8477250" y="603504"/>
            <a:ext cx="3144774" cy="1645920"/>
          </a:xfrm>
        </p:spPr>
        <p:txBody>
          <a:bodyPr anchor="b">
            <a:normAutofit/>
          </a:bodyPr>
          <a:lstStyle/>
          <a:p>
            <a:pPr>
              <a:lnSpc>
                <a:spcPct val="90000"/>
              </a:lnSpc>
            </a:pPr>
            <a:r>
              <a:rPr lang="fr-FR" sz="2400" dirty="0"/>
              <a:t>TP : Sécuriser les données</a:t>
            </a:r>
            <a:endParaRPr lang="fr-FR" sz="2200" dirty="0"/>
          </a:p>
        </p:txBody>
      </p:sp>
      <p:sp>
        <p:nvSpPr>
          <p:cNvPr id="3" name="Sous-titre 2">
            <a:extLst>
              <a:ext uri="{FF2B5EF4-FFF2-40B4-BE49-F238E27FC236}">
                <a16:creationId xmlns:a16="http://schemas.microsoft.com/office/drawing/2014/main" id="{281EC24D-08A3-F28D-5EC8-ED36EB51352E}"/>
              </a:ext>
            </a:extLst>
          </p:cNvPr>
          <p:cNvSpPr>
            <a:spLocks noGrp="1"/>
          </p:cNvSpPr>
          <p:nvPr>
            <p:ph type="body" sz="half" idx="2"/>
          </p:nvPr>
        </p:nvSpPr>
        <p:spPr>
          <a:xfrm>
            <a:off x="8477250" y="2386584"/>
            <a:ext cx="3144774" cy="3511296"/>
          </a:xfrm>
        </p:spPr>
        <p:txBody>
          <a:bodyPr>
            <a:normAutofit/>
          </a:bodyPr>
          <a:lstStyle/>
          <a:p>
            <a:r>
              <a:rPr lang="fr-FR" dirty="0"/>
              <a:t>Pour bien comprendre !</a:t>
            </a:r>
            <a:endParaRPr lang="en-US" dirty="0"/>
          </a:p>
        </p:txBody>
      </p:sp>
    </p:spTree>
    <p:extLst>
      <p:ext uri="{BB962C8B-B14F-4D97-AF65-F5344CB8AC3E}">
        <p14:creationId xmlns:p14="http://schemas.microsoft.com/office/powerpoint/2010/main" val="3495857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hoto gratuite close-up girl avec ordinateur portable et cookies">
            <a:extLst>
              <a:ext uri="{FF2B5EF4-FFF2-40B4-BE49-F238E27FC236}">
                <a16:creationId xmlns:a16="http://schemas.microsoft.com/office/drawing/2014/main" id="{E074AF9A-E723-1122-351A-9DC8F64DCC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81" r="3630" b="-2"/>
          <a:stretch/>
        </p:blipFill>
        <p:spPr bwMode="auto">
          <a:xfrm>
            <a:off x="228599" y="237744"/>
            <a:ext cx="7696201" cy="6382512"/>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
        <p:nvSpPr>
          <p:cNvPr id="4" name="Espace réservé de la date 3">
            <a:extLst>
              <a:ext uri="{FF2B5EF4-FFF2-40B4-BE49-F238E27FC236}">
                <a16:creationId xmlns:a16="http://schemas.microsoft.com/office/drawing/2014/main" id="{278D00EF-CAC3-05B2-21C6-39D7CD94D34E}"/>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43B6331D-8BD5-4AF5-97EE-8FB3C79FE924}" type="datetime1">
              <a:rPr lang="fr-FR" smtClean="0"/>
              <a:pPr rtl="0">
                <a:spcAft>
                  <a:spcPts val="600"/>
                </a:spcAft>
              </a:pPr>
              <a:t>20/03/2023</a:t>
            </a:fld>
            <a:endParaRPr lang="en-US"/>
          </a:p>
        </p:txBody>
      </p:sp>
      <p:sp>
        <p:nvSpPr>
          <p:cNvPr id="2" name="Titre 1">
            <a:extLst>
              <a:ext uri="{FF2B5EF4-FFF2-40B4-BE49-F238E27FC236}">
                <a16:creationId xmlns:a16="http://schemas.microsoft.com/office/drawing/2014/main" id="{EFA281C8-854F-CB7B-4F0F-A9D0704C22C8}"/>
              </a:ext>
            </a:extLst>
          </p:cNvPr>
          <p:cNvSpPr>
            <a:spLocks noGrp="1"/>
          </p:cNvSpPr>
          <p:nvPr>
            <p:ph type="title"/>
          </p:nvPr>
        </p:nvSpPr>
        <p:spPr>
          <a:xfrm>
            <a:off x="8477250" y="603504"/>
            <a:ext cx="3144774" cy="1645920"/>
          </a:xfrm>
        </p:spPr>
        <p:txBody>
          <a:bodyPr anchor="b">
            <a:normAutofit/>
          </a:bodyPr>
          <a:lstStyle/>
          <a:p>
            <a:r>
              <a:rPr lang="fr-FR" dirty="0"/>
              <a:t>Cookies et Session</a:t>
            </a:r>
          </a:p>
        </p:txBody>
      </p:sp>
      <p:sp>
        <p:nvSpPr>
          <p:cNvPr id="3" name="Sous-titre 2">
            <a:extLst>
              <a:ext uri="{FF2B5EF4-FFF2-40B4-BE49-F238E27FC236}">
                <a16:creationId xmlns:a16="http://schemas.microsoft.com/office/drawing/2014/main" id="{281EC24D-08A3-F28D-5EC8-ED36EB51352E}"/>
              </a:ext>
            </a:extLst>
          </p:cNvPr>
          <p:cNvSpPr>
            <a:spLocks noGrp="1"/>
          </p:cNvSpPr>
          <p:nvPr>
            <p:ph type="body" sz="half" idx="2"/>
          </p:nvPr>
        </p:nvSpPr>
        <p:spPr>
          <a:xfrm>
            <a:off x="8477250" y="2386584"/>
            <a:ext cx="3144774" cy="3511296"/>
          </a:xfrm>
        </p:spPr>
        <p:txBody>
          <a:bodyPr>
            <a:normAutofit/>
          </a:bodyPr>
          <a:lstStyle/>
          <a:p>
            <a:r>
              <a:rPr lang="fr-FR" dirty="0"/>
              <a:t>Pour bien comprendre !</a:t>
            </a:r>
            <a:endParaRPr lang="en-US" dirty="0"/>
          </a:p>
        </p:txBody>
      </p:sp>
    </p:spTree>
    <p:extLst>
      <p:ext uri="{BB962C8B-B14F-4D97-AF65-F5344CB8AC3E}">
        <p14:creationId xmlns:p14="http://schemas.microsoft.com/office/powerpoint/2010/main" val="166344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fr" dirty="0"/>
              <a:t>Cookies &amp; Session (Cookies)</a:t>
            </a:r>
          </a:p>
        </p:txBody>
      </p:sp>
      <p:sp>
        <p:nvSpPr>
          <p:cNvPr id="4" name="Espace réservé du contenu 3">
            <a:extLst>
              <a:ext uri="{FF2B5EF4-FFF2-40B4-BE49-F238E27FC236}">
                <a16:creationId xmlns:a16="http://schemas.microsoft.com/office/drawing/2014/main" id="{BE79CDCE-D971-C683-1302-D4C2731A5EF3}"/>
              </a:ext>
            </a:extLst>
          </p:cNvPr>
          <p:cNvSpPr>
            <a:spLocks noGrp="1"/>
          </p:cNvSpPr>
          <p:nvPr>
            <p:ph idx="1"/>
          </p:nvPr>
        </p:nvSpPr>
        <p:spPr/>
        <p:txBody>
          <a:bodyPr>
            <a:normAutofit/>
          </a:bodyPr>
          <a:lstStyle/>
          <a:p>
            <a:r>
              <a:rPr lang="fr-FR" dirty="0"/>
              <a:t>Mais c’est quoi un cookies ?</a:t>
            </a:r>
          </a:p>
          <a:p>
            <a:endParaRPr lang="fr-FR" dirty="0"/>
          </a:p>
          <a:p>
            <a:pPr lvl="1"/>
            <a:r>
              <a:rPr lang="fr-FR" dirty="0"/>
              <a:t>C’est un petit fichier texte stocké sur le navigateur</a:t>
            </a:r>
          </a:p>
          <a:p>
            <a:pPr lvl="1"/>
            <a:endParaRPr lang="fr-FR" dirty="0"/>
          </a:p>
          <a:p>
            <a:pPr lvl="1"/>
            <a:r>
              <a:rPr lang="fr-FR" dirty="0"/>
              <a:t>Il contient des informations sous formes de paires clé-valeur</a:t>
            </a:r>
          </a:p>
          <a:p>
            <a:pPr lvl="1"/>
            <a:endParaRPr lang="fr-FR" dirty="0"/>
          </a:p>
          <a:p>
            <a:pPr lvl="1"/>
            <a:r>
              <a:rPr lang="fr-FR" dirty="0"/>
              <a:t>Les cookies sont utilisés pour conserver l’état et les préférences de l’utilisateur, tels que les articles ajoutés à un panier d’achat ou les préférences de langues</a:t>
            </a:r>
          </a:p>
          <a:p>
            <a:pPr lvl="1"/>
            <a:endParaRPr lang="fr-FR" dirty="0"/>
          </a:p>
          <a:p>
            <a:pPr lvl="1"/>
            <a:r>
              <a:rPr lang="fr-FR" dirty="0"/>
              <a:t>Les cookies ont une date d’expiration définie et sont automatiquement supprimés après cette date</a:t>
            </a:r>
          </a:p>
          <a:p>
            <a:pPr lvl="1"/>
            <a:endParaRPr lang="fr-FR" dirty="0"/>
          </a:p>
          <a:p>
            <a:pPr lvl="1"/>
            <a:r>
              <a:rPr lang="fr-FR" dirty="0"/>
              <a:t>Les cookies peuvent être configurés pour être </a:t>
            </a:r>
            <a:r>
              <a:rPr lang="fr-FR" dirty="0" err="1"/>
              <a:t>persistents</a:t>
            </a:r>
            <a:r>
              <a:rPr lang="fr-FR" dirty="0"/>
              <a:t> (stocké sur le disque) ou temporaires (stockés en mémoire)</a:t>
            </a:r>
          </a:p>
          <a:p>
            <a:pPr lvl="1"/>
            <a:endParaRPr lang="fr-FR" dirty="0"/>
          </a:p>
          <a:p>
            <a:pPr lvl="1"/>
            <a:r>
              <a:rPr lang="fr-FR" dirty="0"/>
              <a:t>Les cookies sont transmis entre le serveur et le navigateur à chaque requête</a:t>
            </a:r>
          </a:p>
          <a:p>
            <a:pPr lvl="1"/>
            <a:endParaRPr lang="fr-FR" dirty="0"/>
          </a:p>
        </p:txBody>
      </p:sp>
    </p:spTree>
    <p:extLst>
      <p:ext uri="{BB962C8B-B14F-4D97-AF65-F5344CB8AC3E}">
        <p14:creationId xmlns:p14="http://schemas.microsoft.com/office/powerpoint/2010/main" val="2732009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fr" dirty="0"/>
              <a:t>Cookies &amp; Session (Session)</a:t>
            </a:r>
          </a:p>
        </p:txBody>
      </p:sp>
      <p:sp>
        <p:nvSpPr>
          <p:cNvPr id="4" name="Espace réservé du contenu 3">
            <a:extLst>
              <a:ext uri="{FF2B5EF4-FFF2-40B4-BE49-F238E27FC236}">
                <a16:creationId xmlns:a16="http://schemas.microsoft.com/office/drawing/2014/main" id="{BE79CDCE-D971-C683-1302-D4C2731A5EF3}"/>
              </a:ext>
            </a:extLst>
          </p:cNvPr>
          <p:cNvSpPr>
            <a:spLocks noGrp="1"/>
          </p:cNvSpPr>
          <p:nvPr>
            <p:ph idx="1"/>
          </p:nvPr>
        </p:nvSpPr>
        <p:spPr/>
        <p:txBody>
          <a:bodyPr>
            <a:normAutofit/>
          </a:bodyPr>
          <a:lstStyle/>
          <a:p>
            <a:r>
              <a:rPr lang="fr-FR" dirty="0"/>
              <a:t>Mais c’est quoi une session ?</a:t>
            </a:r>
          </a:p>
          <a:p>
            <a:endParaRPr lang="fr-FR" dirty="0"/>
          </a:p>
          <a:p>
            <a:pPr lvl="1"/>
            <a:r>
              <a:rPr lang="fr-FR" dirty="0"/>
              <a:t>Une session est un mécanisme de stockage côté serveur qui permet de conserver les données de l’utilisateur pour une période donnée.</a:t>
            </a:r>
          </a:p>
          <a:p>
            <a:pPr lvl="1"/>
            <a:endParaRPr lang="fr-FR" dirty="0"/>
          </a:p>
          <a:p>
            <a:pPr lvl="1"/>
            <a:r>
              <a:rPr lang="fr-FR" dirty="0"/>
              <a:t>La session est identifiée par un identifiant de session unique (session ID) qui est généralement stocké dans un cookie côté client</a:t>
            </a:r>
          </a:p>
          <a:p>
            <a:pPr lvl="1"/>
            <a:endParaRPr lang="fr-FR" dirty="0"/>
          </a:p>
          <a:p>
            <a:pPr lvl="1"/>
            <a:r>
              <a:rPr lang="fr-FR" dirty="0"/>
              <a:t>Les sessions sont utiles pour conserver des informations sensibles, telles que la donnée d’authentification d’un utilisateur</a:t>
            </a:r>
          </a:p>
          <a:p>
            <a:pPr lvl="1"/>
            <a:endParaRPr lang="fr-FR" dirty="0"/>
          </a:p>
          <a:p>
            <a:pPr lvl="1"/>
            <a:r>
              <a:rPr lang="fr-FR" dirty="0"/>
              <a:t>Les sessions sont automatiquement détruites après un certain temps d’inactivité ou lorsque l’utilisateur ferme son navigateur</a:t>
            </a:r>
          </a:p>
        </p:txBody>
      </p:sp>
    </p:spTree>
    <p:extLst>
      <p:ext uri="{BB962C8B-B14F-4D97-AF65-F5344CB8AC3E}">
        <p14:creationId xmlns:p14="http://schemas.microsoft.com/office/powerpoint/2010/main" val="121097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fr" dirty="0"/>
              <a:t>Cookies &amp; Session (Différences et similitudes)</a:t>
            </a:r>
          </a:p>
        </p:txBody>
      </p:sp>
      <p:sp>
        <p:nvSpPr>
          <p:cNvPr id="4" name="Espace réservé du contenu 3">
            <a:extLst>
              <a:ext uri="{FF2B5EF4-FFF2-40B4-BE49-F238E27FC236}">
                <a16:creationId xmlns:a16="http://schemas.microsoft.com/office/drawing/2014/main" id="{BE79CDCE-D971-C683-1302-D4C2731A5EF3}"/>
              </a:ext>
            </a:extLst>
          </p:cNvPr>
          <p:cNvSpPr>
            <a:spLocks noGrp="1"/>
          </p:cNvSpPr>
          <p:nvPr>
            <p:ph idx="1"/>
          </p:nvPr>
        </p:nvSpPr>
        <p:spPr/>
        <p:txBody>
          <a:bodyPr>
            <a:normAutofit lnSpcReduction="10000"/>
          </a:bodyPr>
          <a:lstStyle/>
          <a:p>
            <a:r>
              <a:rPr lang="fr-FR" dirty="0"/>
              <a:t>Les cookies sont stockés côté client, tandis que les sessions sont stockées côté serveur.</a:t>
            </a:r>
          </a:p>
          <a:p>
            <a:endParaRPr lang="fr-FR" dirty="0"/>
          </a:p>
          <a:p>
            <a:r>
              <a:rPr lang="fr-FR" dirty="0"/>
              <a:t>Les cookies sont transmis à chaque requête HTTP, tandis que les sessions ne sont accessibles que via l’identifiant de session.</a:t>
            </a:r>
          </a:p>
          <a:p>
            <a:endParaRPr lang="fr-FR" dirty="0"/>
          </a:p>
          <a:p>
            <a:r>
              <a:rPr lang="fr-FR" dirty="0"/>
              <a:t>Les cookies ont une taille limitée (4 ko), tandis que les sessions n’ont pas de limite de taille</a:t>
            </a:r>
          </a:p>
          <a:p>
            <a:endParaRPr lang="fr-FR" dirty="0"/>
          </a:p>
          <a:p>
            <a:r>
              <a:rPr lang="fr-FR" dirty="0"/>
              <a:t>Les cookies peuvent être modifiés ou supprimés par l’utilisateur, tandis que les sessions sont contrôlées par le serveur</a:t>
            </a:r>
          </a:p>
          <a:p>
            <a:endParaRPr lang="fr-FR" dirty="0"/>
          </a:p>
          <a:p>
            <a:r>
              <a:rPr lang="fr-FR" dirty="0"/>
              <a:t>Les deux mécanisme permettent de conserver l’état et les informations de l’utilisateur entre les différentes requêtes</a:t>
            </a:r>
          </a:p>
        </p:txBody>
      </p:sp>
    </p:spTree>
    <p:extLst>
      <p:ext uri="{BB962C8B-B14F-4D97-AF65-F5344CB8AC3E}">
        <p14:creationId xmlns:p14="http://schemas.microsoft.com/office/powerpoint/2010/main" val="3795427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fr" dirty="0"/>
              <a:t>Cookies &amp; Session (Cas d’utilisation)</a:t>
            </a:r>
          </a:p>
        </p:txBody>
      </p:sp>
      <p:sp>
        <p:nvSpPr>
          <p:cNvPr id="4" name="Espace réservé du contenu 3">
            <a:extLst>
              <a:ext uri="{FF2B5EF4-FFF2-40B4-BE49-F238E27FC236}">
                <a16:creationId xmlns:a16="http://schemas.microsoft.com/office/drawing/2014/main" id="{BE79CDCE-D971-C683-1302-D4C2731A5EF3}"/>
              </a:ext>
            </a:extLst>
          </p:cNvPr>
          <p:cNvSpPr>
            <a:spLocks noGrp="1"/>
          </p:cNvSpPr>
          <p:nvPr>
            <p:ph idx="1"/>
          </p:nvPr>
        </p:nvSpPr>
        <p:spPr/>
        <p:txBody>
          <a:bodyPr>
            <a:normAutofit/>
          </a:bodyPr>
          <a:lstStyle/>
          <a:p>
            <a:r>
              <a:rPr lang="fr-FR" dirty="0"/>
              <a:t>Les cookies pour :</a:t>
            </a:r>
          </a:p>
          <a:p>
            <a:pPr lvl="1"/>
            <a:r>
              <a:rPr lang="fr-FR" dirty="0"/>
              <a:t>Stocker des préférences utilisateur (par exemple, la langue ou le thème)</a:t>
            </a:r>
          </a:p>
          <a:p>
            <a:pPr lvl="1"/>
            <a:r>
              <a:rPr lang="fr-FR" dirty="0"/>
              <a:t>Suivre des activités des utilisateurs sur un site web (par exemple, les pages visitées)</a:t>
            </a:r>
          </a:p>
          <a:p>
            <a:pPr marL="274320" lvl="1" indent="0">
              <a:buNone/>
            </a:pPr>
            <a:endParaRPr lang="fr-FR" dirty="0"/>
          </a:p>
          <a:p>
            <a:r>
              <a:rPr lang="fr-FR" dirty="0"/>
              <a:t>Les sessions pour :</a:t>
            </a:r>
          </a:p>
          <a:p>
            <a:pPr lvl="1"/>
            <a:r>
              <a:rPr lang="fr-FR" dirty="0"/>
              <a:t>Authentifier les utilisateurs et conserver leurs information d’authentification</a:t>
            </a:r>
          </a:p>
          <a:p>
            <a:pPr lvl="1"/>
            <a:r>
              <a:rPr lang="fr-FR" dirty="0"/>
              <a:t>Stocker les données sensibles ET temporaires (par exemple, les messages d’erreur ou les données de formulaire)</a:t>
            </a:r>
          </a:p>
          <a:p>
            <a:pPr lvl="1"/>
            <a:r>
              <a:rPr lang="fr-FR" dirty="0"/>
              <a:t>Gérer des paniers d’achat ou des étapes de processus multi-étapes (par exemple, des formulaires en plusieurs parties) </a:t>
            </a:r>
          </a:p>
        </p:txBody>
      </p:sp>
    </p:spTree>
    <p:extLst>
      <p:ext uri="{BB962C8B-B14F-4D97-AF65-F5344CB8AC3E}">
        <p14:creationId xmlns:p14="http://schemas.microsoft.com/office/powerpoint/2010/main" val="1228294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Une image contenant diagramme&#10;&#10;Description générée automatiquement">
            <a:extLst>
              <a:ext uri="{FF2B5EF4-FFF2-40B4-BE49-F238E27FC236}">
                <a16:creationId xmlns:a16="http://schemas.microsoft.com/office/drawing/2014/main" id="{E34A1A50-D9D2-4D6C-42BD-1844763AF684}"/>
              </a:ext>
            </a:extLst>
          </p:cNvPr>
          <p:cNvPicPr>
            <a:picLocks noChangeAspect="1"/>
          </p:cNvPicPr>
          <p:nvPr/>
        </p:nvPicPr>
        <p:blipFill rotWithShape="1">
          <a:blip r:embed="rId3">
            <a:extLst>
              <a:ext uri="{28A0092B-C50C-407E-A947-70E740481C1C}">
                <a14:useLocalDpi xmlns:a14="http://schemas.microsoft.com/office/drawing/2010/main" val="0"/>
              </a:ext>
            </a:extLst>
          </a:blip>
          <a:srcRect t="17069" r="3" b="3"/>
          <a:stretch/>
        </p:blipFill>
        <p:spPr>
          <a:xfrm>
            <a:off x="228599" y="237744"/>
            <a:ext cx="7696201" cy="6382512"/>
          </a:xfrm>
          <a:prstGeom prst="rect">
            <a:avLst/>
          </a:prstGeom>
          <a:noFill/>
          <a:ln>
            <a:noFill/>
          </a:ln>
        </p:spPr>
      </p:pic>
      <p:sp>
        <p:nvSpPr>
          <p:cNvPr id="4" name="Espace réservé de la date 3">
            <a:extLst>
              <a:ext uri="{FF2B5EF4-FFF2-40B4-BE49-F238E27FC236}">
                <a16:creationId xmlns:a16="http://schemas.microsoft.com/office/drawing/2014/main" id="{278D00EF-CAC3-05B2-21C6-39D7CD94D34E}"/>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43B6331D-8BD5-4AF5-97EE-8FB3C79FE924}" type="datetime1">
              <a:rPr lang="fr-FR" smtClean="0"/>
              <a:pPr rtl="0">
                <a:spcAft>
                  <a:spcPts val="600"/>
                </a:spcAft>
              </a:pPr>
              <a:t>20/03/2023</a:t>
            </a:fld>
            <a:endParaRPr lang="en-US"/>
          </a:p>
        </p:txBody>
      </p:sp>
      <p:sp>
        <p:nvSpPr>
          <p:cNvPr id="2" name="Titre 1">
            <a:extLst>
              <a:ext uri="{FF2B5EF4-FFF2-40B4-BE49-F238E27FC236}">
                <a16:creationId xmlns:a16="http://schemas.microsoft.com/office/drawing/2014/main" id="{EFA281C8-854F-CB7B-4F0F-A9D0704C22C8}"/>
              </a:ext>
            </a:extLst>
          </p:cNvPr>
          <p:cNvSpPr>
            <a:spLocks noGrp="1"/>
          </p:cNvSpPr>
          <p:nvPr>
            <p:ph type="title"/>
          </p:nvPr>
        </p:nvSpPr>
        <p:spPr>
          <a:xfrm>
            <a:off x="8477250" y="603504"/>
            <a:ext cx="3144774" cy="1645920"/>
          </a:xfrm>
        </p:spPr>
        <p:txBody>
          <a:bodyPr anchor="b">
            <a:normAutofit/>
          </a:bodyPr>
          <a:lstStyle/>
          <a:p>
            <a:pPr>
              <a:lnSpc>
                <a:spcPct val="90000"/>
              </a:lnSpc>
            </a:pPr>
            <a:r>
              <a:rPr lang="fr-FR" sz="2400" dirty="0"/>
              <a:t>TP : Cookies et Session</a:t>
            </a:r>
            <a:endParaRPr lang="fr-FR" sz="2200" dirty="0"/>
          </a:p>
        </p:txBody>
      </p:sp>
      <p:sp>
        <p:nvSpPr>
          <p:cNvPr id="3" name="Sous-titre 2">
            <a:extLst>
              <a:ext uri="{FF2B5EF4-FFF2-40B4-BE49-F238E27FC236}">
                <a16:creationId xmlns:a16="http://schemas.microsoft.com/office/drawing/2014/main" id="{281EC24D-08A3-F28D-5EC8-ED36EB51352E}"/>
              </a:ext>
            </a:extLst>
          </p:cNvPr>
          <p:cNvSpPr>
            <a:spLocks noGrp="1"/>
          </p:cNvSpPr>
          <p:nvPr>
            <p:ph type="body" sz="half" idx="2"/>
          </p:nvPr>
        </p:nvSpPr>
        <p:spPr>
          <a:xfrm>
            <a:off x="8477250" y="2386584"/>
            <a:ext cx="3144774" cy="3511296"/>
          </a:xfrm>
        </p:spPr>
        <p:txBody>
          <a:bodyPr>
            <a:normAutofit/>
          </a:bodyPr>
          <a:lstStyle/>
          <a:p>
            <a:r>
              <a:rPr lang="fr-FR" dirty="0"/>
              <a:t>Pour bien comprendre !</a:t>
            </a:r>
            <a:endParaRPr lang="en-US" dirty="0"/>
          </a:p>
        </p:txBody>
      </p:sp>
    </p:spTree>
    <p:extLst>
      <p:ext uri="{BB962C8B-B14F-4D97-AF65-F5344CB8AC3E}">
        <p14:creationId xmlns:p14="http://schemas.microsoft.com/office/powerpoint/2010/main" val="422450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ecteur gratuit un gars intelligent obtient un prix. gagnant debout sur un piédestal, tenant une coupe d'or. illustration de bande dessinée">
            <a:extLst>
              <a:ext uri="{FF2B5EF4-FFF2-40B4-BE49-F238E27FC236}">
                <a16:creationId xmlns:a16="http://schemas.microsoft.com/office/drawing/2014/main" id="{B70E2E6B-587C-FD6A-64A3-ED13AA08FF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0545" y="237744"/>
            <a:ext cx="7232308" cy="6382512"/>
          </a:xfrm>
          <a:prstGeom prst="rect">
            <a:avLst/>
          </a:prstGeom>
          <a:solidFill>
            <a:srgbClr val="FFFFFF"/>
          </a:solidFill>
          <a:ln>
            <a:noFill/>
          </a:ln>
        </p:spPr>
      </p:pic>
      <p:sp>
        <p:nvSpPr>
          <p:cNvPr id="4" name="Espace réservé de la date 3">
            <a:extLst>
              <a:ext uri="{FF2B5EF4-FFF2-40B4-BE49-F238E27FC236}">
                <a16:creationId xmlns:a16="http://schemas.microsoft.com/office/drawing/2014/main" id="{278D00EF-CAC3-05B2-21C6-39D7CD94D34E}"/>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43B6331D-8BD5-4AF5-97EE-8FB3C79FE924}" type="datetime1">
              <a:rPr lang="fr-FR" smtClean="0">
                <a:ln w="0"/>
                <a:effectLst>
                  <a:outerShdw blurRad="38100" dist="19050" dir="2700000" algn="tl" rotWithShape="0">
                    <a:schemeClr val="dk1">
                      <a:alpha val="40000"/>
                    </a:schemeClr>
                  </a:outerShdw>
                </a:effectLst>
              </a:rPr>
              <a:pPr rtl="0">
                <a:spcAft>
                  <a:spcPts val="600"/>
                </a:spcAft>
              </a:pPr>
              <a:t>20/03/2023</a:t>
            </a:fld>
            <a:endParaRPr lang="en-US" dirty="0"/>
          </a:p>
        </p:txBody>
      </p:sp>
      <p:sp>
        <p:nvSpPr>
          <p:cNvPr id="2" name="Titre 1">
            <a:extLst>
              <a:ext uri="{FF2B5EF4-FFF2-40B4-BE49-F238E27FC236}">
                <a16:creationId xmlns:a16="http://schemas.microsoft.com/office/drawing/2014/main" id="{EFA281C8-854F-CB7B-4F0F-A9D0704C22C8}"/>
              </a:ext>
            </a:extLst>
          </p:cNvPr>
          <p:cNvSpPr>
            <a:spLocks noGrp="1"/>
          </p:cNvSpPr>
          <p:nvPr>
            <p:ph type="title"/>
          </p:nvPr>
        </p:nvSpPr>
        <p:spPr>
          <a:xfrm>
            <a:off x="8477250" y="603504"/>
            <a:ext cx="3144774" cy="1645920"/>
          </a:xfrm>
        </p:spPr>
        <p:txBody>
          <a:bodyPr anchor="b">
            <a:normAutofit fontScale="90000"/>
          </a:bodyPr>
          <a:lstStyle/>
          <a:p>
            <a:r>
              <a:rPr lang="fr-FR" dirty="0"/>
              <a:t>Inclure du code PHP dans une page HTML</a:t>
            </a:r>
            <a:endParaRPr lang="en-US" dirty="0"/>
          </a:p>
        </p:txBody>
      </p:sp>
      <p:sp>
        <p:nvSpPr>
          <p:cNvPr id="3" name="Sous-titre 2">
            <a:extLst>
              <a:ext uri="{FF2B5EF4-FFF2-40B4-BE49-F238E27FC236}">
                <a16:creationId xmlns:a16="http://schemas.microsoft.com/office/drawing/2014/main" id="{281EC24D-08A3-F28D-5EC8-ED36EB51352E}"/>
              </a:ext>
            </a:extLst>
          </p:cNvPr>
          <p:cNvSpPr>
            <a:spLocks noGrp="1"/>
          </p:cNvSpPr>
          <p:nvPr>
            <p:ph type="body" sz="half" idx="2"/>
          </p:nvPr>
        </p:nvSpPr>
        <p:spPr>
          <a:xfrm>
            <a:off x="8477250" y="2386584"/>
            <a:ext cx="3144774" cy="3511296"/>
          </a:xfrm>
        </p:spPr>
        <p:txBody>
          <a:bodyPr>
            <a:normAutofit/>
          </a:bodyPr>
          <a:lstStyle/>
          <a:p>
            <a:r>
              <a:rPr lang="fr-FR" dirty="0"/>
              <a:t>Pour bien comprendre !</a:t>
            </a:r>
            <a:endParaRPr lang="en-US" dirty="0"/>
          </a:p>
        </p:txBody>
      </p:sp>
    </p:spTree>
    <p:extLst>
      <p:ext uri="{BB962C8B-B14F-4D97-AF65-F5344CB8AC3E}">
        <p14:creationId xmlns:p14="http://schemas.microsoft.com/office/powerpoint/2010/main" val="280776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fr-FR" dirty="0"/>
              <a:t>Inclure du code PHP dans une page HTML 1/2</a:t>
            </a:r>
            <a:endParaRPr lang="fr" dirty="0"/>
          </a:p>
        </p:txBody>
      </p:sp>
      <p:sp>
        <p:nvSpPr>
          <p:cNvPr id="4" name="Espace réservé du contenu 3">
            <a:extLst>
              <a:ext uri="{FF2B5EF4-FFF2-40B4-BE49-F238E27FC236}">
                <a16:creationId xmlns:a16="http://schemas.microsoft.com/office/drawing/2014/main" id="{BE79CDCE-D971-C683-1302-D4C2731A5EF3}"/>
              </a:ext>
            </a:extLst>
          </p:cNvPr>
          <p:cNvSpPr>
            <a:spLocks noGrp="1"/>
          </p:cNvSpPr>
          <p:nvPr>
            <p:ph idx="1"/>
          </p:nvPr>
        </p:nvSpPr>
        <p:spPr/>
        <p:txBody>
          <a:bodyPr>
            <a:normAutofit fontScale="62500" lnSpcReduction="20000"/>
          </a:bodyPr>
          <a:lstStyle/>
          <a:p>
            <a:r>
              <a:rPr lang="fr-FR" sz="1700" b="0" i="0" dirty="0">
                <a:effectLst/>
              </a:rPr>
              <a:t>Les balises PHP sont utilisées pour encapsuler du code PHP à l'intérieur d'un fichier HTML.</a:t>
            </a:r>
          </a:p>
          <a:p>
            <a:endParaRPr lang="fr-FR" sz="1900" b="0" i="0" dirty="0">
              <a:effectLst/>
            </a:endParaRPr>
          </a:p>
          <a:p>
            <a:r>
              <a:rPr lang="fr-FR" sz="1700" b="0" i="0" dirty="0">
                <a:effectLst/>
              </a:rPr>
              <a:t>Le serveur web reconnaît ces balises et exécute le code PHP contenu à l'intérieur, en remplaçant les balises par le résultat de l'exécution du code PHP.</a:t>
            </a:r>
          </a:p>
          <a:p>
            <a:endParaRPr lang="en-US" dirty="0"/>
          </a:p>
          <a:p>
            <a:r>
              <a:rPr lang="en-US" sz="1700" dirty="0" err="1"/>
              <a:t>Syntaxe</a:t>
            </a:r>
            <a:r>
              <a:rPr lang="en-US" sz="1700" dirty="0"/>
              <a:t> et usage :</a:t>
            </a:r>
          </a:p>
          <a:p>
            <a:pPr lvl="1"/>
            <a:r>
              <a:rPr lang="en-US" sz="1700" dirty="0" err="1"/>
              <a:t>Balise</a:t>
            </a:r>
            <a:r>
              <a:rPr lang="en-US" sz="1700" dirty="0"/>
              <a:t> </a:t>
            </a:r>
            <a:r>
              <a:rPr lang="en-US" sz="1700" dirty="0" err="1"/>
              <a:t>ouvrante</a:t>
            </a:r>
            <a:r>
              <a:rPr lang="en-US" sz="1700" dirty="0"/>
              <a:t> : </a:t>
            </a:r>
            <a:r>
              <a:rPr lang="en-US" sz="1700" b="1" i="1" dirty="0"/>
              <a:t>‘&lt;?</a:t>
            </a:r>
            <a:r>
              <a:rPr lang="en-US" sz="1700" b="1" i="1" dirty="0" err="1"/>
              <a:t>php</a:t>
            </a:r>
            <a:r>
              <a:rPr lang="en-US" sz="1700" dirty="0"/>
              <a:t>’ </a:t>
            </a:r>
          </a:p>
          <a:p>
            <a:pPr lvl="1"/>
            <a:r>
              <a:rPr lang="en-US" sz="1700" dirty="0" err="1"/>
              <a:t>Balise</a:t>
            </a:r>
            <a:r>
              <a:rPr lang="en-US" sz="1700" dirty="0"/>
              <a:t> </a:t>
            </a:r>
            <a:r>
              <a:rPr lang="en-US" sz="1700" dirty="0" err="1"/>
              <a:t>fermante</a:t>
            </a:r>
            <a:r>
              <a:rPr lang="en-US" sz="1700" dirty="0"/>
              <a:t> : ‘</a:t>
            </a:r>
            <a:r>
              <a:rPr lang="en-US" sz="1700" b="1" i="1" dirty="0"/>
              <a:t>?&gt;</a:t>
            </a:r>
            <a:r>
              <a:rPr lang="en-US" sz="1700" dirty="0"/>
              <a:t>’</a:t>
            </a:r>
          </a:p>
          <a:p>
            <a:pPr lvl="1"/>
            <a:r>
              <a:rPr lang="en-US" sz="1700" dirty="0"/>
              <a:t>Les </a:t>
            </a:r>
            <a:r>
              <a:rPr lang="en-US" sz="1700" dirty="0" err="1"/>
              <a:t>balises</a:t>
            </a:r>
            <a:r>
              <a:rPr lang="en-US" sz="1700" dirty="0"/>
              <a:t> </a:t>
            </a:r>
            <a:r>
              <a:rPr lang="en-US" sz="1700" dirty="0" err="1"/>
              <a:t>peuvent</a:t>
            </a:r>
            <a:r>
              <a:rPr lang="en-US" sz="1700" dirty="0"/>
              <a:t> </a:t>
            </a:r>
            <a:r>
              <a:rPr lang="en-US" sz="1700" dirty="0" err="1"/>
              <a:t>être</a:t>
            </a:r>
            <a:r>
              <a:rPr lang="en-US" sz="1700" dirty="0"/>
              <a:t> </a:t>
            </a:r>
            <a:r>
              <a:rPr lang="en-US" sz="1700" dirty="0" err="1"/>
              <a:t>placées</a:t>
            </a:r>
            <a:r>
              <a:rPr lang="en-US" sz="1700" dirty="0"/>
              <a:t> </a:t>
            </a:r>
            <a:r>
              <a:rPr lang="en-US" sz="1700" dirty="0" err="1"/>
              <a:t>n’importe</a:t>
            </a:r>
            <a:r>
              <a:rPr lang="en-US" sz="1700" dirty="0"/>
              <a:t> </a:t>
            </a:r>
            <a:r>
              <a:rPr lang="en-US" sz="1700" dirty="0" err="1"/>
              <a:t>où</a:t>
            </a:r>
            <a:r>
              <a:rPr lang="en-US" sz="1700" dirty="0"/>
              <a:t> dans un </a:t>
            </a:r>
            <a:r>
              <a:rPr lang="en-US" sz="1700" dirty="0" err="1"/>
              <a:t>fichier</a:t>
            </a:r>
            <a:r>
              <a:rPr lang="en-US" sz="1700" dirty="0"/>
              <a:t> HTML, tant que le </a:t>
            </a:r>
            <a:r>
              <a:rPr lang="en-US" sz="1700" dirty="0" err="1"/>
              <a:t>fichier</a:t>
            </a:r>
            <a:r>
              <a:rPr lang="en-US" sz="1700" dirty="0"/>
              <a:t> à </a:t>
            </a:r>
            <a:r>
              <a:rPr lang="en-US" sz="1700" dirty="0" err="1"/>
              <a:t>l’extension</a:t>
            </a:r>
            <a:r>
              <a:rPr lang="en-US" sz="1700" dirty="0"/>
              <a:t> </a:t>
            </a:r>
            <a:r>
              <a:rPr lang="en-US" sz="1700" b="1" i="1" dirty="0"/>
              <a:t>.</a:t>
            </a:r>
            <a:r>
              <a:rPr lang="en-US" sz="1700" b="1" i="1" dirty="0" err="1"/>
              <a:t>php</a:t>
            </a:r>
            <a:endParaRPr lang="en-US" sz="1700" b="1" i="1" dirty="0"/>
          </a:p>
          <a:p>
            <a:pPr lvl="1"/>
            <a:r>
              <a:rPr lang="fr-FR" sz="1600" b="0" i="0" dirty="0">
                <a:effectLst/>
              </a:rPr>
              <a:t>Une alternative plus courte pour afficher directement le contenu d'une variable ou d'une expression : </a:t>
            </a:r>
            <a:r>
              <a:rPr lang="fr-FR" sz="1600" b="1" i="1" dirty="0"/>
              <a:t>&lt;?=,</a:t>
            </a:r>
            <a:r>
              <a:rPr lang="fr-FR" sz="1600" dirty="0"/>
              <a:t> </a:t>
            </a:r>
            <a:r>
              <a:rPr lang="fr-FR" sz="1600" b="0" i="0" dirty="0">
                <a:effectLst/>
              </a:rPr>
              <a:t>Par exemple : </a:t>
            </a:r>
            <a:r>
              <a:rPr lang="fr-FR" sz="1600" b="1" i="1" dirty="0"/>
              <a:t>&lt;?= $variable; ?&gt; </a:t>
            </a:r>
            <a:r>
              <a:rPr lang="fr-FR" sz="1600" b="0" i="0" dirty="0">
                <a:effectLst/>
              </a:rPr>
              <a:t>est équivalent à </a:t>
            </a:r>
            <a:r>
              <a:rPr lang="fr-FR" sz="1600" b="1" i="1" dirty="0">
                <a:effectLst/>
              </a:rPr>
              <a:t>&lt;?</a:t>
            </a:r>
            <a:r>
              <a:rPr lang="fr-FR" sz="1600" b="1" i="1" dirty="0" err="1">
                <a:effectLst/>
              </a:rPr>
              <a:t>php</a:t>
            </a:r>
            <a:r>
              <a:rPr lang="fr-FR" sz="1600" b="1" i="1" dirty="0">
                <a:effectLst/>
              </a:rPr>
              <a:t> </a:t>
            </a:r>
            <a:r>
              <a:rPr lang="fr-FR" sz="1600" b="1" i="1" dirty="0" err="1">
                <a:effectLst/>
              </a:rPr>
              <a:t>echo</a:t>
            </a:r>
            <a:r>
              <a:rPr lang="fr-FR" sz="1600" b="1" i="1" dirty="0">
                <a:effectLst/>
              </a:rPr>
              <a:t> $variable; ?&gt;</a:t>
            </a:r>
          </a:p>
          <a:p>
            <a:endParaRPr lang="en-US" dirty="0"/>
          </a:p>
          <a:p>
            <a:r>
              <a:rPr lang="fr-FR" sz="1900" b="0" i="0" dirty="0">
                <a:effectLst/>
              </a:rPr>
              <a:t>Portée des balises PHP dans un fichier HTML :</a:t>
            </a:r>
          </a:p>
          <a:p>
            <a:pPr lvl="1"/>
            <a:r>
              <a:rPr lang="fr-FR" sz="1900" dirty="0">
                <a:effectLst/>
              </a:rPr>
              <a:t>Tout ce qui se trouve à l'intérieur des balises est interprété comme du code PHP.</a:t>
            </a:r>
          </a:p>
          <a:p>
            <a:pPr lvl="1"/>
            <a:r>
              <a:rPr lang="fr-FR" sz="1900" b="0" i="0" dirty="0">
                <a:effectLst/>
              </a:rPr>
              <a:t>Le code en dehors des balises est considéré comme du contenu HTML ou texte brut et est ignoré par l'interpréteur PHP.</a:t>
            </a:r>
          </a:p>
          <a:p>
            <a:pPr lvl="1"/>
            <a:r>
              <a:rPr lang="fr-FR" sz="1900" b="0" i="0" dirty="0">
                <a:effectLst/>
              </a:rPr>
              <a:t>Vous pouvez ouvrir et fermer plusieurs balises PHP dans un fichier pour inclure du code PHP à différents endroits du fichier HTML.</a:t>
            </a:r>
            <a:endParaRPr lang="fr-FR" sz="1900" dirty="0">
              <a:effectLst/>
            </a:endParaRPr>
          </a:p>
          <a:p>
            <a:endParaRPr lang="en-US" sz="1700" dirty="0"/>
          </a:p>
        </p:txBody>
      </p:sp>
    </p:spTree>
    <p:extLst>
      <p:ext uri="{BB962C8B-B14F-4D97-AF65-F5344CB8AC3E}">
        <p14:creationId xmlns:p14="http://schemas.microsoft.com/office/powerpoint/2010/main" val="18324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chor="ctr">
            <a:normAutofit/>
          </a:bodyPr>
          <a:lstStyle/>
          <a:p>
            <a:pPr rtl="0"/>
            <a:r>
              <a:rPr lang="fr-FR"/>
              <a:t>Inclure du code PHP dans une page HTML 2/2</a:t>
            </a:r>
            <a:endParaRPr lang="fr"/>
          </a:p>
        </p:txBody>
      </p:sp>
      <p:sp>
        <p:nvSpPr>
          <p:cNvPr id="18" name="Date Placeholder 3">
            <a:extLst>
              <a:ext uri="{FF2B5EF4-FFF2-40B4-BE49-F238E27FC236}">
                <a16:creationId xmlns:a16="http://schemas.microsoft.com/office/drawing/2014/main" id="{5D315419-95B2-0339-B168-9883D56EDEE3}"/>
              </a:ext>
            </a:extLst>
          </p:cNvPr>
          <p:cNvSpPr>
            <a:spLocks noGrp="1"/>
          </p:cNvSpPr>
          <p:nvPr>
            <p:ph type="dt" sz="half" idx="10"/>
          </p:nvPr>
        </p:nvSpPr>
        <p:spPr>
          <a:xfrm>
            <a:off x="7256794" y="6035040"/>
            <a:ext cx="2893045" cy="365760"/>
          </a:xfrm>
        </p:spPr>
        <p:txBody>
          <a:bodyPr/>
          <a:lstStyle/>
          <a:p>
            <a:pPr rtl="0">
              <a:spcAft>
                <a:spcPts val="600"/>
              </a:spcAft>
            </a:pPr>
            <a:fld id="{802FE938-1586-4780-B61A-DD3B60BAB93C}" type="datetime1">
              <a:rPr lang="fr-FR" smtClean="0"/>
              <a:pPr rtl="0">
                <a:spcAft>
                  <a:spcPts val="600"/>
                </a:spcAft>
              </a:pPr>
              <a:t>20/03/2023</a:t>
            </a:fld>
            <a:endParaRPr lang="en-US"/>
          </a:p>
        </p:txBody>
      </p:sp>
      <p:graphicFrame>
        <p:nvGraphicFramePr>
          <p:cNvPr id="19" name="Espace réservé du contenu 3">
            <a:extLst>
              <a:ext uri="{FF2B5EF4-FFF2-40B4-BE49-F238E27FC236}">
                <a16:creationId xmlns:a16="http://schemas.microsoft.com/office/drawing/2014/main" id="{259C8FB6-E60F-0D4B-96AD-44EE21289F57}"/>
              </a:ext>
            </a:extLst>
          </p:cNvPr>
          <p:cNvGraphicFramePr>
            <a:graphicFrameLocks noGrp="1"/>
          </p:cNvGraphicFramePr>
          <p:nvPr>
            <p:ph idx="1"/>
            <p:extLst>
              <p:ext uri="{D42A27DB-BD31-4B8C-83A1-F6EECF244321}">
                <p14:modId xmlns:p14="http://schemas.microsoft.com/office/powerpoint/2010/main" val="2114122994"/>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483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fr-FR" dirty="0"/>
              <a:t>Inclure du code PHP dans une page HTML(en résumé)</a:t>
            </a:r>
            <a:endParaRPr lang="fr" dirty="0"/>
          </a:p>
        </p:txBody>
      </p:sp>
      <p:sp>
        <p:nvSpPr>
          <p:cNvPr id="4" name="Espace réservé du contenu 3">
            <a:extLst>
              <a:ext uri="{FF2B5EF4-FFF2-40B4-BE49-F238E27FC236}">
                <a16:creationId xmlns:a16="http://schemas.microsoft.com/office/drawing/2014/main" id="{BE79CDCE-D971-C683-1302-D4C2731A5EF3}"/>
              </a:ext>
            </a:extLst>
          </p:cNvPr>
          <p:cNvSpPr>
            <a:spLocks noGrp="1"/>
          </p:cNvSpPr>
          <p:nvPr>
            <p:ph idx="1"/>
          </p:nvPr>
        </p:nvSpPr>
        <p:spPr>
          <a:xfrm>
            <a:off x="1066800" y="2103120"/>
            <a:ext cx="10399776" cy="3849624"/>
          </a:xfrm>
        </p:spPr>
        <p:txBody>
          <a:bodyPr>
            <a:normAutofit/>
          </a:bodyPr>
          <a:lstStyle/>
          <a:p>
            <a:r>
              <a:rPr lang="en-US" sz="1700" dirty="0"/>
              <a:t>PHP </a:t>
            </a:r>
            <a:r>
              <a:rPr lang="en-US" sz="1700" dirty="0" err="1"/>
              <a:t>peut-être</a:t>
            </a:r>
            <a:r>
              <a:rPr lang="en-US" sz="1700" dirty="0"/>
              <a:t> </a:t>
            </a:r>
            <a:r>
              <a:rPr lang="en-US" sz="1700" dirty="0" err="1"/>
              <a:t>intégré</a:t>
            </a:r>
            <a:r>
              <a:rPr lang="en-US" sz="1700" dirty="0"/>
              <a:t> </a:t>
            </a:r>
            <a:r>
              <a:rPr lang="en-US" sz="1700" dirty="0" err="1"/>
              <a:t>directement</a:t>
            </a:r>
            <a:r>
              <a:rPr lang="en-US" sz="1700" dirty="0"/>
              <a:t> dans un </a:t>
            </a:r>
            <a:r>
              <a:rPr lang="en-US" sz="1700" dirty="0" err="1"/>
              <a:t>fichier</a:t>
            </a:r>
            <a:r>
              <a:rPr lang="en-US" sz="1700" dirty="0"/>
              <a:t> HTML </a:t>
            </a:r>
            <a:r>
              <a:rPr lang="en-US" sz="1700" dirty="0" err="1"/>
              <a:t>en</a:t>
            </a:r>
            <a:r>
              <a:rPr lang="en-US" sz="1700" dirty="0"/>
              <a:t> </a:t>
            </a:r>
            <a:r>
              <a:rPr lang="en-US" sz="1700" dirty="0" err="1"/>
              <a:t>utilisant</a:t>
            </a:r>
            <a:r>
              <a:rPr lang="en-US" sz="1700" dirty="0"/>
              <a:t> les </a:t>
            </a:r>
            <a:r>
              <a:rPr lang="en-US" sz="1700" dirty="0" err="1"/>
              <a:t>balises</a:t>
            </a:r>
            <a:r>
              <a:rPr lang="en-US" sz="1700" dirty="0"/>
              <a:t> PHP (&lt;?</a:t>
            </a:r>
            <a:r>
              <a:rPr lang="en-US" sz="1700" dirty="0" err="1"/>
              <a:t>php</a:t>
            </a:r>
            <a:r>
              <a:rPr lang="en-US" sz="1700" dirty="0"/>
              <a:t> ?&gt;)</a:t>
            </a:r>
          </a:p>
          <a:p>
            <a:endParaRPr lang="en-US" sz="1700" dirty="0"/>
          </a:p>
          <a:p>
            <a:r>
              <a:rPr lang="en-US" sz="1700" dirty="0"/>
              <a:t>Les </a:t>
            </a:r>
            <a:r>
              <a:rPr lang="en-US" sz="1700" dirty="0" err="1"/>
              <a:t>balises</a:t>
            </a:r>
            <a:r>
              <a:rPr lang="en-US" sz="1700" dirty="0"/>
              <a:t> PHP </a:t>
            </a:r>
            <a:r>
              <a:rPr lang="en-US" sz="1700" dirty="0" err="1"/>
              <a:t>permettent</a:t>
            </a:r>
            <a:r>
              <a:rPr lang="en-US" sz="1700" dirty="0"/>
              <a:t> </a:t>
            </a:r>
            <a:r>
              <a:rPr lang="en-US" sz="1700" dirty="0" err="1"/>
              <a:t>d’insérer</a:t>
            </a:r>
            <a:r>
              <a:rPr lang="en-US" sz="1700" dirty="0"/>
              <a:t> du code PHP à </a:t>
            </a:r>
            <a:r>
              <a:rPr lang="en-US" sz="1700" dirty="0" err="1"/>
              <a:t>n’importe</a:t>
            </a:r>
            <a:r>
              <a:rPr lang="en-US" sz="1700" dirty="0"/>
              <a:t> quell </a:t>
            </a:r>
            <a:r>
              <a:rPr lang="en-US" sz="1700" dirty="0" err="1"/>
              <a:t>endroit</a:t>
            </a:r>
            <a:r>
              <a:rPr lang="en-US" sz="1700" dirty="0"/>
              <a:t> du </a:t>
            </a:r>
            <a:r>
              <a:rPr lang="en-US" sz="1700" dirty="0" err="1"/>
              <a:t>fichier</a:t>
            </a:r>
            <a:r>
              <a:rPr lang="en-US" sz="1700" dirty="0"/>
              <a:t> HTML.</a:t>
            </a:r>
          </a:p>
          <a:p>
            <a:endParaRPr lang="en-US" sz="1700" dirty="0"/>
          </a:p>
          <a:p>
            <a:r>
              <a:rPr lang="en-US" sz="1700" dirty="0"/>
              <a:t>Le </a:t>
            </a:r>
            <a:r>
              <a:rPr lang="en-US" sz="1700" dirty="0" err="1"/>
              <a:t>moteur</a:t>
            </a:r>
            <a:r>
              <a:rPr lang="en-US" sz="1700" dirty="0"/>
              <a:t> PHP </a:t>
            </a:r>
            <a:r>
              <a:rPr lang="en-US" sz="1700" dirty="0" err="1"/>
              <a:t>interprète</a:t>
            </a:r>
            <a:r>
              <a:rPr lang="en-US" sz="1700" dirty="0"/>
              <a:t> et execute le code PHP, qui </a:t>
            </a:r>
            <a:r>
              <a:rPr lang="en-US" sz="1700" dirty="0" err="1"/>
              <a:t>génère</a:t>
            </a:r>
            <a:r>
              <a:rPr lang="en-US" sz="1700" dirty="0"/>
              <a:t> du </a:t>
            </a:r>
            <a:r>
              <a:rPr lang="en-US" sz="1700" dirty="0" err="1"/>
              <a:t>contenu</a:t>
            </a:r>
            <a:r>
              <a:rPr lang="en-US" sz="1700" dirty="0"/>
              <a:t> HTML </a:t>
            </a:r>
            <a:r>
              <a:rPr lang="en-US" sz="1700" dirty="0" err="1"/>
              <a:t>dynamique</a:t>
            </a:r>
            <a:r>
              <a:rPr lang="en-US" sz="1700" dirty="0"/>
              <a:t>.</a:t>
            </a:r>
          </a:p>
          <a:p>
            <a:endParaRPr lang="en-US" sz="1700" dirty="0"/>
          </a:p>
          <a:p>
            <a:r>
              <a:rPr lang="en-US" sz="1700" dirty="0"/>
              <a:t>On </a:t>
            </a:r>
            <a:r>
              <a:rPr lang="en-US" sz="1700" dirty="0" err="1"/>
              <a:t>peut</a:t>
            </a:r>
            <a:r>
              <a:rPr lang="en-US" sz="1700" dirty="0"/>
              <a:t> </a:t>
            </a:r>
            <a:r>
              <a:rPr lang="en-US" sz="1700" dirty="0" err="1"/>
              <a:t>l’utiliser</a:t>
            </a:r>
            <a:r>
              <a:rPr lang="en-US" sz="1700" dirty="0"/>
              <a:t> pour conditioner le </a:t>
            </a:r>
            <a:r>
              <a:rPr lang="en-US" sz="1700" dirty="0" err="1"/>
              <a:t>dynamisme</a:t>
            </a:r>
            <a:r>
              <a:rPr lang="en-US" sz="1700" dirty="0"/>
              <a:t> des pages (avec des structures)</a:t>
            </a:r>
          </a:p>
        </p:txBody>
      </p:sp>
    </p:spTree>
    <p:extLst>
      <p:ext uri="{BB962C8B-B14F-4D97-AF65-F5344CB8AC3E}">
        <p14:creationId xmlns:p14="http://schemas.microsoft.com/office/powerpoint/2010/main" val="103939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Une image contenant diagramme&#10;&#10;Description générée automatiquement">
            <a:extLst>
              <a:ext uri="{FF2B5EF4-FFF2-40B4-BE49-F238E27FC236}">
                <a16:creationId xmlns:a16="http://schemas.microsoft.com/office/drawing/2014/main" id="{E34A1A50-D9D2-4D6C-42BD-1844763AF684}"/>
              </a:ext>
            </a:extLst>
          </p:cNvPr>
          <p:cNvPicPr>
            <a:picLocks noChangeAspect="1"/>
          </p:cNvPicPr>
          <p:nvPr/>
        </p:nvPicPr>
        <p:blipFill rotWithShape="1">
          <a:blip r:embed="rId3">
            <a:extLst>
              <a:ext uri="{28A0092B-C50C-407E-A947-70E740481C1C}">
                <a14:useLocalDpi xmlns:a14="http://schemas.microsoft.com/office/drawing/2010/main" val="0"/>
              </a:ext>
            </a:extLst>
          </a:blip>
          <a:srcRect t="17069" r="3" b="3"/>
          <a:stretch/>
        </p:blipFill>
        <p:spPr>
          <a:xfrm>
            <a:off x="228599" y="237744"/>
            <a:ext cx="7696201" cy="6382512"/>
          </a:xfrm>
          <a:prstGeom prst="rect">
            <a:avLst/>
          </a:prstGeom>
          <a:noFill/>
          <a:ln>
            <a:noFill/>
          </a:ln>
        </p:spPr>
      </p:pic>
      <p:sp>
        <p:nvSpPr>
          <p:cNvPr id="4" name="Espace réservé de la date 3">
            <a:extLst>
              <a:ext uri="{FF2B5EF4-FFF2-40B4-BE49-F238E27FC236}">
                <a16:creationId xmlns:a16="http://schemas.microsoft.com/office/drawing/2014/main" id="{278D00EF-CAC3-05B2-21C6-39D7CD94D34E}"/>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43B6331D-8BD5-4AF5-97EE-8FB3C79FE924}" type="datetime1">
              <a:rPr lang="fr-FR" smtClean="0"/>
              <a:pPr rtl="0">
                <a:spcAft>
                  <a:spcPts val="600"/>
                </a:spcAft>
              </a:pPr>
              <a:t>20/03/2023</a:t>
            </a:fld>
            <a:endParaRPr lang="en-US"/>
          </a:p>
        </p:txBody>
      </p:sp>
      <p:sp>
        <p:nvSpPr>
          <p:cNvPr id="2" name="Titre 1">
            <a:extLst>
              <a:ext uri="{FF2B5EF4-FFF2-40B4-BE49-F238E27FC236}">
                <a16:creationId xmlns:a16="http://schemas.microsoft.com/office/drawing/2014/main" id="{EFA281C8-854F-CB7B-4F0F-A9D0704C22C8}"/>
              </a:ext>
            </a:extLst>
          </p:cNvPr>
          <p:cNvSpPr>
            <a:spLocks noGrp="1"/>
          </p:cNvSpPr>
          <p:nvPr>
            <p:ph type="title"/>
          </p:nvPr>
        </p:nvSpPr>
        <p:spPr>
          <a:xfrm>
            <a:off x="8477250" y="603504"/>
            <a:ext cx="3144774" cy="1645920"/>
          </a:xfrm>
        </p:spPr>
        <p:txBody>
          <a:bodyPr anchor="b">
            <a:normAutofit/>
          </a:bodyPr>
          <a:lstStyle/>
          <a:p>
            <a:pPr>
              <a:lnSpc>
                <a:spcPct val="90000"/>
              </a:lnSpc>
            </a:pPr>
            <a:r>
              <a:rPr lang="fr-FR" sz="2400" dirty="0"/>
              <a:t>TP : Inclure du code PHP dans une page HTML</a:t>
            </a:r>
            <a:endParaRPr lang="fr-FR" sz="2200" dirty="0"/>
          </a:p>
        </p:txBody>
      </p:sp>
      <p:sp>
        <p:nvSpPr>
          <p:cNvPr id="3" name="Sous-titre 2">
            <a:extLst>
              <a:ext uri="{FF2B5EF4-FFF2-40B4-BE49-F238E27FC236}">
                <a16:creationId xmlns:a16="http://schemas.microsoft.com/office/drawing/2014/main" id="{281EC24D-08A3-F28D-5EC8-ED36EB51352E}"/>
              </a:ext>
            </a:extLst>
          </p:cNvPr>
          <p:cNvSpPr>
            <a:spLocks noGrp="1"/>
          </p:cNvSpPr>
          <p:nvPr>
            <p:ph type="body" sz="half" idx="2"/>
          </p:nvPr>
        </p:nvSpPr>
        <p:spPr>
          <a:xfrm>
            <a:off x="8477250" y="2386584"/>
            <a:ext cx="3144774" cy="3511296"/>
          </a:xfrm>
        </p:spPr>
        <p:txBody>
          <a:bodyPr>
            <a:normAutofit/>
          </a:bodyPr>
          <a:lstStyle/>
          <a:p>
            <a:r>
              <a:rPr lang="fr-FR" dirty="0"/>
              <a:t>Pour bien comprendre !</a:t>
            </a:r>
            <a:endParaRPr lang="en-US" dirty="0"/>
          </a:p>
        </p:txBody>
      </p:sp>
    </p:spTree>
    <p:extLst>
      <p:ext uri="{BB962C8B-B14F-4D97-AF65-F5344CB8AC3E}">
        <p14:creationId xmlns:p14="http://schemas.microsoft.com/office/powerpoint/2010/main" val="352211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ecteur gratuit pile de livres design plat dessinés à la main">
            <a:extLst>
              <a:ext uri="{FF2B5EF4-FFF2-40B4-BE49-F238E27FC236}">
                <a16:creationId xmlns:a16="http://schemas.microsoft.com/office/drawing/2014/main" id="{874AF16C-53A2-6C0A-0191-DCACE036F9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599" y="870013"/>
            <a:ext cx="7696201" cy="5117973"/>
          </a:xfrm>
          <a:prstGeom prst="rect">
            <a:avLst/>
          </a:prstGeom>
          <a:solidFill>
            <a:srgbClr val="FFFFFF"/>
          </a:solidFill>
          <a:ln>
            <a:noFill/>
          </a:ln>
        </p:spPr>
      </p:pic>
      <p:sp>
        <p:nvSpPr>
          <p:cNvPr id="4" name="Espace réservé de la date 3">
            <a:extLst>
              <a:ext uri="{FF2B5EF4-FFF2-40B4-BE49-F238E27FC236}">
                <a16:creationId xmlns:a16="http://schemas.microsoft.com/office/drawing/2014/main" id="{278D00EF-CAC3-05B2-21C6-39D7CD94D34E}"/>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43B6331D-8BD5-4AF5-97EE-8FB3C79FE924}" type="datetime1">
              <a:rPr lang="fr-FR" b="0" smtClean="0">
                <a:ln w="0"/>
                <a:effectLst>
                  <a:outerShdw blurRad="38100" dist="19050" dir="2700000" algn="tl" rotWithShape="0">
                    <a:schemeClr val="dk1">
                      <a:alpha val="40000"/>
                    </a:schemeClr>
                  </a:outerShdw>
                </a:effectLst>
              </a:rPr>
              <a:pPr rtl="0">
                <a:spcAft>
                  <a:spcPts val="600"/>
                </a:spcAft>
              </a:pPr>
              <a:t>20/03/2023</a:t>
            </a:fld>
            <a:endParaRPr lang="en-US" b="0">
              <a:ln w="0"/>
              <a:effectLst>
                <a:outerShdw blurRad="38100" dist="19050" dir="2700000" algn="tl" rotWithShape="0">
                  <a:schemeClr val="dk1">
                    <a:alpha val="40000"/>
                  </a:schemeClr>
                </a:outerShdw>
              </a:effectLst>
            </a:endParaRPr>
          </a:p>
        </p:txBody>
      </p:sp>
      <p:sp>
        <p:nvSpPr>
          <p:cNvPr id="2" name="Titre 1">
            <a:extLst>
              <a:ext uri="{FF2B5EF4-FFF2-40B4-BE49-F238E27FC236}">
                <a16:creationId xmlns:a16="http://schemas.microsoft.com/office/drawing/2014/main" id="{EFA281C8-854F-CB7B-4F0F-A9D0704C22C8}"/>
              </a:ext>
            </a:extLst>
          </p:cNvPr>
          <p:cNvSpPr>
            <a:spLocks noGrp="1"/>
          </p:cNvSpPr>
          <p:nvPr>
            <p:ph type="title"/>
          </p:nvPr>
        </p:nvSpPr>
        <p:spPr>
          <a:xfrm>
            <a:off x="8477250" y="603504"/>
            <a:ext cx="3144774" cy="1645920"/>
          </a:xfrm>
        </p:spPr>
        <p:txBody>
          <a:bodyPr anchor="b">
            <a:normAutofit/>
          </a:bodyPr>
          <a:lstStyle/>
          <a:p>
            <a:pPr>
              <a:lnSpc>
                <a:spcPct val="90000"/>
              </a:lnSpc>
            </a:pPr>
            <a:r>
              <a:rPr lang="fr-FR" sz="2700" dirty="0" err="1"/>
              <a:t>Multi-pages</a:t>
            </a:r>
            <a:r>
              <a:rPr lang="fr-FR" sz="2700" dirty="0"/>
              <a:t> : Utilisation de la fonction header()</a:t>
            </a:r>
            <a:endParaRPr lang="en-US" sz="2700" dirty="0"/>
          </a:p>
        </p:txBody>
      </p:sp>
      <p:sp>
        <p:nvSpPr>
          <p:cNvPr id="3" name="Sous-titre 2">
            <a:extLst>
              <a:ext uri="{FF2B5EF4-FFF2-40B4-BE49-F238E27FC236}">
                <a16:creationId xmlns:a16="http://schemas.microsoft.com/office/drawing/2014/main" id="{281EC24D-08A3-F28D-5EC8-ED36EB51352E}"/>
              </a:ext>
            </a:extLst>
          </p:cNvPr>
          <p:cNvSpPr>
            <a:spLocks noGrp="1"/>
          </p:cNvSpPr>
          <p:nvPr>
            <p:ph type="body" sz="half" idx="2"/>
          </p:nvPr>
        </p:nvSpPr>
        <p:spPr>
          <a:xfrm>
            <a:off x="8477250" y="2386584"/>
            <a:ext cx="3144774" cy="3511296"/>
          </a:xfrm>
        </p:spPr>
        <p:txBody>
          <a:bodyPr>
            <a:normAutofit/>
          </a:bodyPr>
          <a:lstStyle/>
          <a:p>
            <a:r>
              <a:rPr lang="fr-FR" dirty="0"/>
              <a:t>Pour bien comprendre !</a:t>
            </a:r>
            <a:endParaRPr lang="en-US" dirty="0"/>
          </a:p>
        </p:txBody>
      </p:sp>
    </p:spTree>
    <p:extLst>
      <p:ext uri="{BB962C8B-B14F-4D97-AF65-F5344CB8AC3E}">
        <p14:creationId xmlns:p14="http://schemas.microsoft.com/office/powerpoint/2010/main" val="258052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r>
              <a:rPr lang="fr-FR" dirty="0" err="1"/>
              <a:t>Multi-pages</a:t>
            </a:r>
            <a:r>
              <a:rPr lang="fr-FR" dirty="0"/>
              <a:t> : utilisation de la fonction header()</a:t>
            </a:r>
          </a:p>
        </p:txBody>
      </p:sp>
      <p:sp>
        <p:nvSpPr>
          <p:cNvPr id="6" name="Espace réservé du contenu 5">
            <a:extLst>
              <a:ext uri="{FF2B5EF4-FFF2-40B4-BE49-F238E27FC236}">
                <a16:creationId xmlns:a16="http://schemas.microsoft.com/office/drawing/2014/main" id="{D5707AB2-79D8-775B-89D6-0079B9F4F48C}"/>
              </a:ext>
            </a:extLst>
          </p:cNvPr>
          <p:cNvSpPr>
            <a:spLocks noGrp="1"/>
          </p:cNvSpPr>
          <p:nvPr>
            <p:ph idx="1"/>
          </p:nvPr>
        </p:nvSpPr>
        <p:spPr/>
        <p:txBody>
          <a:bodyPr/>
          <a:lstStyle/>
          <a:p>
            <a:endParaRPr lang="fr-FR" dirty="0"/>
          </a:p>
          <a:p>
            <a:r>
              <a:rPr lang="fr-FR" dirty="0"/>
              <a:t>La fonction header() en PHP permet d’envoyer des en-têtes HTTP brut au navigateur</a:t>
            </a:r>
          </a:p>
          <a:p>
            <a:endParaRPr lang="fr-FR" dirty="0"/>
          </a:p>
          <a:p>
            <a:r>
              <a:rPr lang="fr-FR" dirty="0"/>
              <a:t>Elle doit être appelée avant tout sortie de contenu (y compris les balises HTML, les espaces…</a:t>
            </a:r>
            <a:r>
              <a:rPr lang="fr-FR" dirty="0" err="1"/>
              <a:t>etc</a:t>
            </a:r>
            <a:r>
              <a:rPr lang="fr-FR" dirty="0"/>
              <a:t>)</a:t>
            </a:r>
          </a:p>
          <a:p>
            <a:endParaRPr lang="fr-FR" dirty="0"/>
          </a:p>
          <a:p>
            <a:r>
              <a:rPr lang="fr-FR" dirty="0"/>
              <a:t>Cette fonction est souvent utilisée pour la redirection, la modification du type de contenu, le contrôle du cache, et la gestion des cookies.</a:t>
            </a:r>
          </a:p>
          <a:p>
            <a:endParaRPr lang="fr-FR" dirty="0"/>
          </a:p>
          <a:p>
            <a:endParaRPr lang="fr-FR" dirty="0"/>
          </a:p>
        </p:txBody>
      </p:sp>
    </p:spTree>
    <p:extLst>
      <p:ext uri="{BB962C8B-B14F-4D97-AF65-F5344CB8AC3E}">
        <p14:creationId xmlns:p14="http://schemas.microsoft.com/office/powerpoint/2010/main" val="4242883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{824592BF-23F2-46F4-ACAB-FCB310B85DEE}tf78438558_win32</Template>
  <TotalTime>887</TotalTime>
  <Words>3912</Words>
  <Application>Microsoft Office PowerPoint</Application>
  <PresentationFormat>Grand écran</PresentationFormat>
  <Paragraphs>363</Paragraphs>
  <Slides>28</Slides>
  <Notes>23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28</vt:i4>
      </vt:variant>
    </vt:vector>
  </HeadingPairs>
  <TitlesOfParts>
    <vt:vector size="35" baseType="lpstr">
      <vt:lpstr>Arial</vt:lpstr>
      <vt:lpstr>Calibri</vt:lpstr>
      <vt:lpstr>Century Gothic</vt:lpstr>
      <vt:lpstr>Garamond</vt:lpstr>
      <vt:lpstr>Söhne</vt:lpstr>
      <vt:lpstr>Söhne Mono</vt:lpstr>
      <vt:lpstr>SavonVTI</vt:lpstr>
      <vt:lpstr>CREATION DE PAGE WEB avec PHP &amp; formulaires</vt:lpstr>
      <vt:lpstr>Sommaire</vt:lpstr>
      <vt:lpstr>Inclure du code PHP dans une page HTML</vt:lpstr>
      <vt:lpstr>Inclure du code PHP dans une page HTML 1/2</vt:lpstr>
      <vt:lpstr>Inclure du code PHP dans une page HTML 2/2</vt:lpstr>
      <vt:lpstr>Inclure du code PHP dans une page HTML(en résumé)</vt:lpstr>
      <vt:lpstr>TP : Inclure du code PHP dans une page HTML</vt:lpstr>
      <vt:lpstr>Multi-pages : Utilisation de la fonction header()</vt:lpstr>
      <vt:lpstr>Multi-pages : utilisation de la fonction header()</vt:lpstr>
      <vt:lpstr>Multi-pages : utilisation de la fonction header()</vt:lpstr>
      <vt:lpstr>Multi-pages : utilisation de la fonction header()</vt:lpstr>
      <vt:lpstr>TP : Utilisation de la fonction header();</vt:lpstr>
      <vt:lpstr>Utilisation de formulaires en PHP</vt:lpstr>
      <vt:lpstr>Utilisation de formulaires en PHP</vt:lpstr>
      <vt:lpstr>TP : Différence entre méthode GET et POST</vt:lpstr>
      <vt:lpstr>TP : Action référencée et autoréférencée</vt:lpstr>
      <vt:lpstr>TP : Formulaire d’inscription</vt:lpstr>
      <vt:lpstr>Validation des données et sécurité</vt:lpstr>
      <vt:lpstr>Validation des données et sécurité (validation)</vt:lpstr>
      <vt:lpstr>TP : Validation de données</vt:lpstr>
      <vt:lpstr>Validation des données et sécurité (sécurité)</vt:lpstr>
      <vt:lpstr>TP : Sécuriser les données</vt:lpstr>
      <vt:lpstr>Cookies et Session</vt:lpstr>
      <vt:lpstr>Cookies &amp; Session (Cookies)</vt:lpstr>
      <vt:lpstr>Cookies &amp; Session (Session)</vt:lpstr>
      <vt:lpstr>Cookies &amp; Session (Différences et similitudes)</vt:lpstr>
      <vt:lpstr>Cookies &amp; Session (Cas d’utilisation)</vt:lpstr>
      <vt:lpstr>TP : Cookies et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de PHP - Jour 1</dc:title>
  <dc:creator>Christophe GERARD</dc:creator>
  <cp:lastModifiedBy>Christophe Gerard</cp:lastModifiedBy>
  <cp:revision>6</cp:revision>
  <dcterms:created xsi:type="dcterms:W3CDTF">2023-03-13T19:57:14Z</dcterms:created>
  <dcterms:modified xsi:type="dcterms:W3CDTF">2023-03-20T22:30:34Z</dcterms:modified>
</cp:coreProperties>
</file>