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2" r:id="rId10"/>
    <p:sldId id="263" r:id="rId11"/>
    <p:sldId id="264" r:id="rId12"/>
    <p:sldId id="265" r:id="rId13"/>
    <p:sldId id="266" r:id="rId14"/>
    <p:sldId id="272" r:id="rId15"/>
    <p:sldId id="271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0587" autoAdjust="0"/>
  </p:normalViewPr>
  <p:slideViewPr>
    <p:cSldViewPr>
      <p:cViewPr varScale="1">
        <p:scale>
          <a:sx n="116" d="100"/>
          <a:sy n="116" d="100"/>
        </p:scale>
        <p:origin x="146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98C312-AFE5-4DE1-8A1F-0225C2957485}" type="datetimeFigureOut">
              <a:rPr lang="fr-FR" smtClean="0"/>
              <a:t>09/09/2016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ECCBCAD-AB72-48CC-ADB8-CB2F576E17C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.png"/><Relationship Id="rId5" Type="http://schemas.openxmlformats.org/officeDocument/2006/relationships/image" Target="../media/image42.png"/><Relationship Id="rId10" Type="http://schemas.openxmlformats.org/officeDocument/2006/relationships/image" Target="../media/image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39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6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39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6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5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jpg"/><Relationship Id="rId3" Type="http://schemas.openxmlformats.org/officeDocument/2006/relationships/image" Target="../media/image5.png"/><Relationship Id="rId7" Type="http://schemas.openxmlformats.org/officeDocument/2006/relationships/image" Target="../media/image22.jpeg"/><Relationship Id="rId12" Type="http://schemas.openxmlformats.org/officeDocument/2006/relationships/image" Target="../media/image27.jpg"/><Relationship Id="rId2" Type="http://schemas.openxmlformats.org/officeDocument/2006/relationships/image" Target="../media/image6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28.jpg"/><Relationship Id="rId7" Type="http://schemas.openxmlformats.org/officeDocument/2006/relationships/image" Target="../media/image35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29.jp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0" y="1340768"/>
            <a:ext cx="6845044" cy="1130879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Présentation Projet</a:t>
            </a:r>
            <a:endParaRPr lang="fr-FR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87" y="3717032"/>
            <a:ext cx="2473425" cy="241571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732240" y="5567315"/>
            <a:ext cx="2165978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fr-FR" b="1" dirty="0" smtClean="0">
                <a:ln/>
                <a:solidFill>
                  <a:schemeClr val="accent3"/>
                </a:solidFill>
              </a:rPr>
              <a:t>Christophe </a:t>
            </a:r>
            <a:r>
              <a:rPr lang="fr-FR" b="1" dirty="0" err="1" smtClean="0">
                <a:ln/>
                <a:solidFill>
                  <a:schemeClr val="accent3"/>
                </a:solidFill>
              </a:rPr>
              <a:t>Gerard</a:t>
            </a:r>
            <a:endParaRPr lang="fr-FR" b="1" dirty="0" smtClean="0">
              <a:ln/>
              <a:solidFill>
                <a:schemeClr val="accent3"/>
              </a:solidFill>
            </a:endParaRPr>
          </a:p>
          <a:p>
            <a:r>
              <a:rPr lang="fr-FR" b="1" dirty="0" err="1" smtClean="0">
                <a:ln/>
                <a:solidFill>
                  <a:schemeClr val="accent3"/>
                </a:solidFill>
              </a:rPr>
              <a:t>Safronov</a:t>
            </a:r>
            <a:r>
              <a:rPr lang="fr-FR" b="1" dirty="0">
                <a:ln/>
                <a:solidFill>
                  <a:schemeClr val="accent3"/>
                </a:solidFill>
              </a:rPr>
              <a:t> </a:t>
            </a:r>
            <a:r>
              <a:rPr lang="fr-FR" b="1" dirty="0" err="1" smtClean="0">
                <a:ln/>
                <a:solidFill>
                  <a:schemeClr val="accent3"/>
                </a:solidFill>
              </a:rPr>
              <a:t>Kirill</a:t>
            </a:r>
            <a:endParaRPr lang="fr-FR" b="1" dirty="0" smtClean="0">
              <a:ln/>
              <a:solidFill>
                <a:schemeClr val="accent3"/>
              </a:solidFill>
            </a:endParaRPr>
          </a:p>
          <a:p>
            <a:r>
              <a:rPr lang="fr-FR" b="1" dirty="0" err="1" smtClean="0">
                <a:ln/>
                <a:solidFill>
                  <a:schemeClr val="accent3"/>
                </a:solidFill>
              </a:rPr>
              <a:t>Kielbasa</a:t>
            </a:r>
            <a:r>
              <a:rPr lang="fr-FR" b="1" dirty="0" smtClean="0">
                <a:ln/>
                <a:solidFill>
                  <a:schemeClr val="accent3"/>
                </a:solidFill>
              </a:rPr>
              <a:t> Alexis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83867" y="244766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LIVRABLE 1</a:t>
            </a:r>
            <a:endParaRPr lang="fr-FR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86" y="517218"/>
            <a:ext cx="2611426" cy="68991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3754" y="612131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fr-FR" b="1" dirty="0" smtClean="0">
                <a:ln/>
                <a:solidFill>
                  <a:schemeClr val="accent3"/>
                </a:solidFill>
              </a:rPr>
              <a:t>26/03/2015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6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1054250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61" y="2204864"/>
            <a:ext cx="5821483" cy="454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01008"/>
            <a:ext cx="838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1455"/>
            <a:ext cx="4536504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49" y="3201540"/>
            <a:ext cx="1114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6"/>
          <p:cNvCxnSpPr/>
          <p:nvPr/>
        </p:nvCxnSpPr>
        <p:spPr>
          <a:xfrm flipV="1">
            <a:off x="2627784" y="3573015"/>
            <a:ext cx="864096" cy="3714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373" y="3169981"/>
            <a:ext cx="1933336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52892"/>
            <a:ext cx="1657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20"/>
          <p:cNvCxnSpPr/>
          <p:nvPr/>
        </p:nvCxnSpPr>
        <p:spPr>
          <a:xfrm>
            <a:off x="2627784" y="4077270"/>
            <a:ext cx="1512168" cy="3590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28" y="4677878"/>
            <a:ext cx="1828193" cy="91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98" y="5019692"/>
            <a:ext cx="1133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26"/>
          <p:cNvCxnSpPr/>
          <p:nvPr/>
        </p:nvCxnSpPr>
        <p:spPr>
          <a:xfrm>
            <a:off x="2627784" y="4374530"/>
            <a:ext cx="864096" cy="7621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sp>
        <p:nvSpPr>
          <p:cNvPr id="32" name="Titre 1"/>
          <p:cNvSpPr txBox="1">
            <a:spLocks/>
          </p:cNvSpPr>
          <p:nvPr/>
        </p:nvSpPr>
        <p:spPr>
          <a:xfrm>
            <a:off x="683568" y="980728"/>
            <a:ext cx="7756263" cy="694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Use Case :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1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1054250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65" y="2311085"/>
            <a:ext cx="5821483" cy="413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10" y="2311084"/>
            <a:ext cx="609600" cy="54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33" y="3111126"/>
            <a:ext cx="13525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avec flèche 8"/>
          <p:cNvCxnSpPr/>
          <p:nvPr/>
        </p:nvCxnSpPr>
        <p:spPr>
          <a:xfrm flipH="1">
            <a:off x="2951520" y="2858112"/>
            <a:ext cx="672890" cy="247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83" y="3726772"/>
            <a:ext cx="146685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Connecteur droit avec flèche 16"/>
          <p:cNvCxnSpPr>
            <a:stCxn id="8197" idx="2"/>
            <a:endCxn id="8199" idx="0"/>
          </p:cNvCxnSpPr>
          <p:nvPr/>
        </p:nvCxnSpPr>
        <p:spPr>
          <a:xfrm>
            <a:off x="2817908" y="3425451"/>
            <a:ext cx="0" cy="301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873" y="3020638"/>
            <a:ext cx="1400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Connecteur droit avec flèche 18"/>
          <p:cNvCxnSpPr>
            <a:endCxn id="8201" idx="0"/>
          </p:cNvCxnSpPr>
          <p:nvPr/>
        </p:nvCxnSpPr>
        <p:spPr>
          <a:xfrm>
            <a:off x="4157857" y="2776164"/>
            <a:ext cx="844104" cy="244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97" y="3816875"/>
            <a:ext cx="1304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66" y="4509561"/>
            <a:ext cx="1028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Connecteur droit avec flèche 31"/>
          <p:cNvCxnSpPr>
            <a:stCxn id="8201" idx="2"/>
            <a:endCxn id="8203" idx="0"/>
          </p:cNvCxnSpPr>
          <p:nvPr/>
        </p:nvCxnSpPr>
        <p:spPr>
          <a:xfrm flipH="1">
            <a:off x="5001960" y="3515938"/>
            <a:ext cx="1" cy="300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203" idx="2"/>
          </p:cNvCxnSpPr>
          <p:nvPr/>
        </p:nvCxnSpPr>
        <p:spPr>
          <a:xfrm flipH="1">
            <a:off x="5001959" y="4140725"/>
            <a:ext cx="1" cy="368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71" y="5214411"/>
            <a:ext cx="1323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46" y="5800500"/>
            <a:ext cx="12954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Connecteur en angle 27"/>
          <p:cNvCxnSpPr>
            <a:stCxn id="8205" idx="1"/>
            <a:endCxn id="8207" idx="0"/>
          </p:cNvCxnSpPr>
          <p:nvPr/>
        </p:nvCxnSpPr>
        <p:spPr>
          <a:xfrm rot="10800000" flipV="1">
            <a:off x="3496960" y="5014385"/>
            <a:ext cx="1022707" cy="2000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490747" y="5519211"/>
            <a:ext cx="1" cy="300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725809" y="473896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OUI</a:t>
            </a:r>
            <a:endParaRPr lang="fr-FR" sz="1400" dirty="0"/>
          </a:p>
        </p:txBody>
      </p:sp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041" y="5212435"/>
            <a:ext cx="13620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40" y="5820148"/>
            <a:ext cx="12858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Connecteur en angle 30"/>
          <p:cNvCxnSpPr>
            <a:stCxn id="8205" idx="3"/>
            <a:endCxn id="8210" idx="0"/>
          </p:cNvCxnSpPr>
          <p:nvPr/>
        </p:nvCxnSpPr>
        <p:spPr>
          <a:xfrm>
            <a:off x="5548366" y="5014386"/>
            <a:ext cx="946713" cy="1980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210" idx="2"/>
            <a:endCxn id="8211" idx="0"/>
          </p:cNvCxnSpPr>
          <p:nvPr/>
        </p:nvCxnSpPr>
        <p:spPr>
          <a:xfrm flipH="1">
            <a:off x="6495078" y="5498185"/>
            <a:ext cx="1" cy="321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702048" y="471839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NON</a:t>
            </a:r>
            <a:endParaRPr lang="fr-FR" sz="1400" dirty="0"/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683568" y="980728"/>
            <a:ext cx="7756263" cy="694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Diagramme d’activité :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838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1054250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11085"/>
            <a:ext cx="7992887" cy="413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683568" y="980728"/>
            <a:ext cx="7992888" cy="694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Diagramme de séquence : Production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0553"/>
            <a:ext cx="1047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560553"/>
            <a:ext cx="11144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60553"/>
            <a:ext cx="10668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816" y="2560553"/>
            <a:ext cx="10572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45" y="3476525"/>
            <a:ext cx="2351090" cy="25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9" y="4005064"/>
            <a:ext cx="19154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89" y="4382234"/>
            <a:ext cx="230832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89" y="4869160"/>
            <a:ext cx="193467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46" y="5216041"/>
            <a:ext cx="4438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63" y="5628971"/>
            <a:ext cx="199353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0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1054250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11085"/>
            <a:ext cx="7992887" cy="413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83568" y="980728"/>
            <a:ext cx="7992888" cy="694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Diagramme de séquence : Production</a:t>
            </a:r>
            <a:endParaRPr lang="fr-F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65" y="2441714"/>
            <a:ext cx="936104" cy="398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2441714"/>
            <a:ext cx="1190625" cy="398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41714"/>
            <a:ext cx="1209675" cy="398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27" y="3571875"/>
            <a:ext cx="307045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70" y="4105007"/>
            <a:ext cx="283482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27" y="4581128"/>
            <a:ext cx="310748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3" y="5661248"/>
            <a:ext cx="302165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33" y="3095625"/>
            <a:ext cx="2371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56263" cy="1054250"/>
          </a:xfrm>
        </p:spPr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683568" y="980728"/>
            <a:ext cx="7992888" cy="694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600" dirty="0" smtClean="0"/>
              <a:t>Modélisation de la BDD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87" y="3185451"/>
            <a:ext cx="2599617" cy="125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563" y="3185451"/>
            <a:ext cx="2596295" cy="125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16" y="3095625"/>
            <a:ext cx="1076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/>
          <p:cNvCxnSpPr>
            <a:endCxn id="4100" idx="0"/>
          </p:cNvCxnSpPr>
          <p:nvPr/>
        </p:nvCxnSpPr>
        <p:spPr>
          <a:xfrm>
            <a:off x="7059538" y="2807990"/>
            <a:ext cx="928341" cy="287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4100" idx="2"/>
          </p:cNvCxnSpPr>
          <p:nvPr/>
        </p:nvCxnSpPr>
        <p:spPr>
          <a:xfrm flipH="1">
            <a:off x="7740352" y="3476625"/>
            <a:ext cx="247527" cy="521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057975" y="255253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0,n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867425" y="376239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0,n</a:t>
            </a:r>
            <a:endParaRPr lang="fr-F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58" y="4919464"/>
            <a:ext cx="1295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14"/>
          <p:cNvCxnSpPr>
            <a:endCxn id="4102" idx="0"/>
          </p:cNvCxnSpPr>
          <p:nvPr/>
        </p:nvCxnSpPr>
        <p:spPr>
          <a:xfrm>
            <a:off x="5292080" y="4124325"/>
            <a:ext cx="271078" cy="79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4102" idx="3"/>
          </p:cNvCxnSpPr>
          <p:nvPr/>
        </p:nvCxnSpPr>
        <p:spPr>
          <a:xfrm flipH="1">
            <a:off x="6210858" y="4797152"/>
            <a:ext cx="737405" cy="327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863050" y="483687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0,n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329739" y="412432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</a:t>
            </a:r>
            <a:r>
              <a:rPr lang="fr-FR" sz="1200" dirty="0" smtClean="0"/>
              <a:t>,n</a:t>
            </a:r>
            <a:endParaRPr lang="fr-FR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533" y="3176587"/>
            <a:ext cx="2568853" cy="11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17" y="3176587"/>
            <a:ext cx="2592886" cy="16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09" y="2010968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necteur droit 20"/>
          <p:cNvCxnSpPr>
            <a:stCxn id="4106" idx="1"/>
          </p:cNvCxnSpPr>
          <p:nvPr/>
        </p:nvCxnSpPr>
        <p:spPr>
          <a:xfrm flipH="1">
            <a:off x="2291061" y="2210993"/>
            <a:ext cx="690648" cy="170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4106" idx="2"/>
            <a:endCxn id="4101" idx="0"/>
          </p:cNvCxnSpPr>
          <p:nvPr/>
        </p:nvCxnSpPr>
        <p:spPr>
          <a:xfrm>
            <a:off x="3767522" y="2411018"/>
            <a:ext cx="1257474" cy="684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830070" y="28092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0,n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2241599" y="231440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</a:t>
            </a:r>
            <a:r>
              <a:rPr lang="fr-FR" sz="1200" dirty="0" smtClean="0"/>
              <a:t>,n</a:t>
            </a:r>
            <a:endParaRPr lang="fr-FR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87" y="4673707"/>
            <a:ext cx="971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51" y="4431207"/>
            <a:ext cx="80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4" y="4316907"/>
            <a:ext cx="714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Connecteur droit 26"/>
          <p:cNvCxnSpPr>
            <a:endCxn id="4107" idx="0"/>
          </p:cNvCxnSpPr>
          <p:nvPr/>
        </p:nvCxnSpPr>
        <p:spPr>
          <a:xfrm flipH="1">
            <a:off x="4127562" y="4124325"/>
            <a:ext cx="134348" cy="549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4107" idx="2"/>
          </p:cNvCxnSpPr>
          <p:nvPr/>
        </p:nvCxnSpPr>
        <p:spPr>
          <a:xfrm flipH="1">
            <a:off x="3767521" y="5016607"/>
            <a:ext cx="360041" cy="716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4108" idx="2"/>
            <a:endCxn id="56" idx="2"/>
          </p:cNvCxnSpPr>
          <p:nvPr/>
        </p:nvCxnSpPr>
        <p:spPr>
          <a:xfrm>
            <a:off x="2581101" y="4812207"/>
            <a:ext cx="683639" cy="922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619672" y="3609975"/>
            <a:ext cx="1016713" cy="82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endCxn id="4109" idx="0"/>
          </p:cNvCxnSpPr>
          <p:nvPr/>
        </p:nvCxnSpPr>
        <p:spPr>
          <a:xfrm>
            <a:off x="914401" y="3602344"/>
            <a:ext cx="1" cy="714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109" idx="2"/>
          </p:cNvCxnSpPr>
          <p:nvPr/>
        </p:nvCxnSpPr>
        <p:spPr>
          <a:xfrm>
            <a:off x="914402" y="4621707"/>
            <a:ext cx="90098" cy="707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4223487" y="410504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</a:t>
            </a:r>
            <a:r>
              <a:rPr lang="fr-FR" sz="1200" dirty="0" smtClean="0"/>
              <a:t>,n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800685" y="545625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1,1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3069815" y="545756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</a:t>
            </a:r>
            <a:r>
              <a:rPr lang="fr-FR" sz="1200" dirty="0" smtClean="0"/>
              <a:t>,n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1739286" y="360234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</a:t>
            </a:r>
            <a:r>
              <a:rPr lang="fr-FR" sz="1200" dirty="0" smtClean="0"/>
              <a:t>,n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1048120" y="509793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0,n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918439" y="361972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1,1</a:t>
            </a:r>
            <a:endParaRPr lang="fr-FR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87" y="3201440"/>
            <a:ext cx="2604738" cy="192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2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0.04213 L 0.125 -0.2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122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28577 0.080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8" y="40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09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16128 0.3527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1763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410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41077 -0.2013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38" y="-1006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410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-0.40781 0.2828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9" y="1414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7" dur="2000" fill="hold"/>
                                        <p:tgtEl>
                                          <p:spTgt spid="410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5" grpId="0"/>
      <p:bldP spid="26" grpId="0"/>
      <p:bldP spid="35" grpId="0"/>
      <p:bldP spid="36" grpId="0"/>
      <p:bldP spid="53" grpId="0"/>
      <p:bldP spid="55" grpId="0"/>
      <p:bldP spid="56" grpId="0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35696" y="3212976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Démonstration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9632" y="2204864"/>
            <a:ext cx="66242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Valeurs des résultats des tests : 	- </a:t>
            </a:r>
            <a:r>
              <a:rPr lang="fr-FR" b="1" dirty="0"/>
              <a:t>OK</a:t>
            </a:r>
            <a:r>
              <a:rPr lang="fr-FR" dirty="0"/>
              <a:t> (Test passé)</a:t>
            </a:r>
          </a:p>
          <a:p>
            <a:r>
              <a:rPr lang="fr-FR" dirty="0"/>
              <a:t>				- </a:t>
            </a:r>
            <a:r>
              <a:rPr lang="fr-FR" b="1" dirty="0"/>
              <a:t>N/A</a:t>
            </a:r>
            <a:r>
              <a:rPr lang="fr-FR" dirty="0"/>
              <a:t> (Test non fait)</a:t>
            </a:r>
          </a:p>
          <a:p>
            <a:r>
              <a:rPr lang="fr-FR" dirty="0"/>
              <a:t>				- </a:t>
            </a:r>
            <a:r>
              <a:rPr lang="fr-FR" b="1" dirty="0"/>
              <a:t>KO</a:t>
            </a:r>
            <a:r>
              <a:rPr lang="fr-FR" dirty="0"/>
              <a:t> (Test échoué)</a:t>
            </a:r>
          </a:p>
          <a:p>
            <a:r>
              <a:rPr lang="fr-FR" dirty="0"/>
              <a:t> </a:t>
            </a:r>
          </a:p>
          <a:p>
            <a:r>
              <a:rPr lang="fr-FR" i="1" dirty="0"/>
              <a:t>Tests Module Client </a:t>
            </a:r>
          </a:p>
          <a:p>
            <a:r>
              <a:rPr lang="fr-FR" b="1" dirty="0"/>
              <a:t>Test n°1 : Suivre une commande.</a:t>
            </a:r>
            <a:endParaRPr lang="fr-FR" dirty="0"/>
          </a:p>
          <a:p>
            <a:r>
              <a:rPr lang="fr-FR" b="1" dirty="0"/>
              <a:t> </a:t>
            </a:r>
            <a:endParaRPr lang="fr-FR" dirty="0"/>
          </a:p>
          <a:p>
            <a:r>
              <a:rPr lang="fr-FR" dirty="0"/>
              <a:t>Cas de test : Saisir un numéro de commande et un nom valide -&gt;Renvoie une commande si le client qui recevra la commande est le même qui la consulte sinon renvoie une erreur.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Résultat : Test </a:t>
            </a:r>
            <a:r>
              <a:rPr lang="fr-FR" b="1" dirty="0"/>
              <a:t>OK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043608" y="2132856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Module Panneau de configuration</a:t>
            </a:r>
          </a:p>
          <a:p>
            <a:r>
              <a:rPr lang="fr-FR" b="1" dirty="0"/>
              <a:t>Test n°1 : Afficher la page du module.</a:t>
            </a:r>
            <a:endParaRPr lang="fr-FR" dirty="0"/>
          </a:p>
          <a:p>
            <a:r>
              <a:rPr lang="fr-FR" dirty="0"/>
              <a:t>Cas de test : Depuis l’accueil cliquez sur l’image de rouage -&gt; Renvoie une vue avec 2 boutons.</a:t>
            </a:r>
          </a:p>
          <a:p>
            <a:r>
              <a:rPr lang="fr-FR" dirty="0"/>
              <a:t>Résultat : Test </a:t>
            </a:r>
            <a:r>
              <a:rPr lang="fr-FR" b="1" dirty="0"/>
              <a:t>OK</a:t>
            </a:r>
            <a:r>
              <a:rPr lang="fr-FR" dirty="0"/>
              <a:t>.</a:t>
            </a:r>
          </a:p>
          <a:p>
            <a:r>
              <a:rPr lang="fr-FR" b="1" dirty="0"/>
              <a:t>Test n°2 : Afficher la page Gérer les utilisateurs.</a:t>
            </a:r>
            <a:endParaRPr lang="fr-FR" dirty="0"/>
          </a:p>
          <a:p>
            <a:r>
              <a:rPr lang="fr-FR" dirty="0"/>
              <a:t>Cas de test : Depuis la page du module, cliquez sur le bouton « Gérer les utilisateurs » -&gt; Renvoie une vue avec 2 boutons.</a:t>
            </a:r>
          </a:p>
          <a:p>
            <a:r>
              <a:rPr lang="fr-FR" dirty="0"/>
              <a:t>Résultat : Test </a:t>
            </a:r>
            <a:r>
              <a:rPr lang="fr-FR" b="1" dirty="0"/>
              <a:t>OK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62250"/>
            <a:ext cx="8856984" cy="14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l’expérience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71092" y="2276872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Compétences techniques</a:t>
            </a:r>
          </a:p>
          <a:p>
            <a:pPr marL="742950" lvl="1" indent="-285750">
              <a:buFontTx/>
              <a:buChar char="-"/>
            </a:pPr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Tests</a:t>
            </a:r>
          </a:p>
          <a:p>
            <a:pPr marL="742950" lvl="1" indent="-285750">
              <a:buFontTx/>
              <a:buChar char="-"/>
            </a:pPr>
            <a:r>
              <a:rPr lang="fr-F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Symfony</a:t>
            </a:r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2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742950" lvl="1" indent="-285750">
              <a:buFontTx/>
              <a:buChar char="-"/>
            </a:pPr>
            <a:endParaRPr lang="fr-F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285750" indent="-285750">
              <a:buFontTx/>
              <a:buChar char="-"/>
            </a:pPr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Compétences humaines</a:t>
            </a:r>
          </a:p>
          <a:p>
            <a:pPr marL="742950" lvl="1" indent="-285750">
              <a:buFontTx/>
              <a:buChar char="-"/>
            </a:pPr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Communication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fr-FR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Compétences projet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81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56263" cy="105425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7624" y="3212976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Problèmes résolus</a:t>
            </a:r>
          </a:p>
          <a:p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Objectifs atteints</a:t>
            </a:r>
          </a:p>
          <a:p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- Nouveaux objectifs pour progresser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0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129175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547664" y="2780928"/>
            <a:ext cx="4814138" cy="20005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fr-FR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VOUS POUVEZ POSER VOS QUESTIONS</a:t>
            </a:r>
          </a:p>
          <a:p>
            <a:endParaRPr lang="fr-F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fr-FR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fr-FR" sz="16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Et faire connaitre vos remarques</a:t>
            </a:r>
          </a:p>
          <a:p>
            <a:endParaRPr lang="fr-F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fr-F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fr-FR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9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 Présentation de l’équipe</a:t>
            </a:r>
          </a:p>
          <a:p>
            <a:r>
              <a:rPr lang="fr-FR" dirty="0"/>
              <a:t> </a:t>
            </a:r>
            <a:r>
              <a:rPr lang="fr-FR" dirty="0" smtClean="0"/>
              <a:t>Besoins du client</a:t>
            </a:r>
          </a:p>
          <a:p>
            <a:r>
              <a:rPr lang="fr-FR" dirty="0"/>
              <a:t> </a:t>
            </a:r>
            <a:r>
              <a:rPr lang="fr-FR" dirty="0" smtClean="0"/>
              <a:t>Cahier des charges fonctionnel</a:t>
            </a:r>
          </a:p>
          <a:p>
            <a:r>
              <a:rPr lang="fr-FR" dirty="0" smtClean="0"/>
              <a:t> Coûts</a:t>
            </a:r>
          </a:p>
          <a:p>
            <a:r>
              <a:rPr lang="fr-FR" dirty="0"/>
              <a:t> </a:t>
            </a:r>
            <a:r>
              <a:rPr lang="fr-FR" dirty="0" smtClean="0"/>
              <a:t>Outils</a:t>
            </a:r>
          </a:p>
          <a:p>
            <a:r>
              <a:rPr lang="fr-FR" dirty="0"/>
              <a:t> </a:t>
            </a:r>
            <a:r>
              <a:rPr lang="fr-FR" dirty="0" smtClean="0"/>
              <a:t>Répartition des tâches</a:t>
            </a:r>
          </a:p>
          <a:p>
            <a:r>
              <a:rPr lang="fr-FR" dirty="0" smtClean="0"/>
              <a:t> Conception</a:t>
            </a:r>
          </a:p>
          <a:p>
            <a:r>
              <a:rPr lang="fr-FR" dirty="0" smtClean="0"/>
              <a:t> Réalisation</a:t>
            </a:r>
          </a:p>
          <a:p>
            <a:r>
              <a:rPr lang="fr-FR" dirty="0" smtClean="0"/>
              <a:t> Tests</a:t>
            </a:r>
          </a:p>
          <a:p>
            <a:r>
              <a:rPr lang="fr-FR" dirty="0" smtClean="0"/>
              <a:t> Retour sur l’expérience</a:t>
            </a:r>
          </a:p>
          <a:p>
            <a:r>
              <a:rPr lang="fr-FR" dirty="0" smtClean="0"/>
              <a:t> Conclusion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" y="18696"/>
            <a:ext cx="914402" cy="8930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46" y="39075"/>
            <a:ext cx="1963354" cy="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1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93867" y="692696"/>
            <a:ext cx="7756263" cy="1054250"/>
          </a:xfrm>
        </p:spPr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276872"/>
            <a:ext cx="1872208" cy="231004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42762" y="4620063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Chef de projet:</a:t>
            </a:r>
          </a:p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GERARD Christophe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9" y="3273194"/>
            <a:ext cx="2160010" cy="239171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8086" y="5733256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Développeur 1:</a:t>
            </a:r>
          </a:p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Alexis </a:t>
            </a:r>
            <a:r>
              <a:rPr lang="fr-F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kielbasa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53" y="3269037"/>
            <a:ext cx="2546583" cy="239171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242716" y="5733255"/>
            <a:ext cx="2422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Développeur 2:</a:t>
            </a:r>
          </a:p>
          <a:p>
            <a:pPr algn="ctr"/>
            <a:r>
              <a:rPr lang="fr-F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Safronov</a:t>
            </a:r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kirill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46" y="39075"/>
            <a:ext cx="1963354" cy="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du client</a:t>
            </a:r>
            <a:endParaRPr lang="fr-FR" dirty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699245" y="2204864"/>
            <a:ext cx="7745505" cy="1440160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Application Web accessible</a:t>
            </a:r>
          </a:p>
          <a:p>
            <a:r>
              <a:rPr lang="fr-FR" dirty="0" smtClean="0"/>
              <a:t>Amélioration de la traçabilité</a:t>
            </a:r>
          </a:p>
          <a:p>
            <a:r>
              <a:rPr lang="fr-FR" dirty="0" smtClean="0"/>
              <a:t>Possibilité </a:t>
            </a:r>
            <a:r>
              <a:rPr lang="fr-FR" dirty="0"/>
              <a:t>au client de suivre sa </a:t>
            </a:r>
            <a:r>
              <a:rPr lang="fr-FR" dirty="0" smtClean="0"/>
              <a:t>commande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335568"/>
            <a:ext cx="1381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17268"/>
            <a:ext cx="22002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93469"/>
            <a:ext cx="20955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161" y="5229200"/>
            <a:ext cx="24669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rme libre 9"/>
          <p:cNvSpPr/>
          <p:nvPr/>
        </p:nvSpPr>
        <p:spPr>
          <a:xfrm>
            <a:off x="3091036" y="3817306"/>
            <a:ext cx="2705100" cy="685800"/>
          </a:xfrm>
          <a:custGeom>
            <a:avLst/>
            <a:gdLst>
              <a:gd name="connsiteX0" fmla="*/ 0 w 2705100"/>
              <a:gd name="connsiteY0" fmla="*/ 0 h 685845"/>
              <a:gd name="connsiteX1" fmla="*/ 1219200 w 2705100"/>
              <a:gd name="connsiteY1" fmla="*/ 685800 h 685845"/>
              <a:gd name="connsiteX2" fmla="*/ 2705100 w 2705100"/>
              <a:gd name="connsiteY2" fmla="*/ 38100 h 685845"/>
              <a:gd name="connsiteX3" fmla="*/ 2705100 w 2705100"/>
              <a:gd name="connsiteY3" fmla="*/ 38100 h 685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685845">
                <a:moveTo>
                  <a:pt x="0" y="0"/>
                </a:moveTo>
                <a:cubicBezTo>
                  <a:pt x="384175" y="339725"/>
                  <a:pt x="768350" y="679450"/>
                  <a:pt x="1219200" y="685800"/>
                </a:cubicBezTo>
                <a:cubicBezTo>
                  <a:pt x="1670050" y="692150"/>
                  <a:pt x="2705100" y="38100"/>
                  <a:pt x="2705100" y="38100"/>
                </a:cubicBezTo>
                <a:lnTo>
                  <a:pt x="2705100" y="381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4416162" y="4160205"/>
            <a:ext cx="1515110" cy="1310640"/>
          </a:xfrm>
          <a:custGeom>
            <a:avLst/>
            <a:gdLst>
              <a:gd name="connsiteX0" fmla="*/ 67865 w 1515665"/>
              <a:gd name="connsiteY0" fmla="*/ 1310640 h 1310640"/>
              <a:gd name="connsiteX1" fmla="*/ 166925 w 1515665"/>
              <a:gd name="connsiteY1" fmla="*/ 670560 h 1310640"/>
              <a:gd name="connsiteX2" fmla="*/ 1515665 w 1515665"/>
              <a:gd name="connsiteY2" fmla="*/ 0 h 1310640"/>
              <a:gd name="connsiteX3" fmla="*/ 1515665 w 1515665"/>
              <a:gd name="connsiteY3" fmla="*/ 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65" h="1310640">
                <a:moveTo>
                  <a:pt x="67865" y="1310640"/>
                </a:moveTo>
                <a:cubicBezTo>
                  <a:pt x="-3255" y="1099820"/>
                  <a:pt x="-74375" y="889000"/>
                  <a:pt x="166925" y="670560"/>
                </a:cubicBezTo>
                <a:cubicBezTo>
                  <a:pt x="408225" y="452120"/>
                  <a:pt x="1515665" y="0"/>
                  <a:pt x="1515665" y="0"/>
                </a:cubicBezTo>
                <a:lnTo>
                  <a:pt x="151566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46" y="39075"/>
            <a:ext cx="1963354" cy="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485186"/>
            <a:ext cx="57816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83700"/>
            <a:ext cx="57816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440160"/>
          </a:xfrm>
        </p:spPr>
        <p:txBody>
          <a:bodyPr/>
          <a:lstStyle/>
          <a:p>
            <a:r>
              <a:rPr lang="fr-FR" dirty="0"/>
              <a:t>Cahier des charges fonctionnel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15466"/>
            <a:ext cx="5781675" cy="341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2274"/>
            <a:ext cx="5781675" cy="32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60525"/>
            <a:ext cx="5781674" cy="30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527695"/>
            <a:ext cx="5781674" cy="289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6307"/>
            <a:ext cx="5781675" cy="272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9573"/>
            <a:ext cx="5781675" cy="25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046009"/>
            <a:ext cx="5781674" cy="23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15350"/>
            <a:ext cx="5781675" cy="221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392517"/>
            <a:ext cx="5781675" cy="203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4723137"/>
            <a:ext cx="5781674" cy="170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83798"/>
            <a:ext cx="5781676" cy="154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234938"/>
            <a:ext cx="5781677" cy="11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59" y="5581553"/>
            <a:ext cx="5796129" cy="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0" y="5747990"/>
            <a:ext cx="5796128" cy="51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0" y="6077256"/>
            <a:ext cx="5796128" cy="19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6265029"/>
            <a:ext cx="5781674" cy="19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Ellipse 28"/>
          <p:cNvSpPr/>
          <p:nvPr/>
        </p:nvSpPr>
        <p:spPr>
          <a:xfrm>
            <a:off x="6804248" y="2516260"/>
            <a:ext cx="1691640" cy="4876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Application WEB </a:t>
            </a:r>
          </a:p>
        </p:txBody>
      </p:sp>
      <p:sp>
        <p:nvSpPr>
          <p:cNvPr id="30" name="Ellipse 29"/>
          <p:cNvSpPr/>
          <p:nvPr/>
        </p:nvSpPr>
        <p:spPr>
          <a:xfrm>
            <a:off x="5994419" y="3360525"/>
            <a:ext cx="1249680" cy="3457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Stock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1" name="Ellipse 30"/>
          <p:cNvSpPr/>
          <p:nvPr/>
        </p:nvSpPr>
        <p:spPr>
          <a:xfrm>
            <a:off x="7650068" y="3492383"/>
            <a:ext cx="1407889" cy="7543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Utilisateurs entreprises</a:t>
            </a:r>
          </a:p>
        </p:txBody>
      </p:sp>
      <p:sp>
        <p:nvSpPr>
          <p:cNvPr id="32" name="Forme libre 31"/>
          <p:cNvSpPr/>
          <p:nvPr/>
        </p:nvSpPr>
        <p:spPr>
          <a:xfrm>
            <a:off x="6516216" y="2953150"/>
            <a:ext cx="1673979" cy="683707"/>
          </a:xfrm>
          <a:custGeom>
            <a:avLst/>
            <a:gdLst>
              <a:gd name="connsiteX0" fmla="*/ 0 w 3604260"/>
              <a:gd name="connsiteY0" fmla="*/ 797366 h 1353626"/>
              <a:gd name="connsiteX1" fmla="*/ 1821180 w 3604260"/>
              <a:gd name="connsiteY1" fmla="*/ 12506 h 1353626"/>
              <a:gd name="connsiteX2" fmla="*/ 3604260 w 3604260"/>
              <a:gd name="connsiteY2" fmla="*/ 1353626 h 1353626"/>
              <a:gd name="connsiteX3" fmla="*/ 3604260 w 3604260"/>
              <a:gd name="connsiteY3" fmla="*/ 1353626 h 13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4260" h="1353626">
                <a:moveTo>
                  <a:pt x="0" y="797366"/>
                </a:moveTo>
                <a:cubicBezTo>
                  <a:pt x="610235" y="358581"/>
                  <a:pt x="1220470" y="-80204"/>
                  <a:pt x="1821180" y="12506"/>
                </a:cubicBezTo>
                <a:cubicBezTo>
                  <a:pt x="2421890" y="105216"/>
                  <a:pt x="3604260" y="1353626"/>
                  <a:pt x="3604260" y="1353626"/>
                </a:cubicBezTo>
                <a:lnTo>
                  <a:pt x="3604260" y="1353626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7682134" y="3367800"/>
            <a:ext cx="145542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Accessibilité</a:t>
            </a:r>
          </a:p>
        </p:txBody>
      </p:sp>
      <p:sp>
        <p:nvSpPr>
          <p:cNvPr id="34" name="Ellipse 33"/>
          <p:cNvSpPr/>
          <p:nvPr/>
        </p:nvSpPr>
        <p:spPr>
          <a:xfrm>
            <a:off x="6084168" y="3589724"/>
            <a:ext cx="1403648" cy="7543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Utilisateurs entreprises</a:t>
            </a:r>
          </a:p>
        </p:txBody>
      </p:sp>
      <p:sp>
        <p:nvSpPr>
          <p:cNvPr id="35" name="Forme libre 34"/>
          <p:cNvSpPr/>
          <p:nvPr/>
        </p:nvSpPr>
        <p:spPr>
          <a:xfrm rot="2351898">
            <a:off x="7107450" y="3089441"/>
            <a:ext cx="760730" cy="709295"/>
          </a:xfrm>
          <a:custGeom>
            <a:avLst/>
            <a:gdLst>
              <a:gd name="connsiteX0" fmla="*/ 1994258 w 1994258"/>
              <a:gd name="connsiteY0" fmla="*/ 160312 h 1387132"/>
              <a:gd name="connsiteX1" fmla="*/ 5438 w 1994258"/>
              <a:gd name="connsiteY1" fmla="*/ 106972 h 1387132"/>
              <a:gd name="connsiteX2" fmla="*/ 1361798 w 1994258"/>
              <a:gd name="connsiteY2" fmla="*/ 1387132 h 1387132"/>
              <a:gd name="connsiteX3" fmla="*/ 1361798 w 1994258"/>
              <a:gd name="connsiteY3" fmla="*/ 1387132 h 138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4258" h="1387132">
                <a:moveTo>
                  <a:pt x="1994258" y="160312"/>
                </a:moveTo>
                <a:cubicBezTo>
                  <a:pt x="1052553" y="31407"/>
                  <a:pt x="110848" y="-97498"/>
                  <a:pt x="5438" y="106972"/>
                </a:cubicBezTo>
                <a:cubicBezTo>
                  <a:pt x="-99972" y="311442"/>
                  <a:pt x="1361798" y="1387132"/>
                  <a:pt x="1361798" y="1387132"/>
                </a:cubicBezTo>
                <a:lnTo>
                  <a:pt x="1361798" y="1387132"/>
                </a:ln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7828257" y="3543605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Traçabilité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7" name="Ellipse 36"/>
          <p:cNvSpPr/>
          <p:nvPr/>
        </p:nvSpPr>
        <p:spPr>
          <a:xfrm>
            <a:off x="6199482" y="3428670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8" name="Forme libre 37"/>
          <p:cNvSpPr/>
          <p:nvPr/>
        </p:nvSpPr>
        <p:spPr>
          <a:xfrm rot="11821204">
            <a:off x="7207227" y="2990520"/>
            <a:ext cx="899795" cy="702945"/>
          </a:xfrm>
          <a:custGeom>
            <a:avLst/>
            <a:gdLst>
              <a:gd name="connsiteX0" fmla="*/ 0 w 1363980"/>
              <a:gd name="connsiteY0" fmla="*/ 327660 h 1177993"/>
              <a:gd name="connsiteX1" fmla="*/ 1089660 w 1363980"/>
              <a:gd name="connsiteY1" fmla="*/ 1173480 h 1177993"/>
              <a:gd name="connsiteX2" fmla="*/ 1363980 w 1363980"/>
              <a:gd name="connsiteY2" fmla="*/ 0 h 1177993"/>
              <a:gd name="connsiteX3" fmla="*/ 1363980 w 1363980"/>
              <a:gd name="connsiteY3" fmla="*/ 0 h 117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80" h="1177993">
                <a:moveTo>
                  <a:pt x="0" y="327660"/>
                </a:moveTo>
                <a:cubicBezTo>
                  <a:pt x="431165" y="777875"/>
                  <a:pt x="862330" y="1228090"/>
                  <a:pt x="1089660" y="1173480"/>
                </a:cubicBezTo>
                <a:cubicBezTo>
                  <a:pt x="1316990" y="1118870"/>
                  <a:pt x="1363980" y="0"/>
                  <a:pt x="1363980" y="0"/>
                </a:cubicBezTo>
                <a:lnTo>
                  <a:pt x="1363980" y="0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7554784" y="3275998"/>
            <a:ext cx="145542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Accessibilité</a:t>
            </a:r>
          </a:p>
        </p:txBody>
      </p:sp>
      <p:sp>
        <p:nvSpPr>
          <p:cNvPr id="40" name="Ellipse 39"/>
          <p:cNvSpPr/>
          <p:nvPr/>
        </p:nvSpPr>
        <p:spPr>
          <a:xfrm>
            <a:off x="6010747" y="3101645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" name="Forme libre 40"/>
          <p:cNvSpPr/>
          <p:nvPr/>
        </p:nvSpPr>
        <p:spPr>
          <a:xfrm rot="9253520">
            <a:off x="6914471" y="2802961"/>
            <a:ext cx="1163955" cy="857250"/>
          </a:xfrm>
          <a:custGeom>
            <a:avLst/>
            <a:gdLst>
              <a:gd name="connsiteX0" fmla="*/ 0 w 3238500"/>
              <a:gd name="connsiteY0" fmla="*/ 0 h 508323"/>
              <a:gd name="connsiteX1" fmla="*/ 1135380 w 3238500"/>
              <a:gd name="connsiteY1" fmla="*/ 449580 h 508323"/>
              <a:gd name="connsiteX2" fmla="*/ 3238500 w 3238500"/>
              <a:gd name="connsiteY2" fmla="*/ 502920 h 508323"/>
              <a:gd name="connsiteX3" fmla="*/ 3238500 w 3238500"/>
              <a:gd name="connsiteY3" fmla="*/ 502920 h 508323"/>
              <a:gd name="connsiteX4" fmla="*/ 3208020 w 3238500"/>
              <a:gd name="connsiteY4" fmla="*/ 495300 h 50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500" h="508323">
                <a:moveTo>
                  <a:pt x="0" y="0"/>
                </a:moveTo>
                <a:cubicBezTo>
                  <a:pt x="297815" y="182880"/>
                  <a:pt x="595630" y="365760"/>
                  <a:pt x="1135380" y="449580"/>
                </a:cubicBezTo>
                <a:cubicBezTo>
                  <a:pt x="1675130" y="533400"/>
                  <a:pt x="3238500" y="502920"/>
                  <a:pt x="3238500" y="502920"/>
                </a:cubicBezTo>
                <a:lnTo>
                  <a:pt x="3238500" y="502920"/>
                </a:lnTo>
                <a:lnTo>
                  <a:pt x="3208020" y="49530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7798913" y="3074918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Traçabilité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3" name="Ellipse 42"/>
          <p:cNvSpPr/>
          <p:nvPr/>
        </p:nvSpPr>
        <p:spPr>
          <a:xfrm>
            <a:off x="6066633" y="3139053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4" name="Forme libre 43"/>
          <p:cNvSpPr/>
          <p:nvPr/>
        </p:nvSpPr>
        <p:spPr>
          <a:xfrm rot="13195593">
            <a:off x="7175343" y="2729125"/>
            <a:ext cx="975360" cy="961390"/>
          </a:xfrm>
          <a:custGeom>
            <a:avLst/>
            <a:gdLst>
              <a:gd name="connsiteX0" fmla="*/ 2080260 w 2080260"/>
              <a:gd name="connsiteY0" fmla="*/ 0 h 2049780"/>
              <a:gd name="connsiteX1" fmla="*/ 1531620 w 2080260"/>
              <a:gd name="connsiteY1" fmla="*/ 1303020 h 2049780"/>
              <a:gd name="connsiteX2" fmla="*/ 0 w 2080260"/>
              <a:gd name="connsiteY2" fmla="*/ 2049780 h 2049780"/>
              <a:gd name="connsiteX3" fmla="*/ 0 w 2080260"/>
              <a:gd name="connsiteY3" fmla="*/ 2049780 h 204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0260" h="2049780">
                <a:moveTo>
                  <a:pt x="2080260" y="0"/>
                </a:moveTo>
                <a:cubicBezTo>
                  <a:pt x="1979295" y="480695"/>
                  <a:pt x="1878330" y="961390"/>
                  <a:pt x="1531620" y="1303020"/>
                </a:cubicBezTo>
                <a:cubicBezTo>
                  <a:pt x="1184910" y="1644650"/>
                  <a:pt x="0" y="2049780"/>
                  <a:pt x="0" y="2049780"/>
                </a:cubicBezTo>
                <a:lnTo>
                  <a:pt x="0" y="2049780"/>
                </a:lnTo>
              </a:path>
            </a:pathLst>
          </a:cu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7653790" y="3212346"/>
            <a:ext cx="1491128" cy="42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Accessibilité</a:t>
            </a:r>
          </a:p>
        </p:txBody>
      </p:sp>
      <p:sp>
        <p:nvSpPr>
          <p:cNvPr id="46" name="Ellipse 45"/>
          <p:cNvSpPr/>
          <p:nvPr/>
        </p:nvSpPr>
        <p:spPr>
          <a:xfrm>
            <a:off x="5991150" y="3131866"/>
            <a:ext cx="1280341" cy="4272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Traçabilité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7" name="Forme libre 46"/>
          <p:cNvSpPr/>
          <p:nvPr/>
        </p:nvSpPr>
        <p:spPr>
          <a:xfrm rot="8460161">
            <a:off x="7136990" y="2969231"/>
            <a:ext cx="701650" cy="594155"/>
          </a:xfrm>
          <a:custGeom>
            <a:avLst/>
            <a:gdLst>
              <a:gd name="connsiteX0" fmla="*/ 99690 w 2111370"/>
              <a:gd name="connsiteY0" fmla="*/ 0 h 1563320"/>
              <a:gd name="connsiteX1" fmla="*/ 229230 w 2111370"/>
              <a:gd name="connsiteY1" fmla="*/ 1333500 h 1563320"/>
              <a:gd name="connsiteX2" fmla="*/ 2111370 w 2111370"/>
              <a:gd name="connsiteY2" fmla="*/ 1562100 h 1563320"/>
              <a:gd name="connsiteX3" fmla="*/ 2111370 w 2111370"/>
              <a:gd name="connsiteY3" fmla="*/ 1562100 h 15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1370" h="1563320">
                <a:moveTo>
                  <a:pt x="99690" y="0"/>
                </a:moveTo>
                <a:cubicBezTo>
                  <a:pt x="-3180" y="536575"/>
                  <a:pt x="-106050" y="1073150"/>
                  <a:pt x="229230" y="1333500"/>
                </a:cubicBezTo>
                <a:cubicBezTo>
                  <a:pt x="564510" y="1593850"/>
                  <a:pt x="2111370" y="1562100"/>
                  <a:pt x="2111370" y="1562100"/>
                </a:cubicBezTo>
                <a:lnTo>
                  <a:pt x="2111370" y="1562100"/>
                </a:lnTo>
              </a:path>
            </a:pathLst>
          </a:cu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6203750" y="3171098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Traçabilité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9" name="Ellipse 48"/>
          <p:cNvSpPr/>
          <p:nvPr/>
        </p:nvSpPr>
        <p:spPr>
          <a:xfrm>
            <a:off x="7550902" y="3039653"/>
            <a:ext cx="1347153" cy="7543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Utilisateurs entreprises</a:t>
            </a:r>
          </a:p>
        </p:txBody>
      </p:sp>
      <p:sp>
        <p:nvSpPr>
          <p:cNvPr id="50" name="Forme libre 49"/>
          <p:cNvSpPr/>
          <p:nvPr/>
        </p:nvSpPr>
        <p:spPr>
          <a:xfrm rot="6482150">
            <a:off x="7053063" y="2622140"/>
            <a:ext cx="556260" cy="1073785"/>
          </a:xfrm>
          <a:custGeom>
            <a:avLst/>
            <a:gdLst>
              <a:gd name="connsiteX0" fmla="*/ 381300 w 1874220"/>
              <a:gd name="connsiteY0" fmla="*/ 0 h 2806156"/>
              <a:gd name="connsiteX1" fmla="*/ 84120 w 1874220"/>
              <a:gd name="connsiteY1" fmla="*/ 1394460 h 2806156"/>
              <a:gd name="connsiteX2" fmla="*/ 1714800 w 1874220"/>
              <a:gd name="connsiteY2" fmla="*/ 2682240 h 2806156"/>
              <a:gd name="connsiteX3" fmla="*/ 1722420 w 1874220"/>
              <a:gd name="connsiteY3" fmla="*/ 2682240 h 280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220" h="2806156">
                <a:moveTo>
                  <a:pt x="381300" y="0"/>
                </a:moveTo>
                <a:cubicBezTo>
                  <a:pt x="121585" y="473710"/>
                  <a:pt x="-138130" y="947420"/>
                  <a:pt x="84120" y="1394460"/>
                </a:cubicBezTo>
                <a:cubicBezTo>
                  <a:pt x="306370" y="1841500"/>
                  <a:pt x="1441750" y="2467610"/>
                  <a:pt x="1714800" y="2682240"/>
                </a:cubicBezTo>
                <a:cubicBezTo>
                  <a:pt x="1987850" y="2896870"/>
                  <a:pt x="1855135" y="2789555"/>
                  <a:pt x="1722420" y="2682240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7691724" y="3277621"/>
            <a:ext cx="145542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Accessibilité</a:t>
            </a:r>
          </a:p>
        </p:txBody>
      </p:sp>
      <p:sp>
        <p:nvSpPr>
          <p:cNvPr id="52" name="Ellipse 51"/>
          <p:cNvSpPr/>
          <p:nvPr/>
        </p:nvSpPr>
        <p:spPr>
          <a:xfrm>
            <a:off x="6011514" y="3394461"/>
            <a:ext cx="1577340" cy="7696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Panneau de </a:t>
            </a: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3" name="Forme libre 52"/>
          <p:cNvSpPr/>
          <p:nvPr/>
        </p:nvSpPr>
        <p:spPr>
          <a:xfrm rot="1585430">
            <a:off x="7023704" y="2938531"/>
            <a:ext cx="1039495" cy="793750"/>
          </a:xfrm>
          <a:custGeom>
            <a:avLst/>
            <a:gdLst>
              <a:gd name="connsiteX0" fmla="*/ 2953437 w 2953437"/>
              <a:gd name="connsiteY0" fmla="*/ 174619 h 1402256"/>
              <a:gd name="connsiteX1" fmla="*/ 545517 w 2953437"/>
              <a:gd name="connsiteY1" fmla="*/ 90799 h 1402256"/>
              <a:gd name="connsiteX2" fmla="*/ 50217 w 2953437"/>
              <a:gd name="connsiteY2" fmla="*/ 1287139 h 1402256"/>
              <a:gd name="connsiteX3" fmla="*/ 42597 w 2953437"/>
              <a:gd name="connsiteY3" fmla="*/ 1287139 h 140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437" h="1402256">
                <a:moveTo>
                  <a:pt x="2953437" y="174619"/>
                </a:moveTo>
                <a:cubicBezTo>
                  <a:pt x="1991412" y="39999"/>
                  <a:pt x="1029387" y="-94621"/>
                  <a:pt x="545517" y="90799"/>
                </a:cubicBezTo>
                <a:cubicBezTo>
                  <a:pt x="61647" y="276219"/>
                  <a:pt x="134037" y="1087749"/>
                  <a:pt x="50217" y="1287139"/>
                </a:cubicBezTo>
                <a:cubicBezTo>
                  <a:pt x="-33603" y="1486529"/>
                  <a:pt x="4497" y="1386834"/>
                  <a:pt x="42597" y="128713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6919564" y="3351038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Ergonomie</a:t>
            </a:r>
          </a:p>
        </p:txBody>
      </p:sp>
      <p:cxnSp>
        <p:nvCxnSpPr>
          <p:cNvPr id="55" name="Connecteur droit 54"/>
          <p:cNvCxnSpPr/>
          <p:nvPr/>
        </p:nvCxnSpPr>
        <p:spPr>
          <a:xfrm flipH="1">
            <a:off x="7625049" y="2911618"/>
            <a:ext cx="66675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991852" y="3498601"/>
            <a:ext cx="145542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Accessibilité</a:t>
            </a:r>
          </a:p>
        </p:txBody>
      </p:sp>
      <p:sp>
        <p:nvSpPr>
          <p:cNvPr id="57" name="Forme libre 56"/>
          <p:cNvSpPr/>
          <p:nvPr/>
        </p:nvSpPr>
        <p:spPr>
          <a:xfrm rot="5154218">
            <a:off x="7272839" y="3197929"/>
            <a:ext cx="574675" cy="116840"/>
          </a:xfrm>
          <a:custGeom>
            <a:avLst/>
            <a:gdLst>
              <a:gd name="connsiteX0" fmla="*/ 0 w 2272421"/>
              <a:gd name="connsiteY0" fmla="*/ 0 h 556039"/>
              <a:gd name="connsiteX1" fmla="*/ 1343891 w 2272421"/>
              <a:gd name="connsiteY1" fmla="*/ 554182 h 556039"/>
              <a:gd name="connsiteX2" fmla="*/ 2209800 w 2272421"/>
              <a:gd name="connsiteY2" fmla="*/ 180109 h 556039"/>
              <a:gd name="connsiteX3" fmla="*/ 2202873 w 2272421"/>
              <a:gd name="connsiteY3" fmla="*/ 187036 h 55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421" h="556039">
                <a:moveTo>
                  <a:pt x="0" y="0"/>
                </a:moveTo>
                <a:cubicBezTo>
                  <a:pt x="487795" y="262082"/>
                  <a:pt x="975591" y="524164"/>
                  <a:pt x="1343891" y="554182"/>
                </a:cubicBezTo>
                <a:cubicBezTo>
                  <a:pt x="1712191" y="584200"/>
                  <a:pt x="2066636" y="241300"/>
                  <a:pt x="2209800" y="180109"/>
                </a:cubicBezTo>
                <a:cubicBezTo>
                  <a:pt x="2352964" y="118918"/>
                  <a:pt x="2206337" y="185882"/>
                  <a:pt x="2202873" y="18703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7164861" y="3272460"/>
            <a:ext cx="1344920" cy="7543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Utilisateurs entreprises</a:t>
            </a:r>
          </a:p>
        </p:txBody>
      </p:sp>
      <p:sp>
        <p:nvSpPr>
          <p:cNvPr id="59" name="Forme libre 58"/>
          <p:cNvSpPr/>
          <p:nvPr/>
        </p:nvSpPr>
        <p:spPr>
          <a:xfrm>
            <a:off x="7533796" y="2946705"/>
            <a:ext cx="218003" cy="322580"/>
          </a:xfrm>
          <a:custGeom>
            <a:avLst/>
            <a:gdLst>
              <a:gd name="connsiteX0" fmla="*/ 0 w 1424380"/>
              <a:gd name="connsiteY0" fmla="*/ 0 h 1188217"/>
              <a:gd name="connsiteX1" fmla="*/ 1143000 w 1424380"/>
              <a:gd name="connsiteY1" fmla="*/ 782782 h 1188217"/>
              <a:gd name="connsiteX2" fmla="*/ 1413164 w 1424380"/>
              <a:gd name="connsiteY2" fmla="*/ 1163782 h 1188217"/>
              <a:gd name="connsiteX3" fmla="*/ 1371600 w 1424380"/>
              <a:gd name="connsiteY3" fmla="*/ 1149927 h 118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380" h="1188217">
                <a:moveTo>
                  <a:pt x="0" y="0"/>
                </a:moveTo>
                <a:cubicBezTo>
                  <a:pt x="453736" y="294409"/>
                  <a:pt x="907473" y="588818"/>
                  <a:pt x="1143000" y="782782"/>
                </a:cubicBezTo>
                <a:cubicBezTo>
                  <a:pt x="1378527" y="976746"/>
                  <a:pt x="1375064" y="1102591"/>
                  <a:pt x="1413164" y="1163782"/>
                </a:cubicBezTo>
                <a:cubicBezTo>
                  <a:pt x="1451264" y="1224973"/>
                  <a:pt x="1380836" y="1152236"/>
                  <a:pt x="1371600" y="114992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6862188" y="3299696"/>
            <a:ext cx="1577340" cy="76962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fr-FR" sz="11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Panneau 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7343518" y="2928856"/>
            <a:ext cx="24765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057294" y="3470111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Stock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3" name="Connecteur droit 62"/>
          <p:cNvCxnSpPr/>
          <p:nvPr/>
        </p:nvCxnSpPr>
        <p:spPr>
          <a:xfrm flipV="1">
            <a:off x="7605664" y="2953572"/>
            <a:ext cx="44901" cy="491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lipse 65"/>
          <p:cNvSpPr/>
          <p:nvPr/>
        </p:nvSpPr>
        <p:spPr>
          <a:xfrm>
            <a:off x="7056031" y="3492385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7" name="Forme libre 66"/>
          <p:cNvSpPr/>
          <p:nvPr/>
        </p:nvSpPr>
        <p:spPr>
          <a:xfrm flipV="1">
            <a:off x="7608071" y="2926494"/>
            <a:ext cx="45719" cy="565889"/>
          </a:xfrm>
          <a:custGeom>
            <a:avLst/>
            <a:gdLst>
              <a:gd name="connsiteX0" fmla="*/ 0 w 928254"/>
              <a:gd name="connsiteY0" fmla="*/ 0 h 716471"/>
              <a:gd name="connsiteX1" fmla="*/ 228600 w 928254"/>
              <a:gd name="connsiteY1" fmla="*/ 637309 h 716471"/>
              <a:gd name="connsiteX2" fmla="*/ 928254 w 928254"/>
              <a:gd name="connsiteY2" fmla="*/ 706582 h 716471"/>
              <a:gd name="connsiteX3" fmla="*/ 928254 w 928254"/>
              <a:gd name="connsiteY3" fmla="*/ 706582 h 71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254" h="716471">
                <a:moveTo>
                  <a:pt x="0" y="0"/>
                </a:moveTo>
                <a:cubicBezTo>
                  <a:pt x="36945" y="259772"/>
                  <a:pt x="73891" y="519545"/>
                  <a:pt x="228600" y="637309"/>
                </a:cubicBezTo>
                <a:cubicBezTo>
                  <a:pt x="383309" y="755073"/>
                  <a:pt x="928254" y="706582"/>
                  <a:pt x="928254" y="706582"/>
                </a:cubicBezTo>
                <a:lnTo>
                  <a:pt x="928254" y="706582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073887" y="3377387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Traçabilité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9" name="Forme libre 68"/>
          <p:cNvSpPr/>
          <p:nvPr/>
        </p:nvSpPr>
        <p:spPr>
          <a:xfrm>
            <a:off x="7591168" y="2917605"/>
            <a:ext cx="67081" cy="533400"/>
          </a:xfrm>
          <a:custGeom>
            <a:avLst/>
            <a:gdLst>
              <a:gd name="connsiteX0" fmla="*/ 173408 w 173408"/>
              <a:gd name="connsiteY0" fmla="*/ 0 h 1166119"/>
              <a:gd name="connsiteX1" fmla="*/ 14081 w 173408"/>
              <a:gd name="connsiteY1" fmla="*/ 1087581 h 1166119"/>
              <a:gd name="connsiteX2" fmla="*/ 7154 w 173408"/>
              <a:gd name="connsiteY2" fmla="*/ 1080654 h 116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08" h="1166119">
                <a:moveTo>
                  <a:pt x="173408" y="0"/>
                </a:moveTo>
                <a:cubicBezTo>
                  <a:pt x="107599" y="453736"/>
                  <a:pt x="41790" y="907472"/>
                  <a:pt x="14081" y="1087581"/>
                </a:cubicBezTo>
                <a:cubicBezTo>
                  <a:pt x="-13628" y="1267690"/>
                  <a:pt x="8308" y="1081808"/>
                  <a:pt x="7154" y="1080654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056031" y="3224148"/>
            <a:ext cx="1249680" cy="441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Qualité</a:t>
            </a:r>
            <a:r>
              <a: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71" name="Connecteur droit 70"/>
          <p:cNvCxnSpPr/>
          <p:nvPr/>
        </p:nvCxnSpPr>
        <p:spPr>
          <a:xfrm flipH="1">
            <a:off x="7549297" y="2926035"/>
            <a:ext cx="125352" cy="379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64" y="2257396"/>
            <a:ext cx="67246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88" y="2636644"/>
            <a:ext cx="3795976" cy="20442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COUTS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88" y="2636644"/>
            <a:ext cx="3795976" cy="204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60" y="3311003"/>
            <a:ext cx="3795976" cy="132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60" y="3635778"/>
            <a:ext cx="3795976" cy="99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88" y="4311180"/>
            <a:ext cx="3829120" cy="36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17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385414" y="2525468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Développement / Tests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28" y="2481308"/>
            <a:ext cx="2636974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36" y="2894800"/>
            <a:ext cx="641990" cy="7731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5" y="2946658"/>
            <a:ext cx="927548" cy="66940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33" y="3849891"/>
            <a:ext cx="705441" cy="70544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33" y="3721977"/>
            <a:ext cx="1001818" cy="82569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7920" y="232457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du projet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492" y="2280412"/>
            <a:ext cx="2594938" cy="1915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0" y="2738066"/>
            <a:ext cx="864096" cy="86409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69" y="2807797"/>
            <a:ext cx="1388401" cy="54995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74" y="3384089"/>
            <a:ext cx="1180198" cy="785368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3835006" y="231911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Conception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91530" y="2271875"/>
            <a:ext cx="2531037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53" y="2641191"/>
            <a:ext cx="946537" cy="946537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75" y="2868661"/>
            <a:ext cx="1424806" cy="41270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3657349" y="4780521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 BDD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48196" y="4736360"/>
            <a:ext cx="3154064" cy="1584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55" y="5127147"/>
            <a:ext cx="1205820" cy="88029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13" y="5084978"/>
            <a:ext cx="1542021" cy="1091543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98206" y="456051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Communication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3778" y="4516359"/>
            <a:ext cx="215531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2" y="4851805"/>
            <a:ext cx="1008112" cy="1008112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10" y="4912908"/>
            <a:ext cx="827587" cy="8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5" grpId="0"/>
      <p:bldP spid="16" grpId="0" animBg="1"/>
      <p:bldP spid="20" grpId="0"/>
      <p:bldP spid="21" grpId="0" animBg="1"/>
      <p:bldP spid="24" grpId="0"/>
      <p:bldP spid="25" grpId="0" animBg="1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logiciel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315200" cy="43891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3194">
            <a:off x="5322317" y="5125759"/>
            <a:ext cx="865702" cy="6319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2350">
            <a:off x="6045156" y="4501141"/>
            <a:ext cx="953688" cy="67508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12" y="4709340"/>
            <a:ext cx="385012" cy="4636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24" y="4279676"/>
            <a:ext cx="600807" cy="4951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429000"/>
            <a:ext cx="605483" cy="3632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429" y="3307022"/>
            <a:ext cx="321729" cy="3036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94" y="2868000"/>
            <a:ext cx="303623" cy="3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Répartition des tâches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7"/>
            <a:ext cx="914402" cy="8930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16" y="25299"/>
            <a:ext cx="1656184" cy="4375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05" y="2204864"/>
            <a:ext cx="9144000" cy="42776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276872"/>
            <a:ext cx="1872208" cy="231004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296335" y="4620063"/>
            <a:ext cx="255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GERARD </a:t>
            </a:r>
            <a:r>
              <a:rPr lang="fr-FR" dirty="0" smtClean="0"/>
              <a:t>Christophe:</a:t>
            </a:r>
          </a:p>
          <a:p>
            <a:pPr algn="ctr"/>
            <a:r>
              <a:rPr lang="fr-FR" dirty="0" smtClean="0"/>
              <a:t>Planification du projet</a:t>
            </a:r>
          </a:p>
          <a:p>
            <a:pPr algn="ctr"/>
            <a:r>
              <a:rPr lang="fr-FR" dirty="0" smtClean="0"/>
              <a:t>Supervision du projet</a:t>
            </a:r>
          </a:p>
          <a:p>
            <a:pPr algn="ctr"/>
            <a:r>
              <a:rPr lang="fr-FR" dirty="0" smtClean="0"/>
              <a:t>Réalisation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9" y="3273194"/>
            <a:ext cx="2160010" cy="239171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95188" y="5733256"/>
            <a:ext cx="216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KIELBASA Alexis:</a:t>
            </a:r>
          </a:p>
          <a:p>
            <a:pPr algn="ctr"/>
            <a:r>
              <a:rPr lang="fr-FR" dirty="0" err="1" smtClean="0"/>
              <a:t>Modelisation</a:t>
            </a:r>
            <a:r>
              <a:rPr lang="fr-FR" dirty="0" smtClean="0"/>
              <a:t> BDD</a:t>
            </a:r>
          </a:p>
          <a:p>
            <a:pPr algn="ctr"/>
            <a:r>
              <a:rPr lang="fr-FR" dirty="0" smtClean="0"/>
              <a:t>Réalisation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53" y="3269037"/>
            <a:ext cx="2546583" cy="239171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6335837" y="5670437"/>
            <a:ext cx="223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SAFRONOV </a:t>
            </a:r>
            <a:r>
              <a:rPr lang="fr-FR" dirty="0" err="1" smtClean="0"/>
              <a:t>Kirill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Conception</a:t>
            </a:r>
          </a:p>
          <a:p>
            <a:pPr algn="ctr"/>
            <a:r>
              <a:rPr lang="fr-FR" dirty="0" smtClean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09416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1157</TotalTime>
  <Words>253</Words>
  <Application>Microsoft Office PowerPoint</Application>
  <PresentationFormat>Affichage à l'écran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Book Antiqua</vt:lpstr>
      <vt:lpstr>Calibri</vt:lpstr>
      <vt:lpstr>Times New Roman</vt:lpstr>
      <vt:lpstr>Wingdings</vt:lpstr>
      <vt:lpstr>Livre relié</vt:lpstr>
      <vt:lpstr>Présentation Projet</vt:lpstr>
      <vt:lpstr>Sommaire</vt:lpstr>
      <vt:lpstr>Présentation de l’équipe</vt:lpstr>
      <vt:lpstr>Besoins du client</vt:lpstr>
      <vt:lpstr>Cahier des charges fonctionnel</vt:lpstr>
      <vt:lpstr>COUTS</vt:lpstr>
      <vt:lpstr>OUTILS</vt:lpstr>
      <vt:lpstr>Architecture logiciel</vt:lpstr>
      <vt:lpstr> Répartition des tâches</vt:lpstr>
      <vt:lpstr>Conception</vt:lpstr>
      <vt:lpstr>Conception</vt:lpstr>
      <vt:lpstr>Conception</vt:lpstr>
      <vt:lpstr>Conception</vt:lpstr>
      <vt:lpstr>Conception</vt:lpstr>
      <vt:lpstr>Réalisation</vt:lpstr>
      <vt:lpstr>TESTS</vt:lpstr>
      <vt:lpstr>Retour sur l’expérience</vt:lpstr>
      <vt:lpstr>CONCLUSION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PlastProd</dc:title>
  <dc:creator>christophe gerard</dc:creator>
  <cp:lastModifiedBy>chris</cp:lastModifiedBy>
  <cp:revision>88</cp:revision>
  <dcterms:created xsi:type="dcterms:W3CDTF">2015-03-23T13:09:39Z</dcterms:created>
  <dcterms:modified xsi:type="dcterms:W3CDTF">2016-09-09T03:20:07Z</dcterms:modified>
</cp:coreProperties>
</file>