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89" r:id="rId6"/>
    <p:sldId id="269" r:id="rId7"/>
    <p:sldId id="260" r:id="rId8"/>
    <p:sldId id="261" r:id="rId9"/>
    <p:sldId id="262" r:id="rId10"/>
    <p:sldId id="268" r:id="rId11"/>
    <p:sldId id="264" r:id="rId12"/>
    <p:sldId id="265" r:id="rId13"/>
    <p:sldId id="266" r:id="rId14"/>
    <p:sldId id="285" r:id="rId15"/>
    <p:sldId id="267" r:id="rId16"/>
    <p:sldId id="271" r:id="rId17"/>
    <p:sldId id="290" r:id="rId18"/>
    <p:sldId id="272" r:id="rId19"/>
    <p:sldId id="273" r:id="rId20"/>
    <p:sldId id="263" r:id="rId21"/>
    <p:sldId id="274" r:id="rId22"/>
    <p:sldId id="276" r:id="rId23"/>
    <p:sldId id="277" r:id="rId24"/>
    <p:sldId id="287" r:id="rId25"/>
    <p:sldId id="279" r:id="rId26"/>
    <p:sldId id="288" r:id="rId27"/>
    <p:sldId id="278" r:id="rId28"/>
    <p:sldId id="282" r:id="rId29"/>
    <p:sldId id="280" r:id="rId30"/>
    <p:sldId id="291" r:id="rId31"/>
    <p:sldId id="283" r:id="rId32"/>
    <p:sldId id="284" r:id="rId3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4" autoAdjust="0"/>
    <p:restoredTop sz="94640" autoAdjust="0"/>
  </p:normalViewPr>
  <p:slideViewPr>
    <p:cSldViewPr>
      <p:cViewPr varScale="1">
        <p:scale>
          <a:sx n="75" d="100"/>
          <a:sy n="75" d="100"/>
        </p:scale>
        <p:origin x="-121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91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44140-5F25-4559-9D0B-A663A3849DD5}" type="datetimeFigureOut">
              <a:rPr lang="fr-FR" smtClean="0"/>
              <a:t>04/12/2015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BB09C-4B67-450F-BF1C-3E0169F55D6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9436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BB09C-4B67-450F-BF1C-3E0169F55D6D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7252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Juillet- Décembre 2015</a:t>
            </a:r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Salty Software - Livrable 3</a:t>
            </a:r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Juillet- Décembre 2015</a:t>
            </a:r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Salty Software - Livrable 3</a:t>
            </a:r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Juillet- Décembre 2015</a:t>
            </a:r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Salty Software - Livrable 3</a:t>
            </a:r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Juillet- Décembre 2015</a:t>
            </a:r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Salty Software - Livrable 3</a:t>
            </a:r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Juillet- Décembre 2015</a:t>
            </a:r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Salty Software - Livrable 3</a:t>
            </a:r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Juillet- Décembre 2015</a:t>
            </a:r>
            <a:endParaRPr lang="fr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Salty Software - Livrable 3</a:t>
            </a:r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Juillet- Décembre 2015</a:t>
            </a:r>
            <a:endParaRPr lang="fr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Salty Software - Livrable 3</a:t>
            </a:r>
            <a:endParaRPr lang="fr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Juillet- Décembre 2015</a:t>
            </a:r>
            <a:endParaRPr lang="fr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Salty Software - Livrable 3</a:t>
            </a:r>
            <a:endParaRPr lang="fr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Juillet- Décembre 2015</a:t>
            </a:r>
            <a:endParaRPr lang="fr-B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Salty Software - Livrable 3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Juillet- Décembre 2015</a:t>
            </a:r>
            <a:endParaRPr lang="fr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Salty Software - Livrable 3</a:t>
            </a:r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Juillet- Décembre 2015</a:t>
            </a:r>
            <a:endParaRPr lang="fr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BE" dirty="0" smtClean="0"/>
              <a:t>Salty Software - Livrable 3</a:t>
            </a:r>
            <a:endParaRPr lang="fr-B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BE" dirty="0" smtClean="0"/>
              <a:t>Salty Software - Livrable 3</a:t>
            </a:r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Juillet- Décembre 2015</a:t>
            </a:r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Livrable 3 - PlastProd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Salty Software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2332990" cy="79819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69408"/>
            <a:ext cx="1095375" cy="106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9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du sujet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sz="2800" b="1" dirty="0" smtClean="0">
                <a:solidFill>
                  <a:schemeClr val="tx2"/>
                </a:solidFill>
              </a:rPr>
              <a:t>Cas d’utilisation depuis l’application web</a:t>
            </a:r>
            <a:endParaRPr lang="fr-FR" sz="2800" b="1" dirty="0">
              <a:solidFill>
                <a:schemeClr val="tx2"/>
              </a:solidFill>
            </a:endParaRPr>
          </a:p>
          <a:p>
            <a:pPr marL="11430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Juillet- Décembre 2015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Salty Software - Livrable 3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</a:t>
            </a:fld>
            <a:endParaRPr lang="fr-BE" dirty="0"/>
          </a:p>
        </p:txBody>
      </p:sp>
      <p:pic>
        <p:nvPicPr>
          <p:cNvPr id="8" name="Picture 2" descr="C:\Users\frebault\Documents\log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160" b="17160"/>
          <a:stretch/>
        </p:blipFill>
        <p:spPr bwMode="auto">
          <a:xfrm>
            <a:off x="8460433" y="6103301"/>
            <a:ext cx="683568" cy="66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Espace réservé du contenu 9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94625" y="504019"/>
            <a:ext cx="1105694" cy="330919"/>
          </a:xfrm>
          <a:prstGeom prst="rect">
            <a:avLst/>
          </a:prstGeom>
        </p:spPr>
      </p:pic>
      <p:pic>
        <p:nvPicPr>
          <p:cNvPr id="11" name="Imag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75" y="2559774"/>
            <a:ext cx="6408712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3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du sujet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sz="2800" b="1" dirty="0" smtClean="0">
                <a:solidFill>
                  <a:schemeClr val="tx2"/>
                </a:solidFill>
              </a:rPr>
              <a:t>Les coûts humains du projet</a:t>
            </a:r>
          </a:p>
          <a:p>
            <a:pPr marL="114300" indent="0">
              <a:buNone/>
            </a:pPr>
            <a:endParaRPr lang="fr-FR" sz="2400" b="1" dirty="0">
              <a:solidFill>
                <a:schemeClr val="tx2"/>
              </a:solidFill>
            </a:endParaRPr>
          </a:p>
          <a:p>
            <a:pPr marL="11430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Juillet- Décembre 2015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Salty Software - Livrable 3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</a:t>
            </a:fld>
            <a:endParaRPr lang="fr-BE" dirty="0"/>
          </a:p>
        </p:txBody>
      </p:sp>
      <p:pic>
        <p:nvPicPr>
          <p:cNvPr id="8" name="Espace réservé du contenu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94625" y="504019"/>
            <a:ext cx="1105694" cy="330919"/>
          </a:xfrm>
          <a:prstGeom prst="rect">
            <a:avLst/>
          </a:prstGeom>
        </p:spPr>
      </p:pic>
      <p:pic>
        <p:nvPicPr>
          <p:cNvPr id="9" name="Picture 2" descr="C:\Users\frebault\Documents\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160" b="17160"/>
          <a:stretch/>
        </p:blipFill>
        <p:spPr bwMode="auto">
          <a:xfrm>
            <a:off x="8460433" y="6103301"/>
            <a:ext cx="683568" cy="66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856203"/>
              </p:ext>
            </p:extLst>
          </p:nvPr>
        </p:nvGraphicFramePr>
        <p:xfrm>
          <a:off x="323528" y="2276872"/>
          <a:ext cx="7776864" cy="31558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44216"/>
                <a:gridCol w="1944216"/>
                <a:gridCol w="1944216"/>
                <a:gridCol w="1944216"/>
              </a:tblGrid>
              <a:tr h="5805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 smtClean="0"/>
                        <a:t>Employé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 smtClean="0"/>
                        <a:t>Heures de travail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 smtClean="0"/>
                        <a:t>Coût horaire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 smtClean="0"/>
                        <a:t>Coût par employé</a:t>
                      </a:r>
                      <a:endParaRPr lang="fr-FR" dirty="0"/>
                    </a:p>
                  </a:txBody>
                  <a:tcPr/>
                </a:tc>
              </a:tr>
              <a:tr h="64507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TRIDON</a:t>
                      </a:r>
                      <a:r>
                        <a:rPr lang="fr-FR" baseline="0" dirty="0" smtClean="0"/>
                        <a:t> </a:t>
                      </a:r>
                    </a:p>
                    <a:p>
                      <a:pPr algn="ctr"/>
                      <a:r>
                        <a:rPr lang="fr-FR" baseline="0" dirty="0" smtClean="0"/>
                        <a:t>Pierre-Antoine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140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75 €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10 500 €</a:t>
                      </a:r>
                      <a:endParaRPr lang="fr-FR" dirty="0"/>
                    </a:p>
                  </a:txBody>
                  <a:tcPr/>
                </a:tc>
              </a:tr>
              <a:tr h="64507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FREBAULT </a:t>
                      </a:r>
                    </a:p>
                    <a:p>
                      <a:pPr algn="ctr"/>
                      <a:r>
                        <a:rPr lang="fr-FR" dirty="0" smtClean="0"/>
                        <a:t>Sébastien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150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57,6 €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8 640 €</a:t>
                      </a:r>
                      <a:endParaRPr lang="fr-FR" dirty="0"/>
                    </a:p>
                  </a:txBody>
                  <a:tcPr/>
                </a:tc>
              </a:tr>
              <a:tr h="64507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GERARD</a:t>
                      </a:r>
                      <a:r>
                        <a:rPr lang="fr-FR" baseline="0" dirty="0" smtClean="0"/>
                        <a:t> </a:t>
                      </a:r>
                    </a:p>
                    <a:p>
                      <a:pPr algn="ctr"/>
                      <a:r>
                        <a:rPr lang="fr-FR" baseline="0" dirty="0" smtClean="0"/>
                        <a:t>Christophe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150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60 €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9 000 €</a:t>
                      </a:r>
                      <a:endParaRPr lang="fr-FR" dirty="0"/>
                    </a:p>
                  </a:txBody>
                  <a:tcPr/>
                </a:tc>
              </a:tr>
              <a:tr h="58055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GONCALO </a:t>
                      </a:r>
                    </a:p>
                    <a:p>
                      <a:pPr algn="ctr"/>
                      <a:r>
                        <a:rPr lang="fr-FR" dirty="0" smtClean="0"/>
                        <a:t>Michaël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150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60 €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9 000 €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45228"/>
              </p:ext>
            </p:extLst>
          </p:nvPr>
        </p:nvGraphicFramePr>
        <p:xfrm>
          <a:off x="1115616" y="5917881"/>
          <a:ext cx="6096000" cy="45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80520"/>
                <a:gridCol w="1415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Coût Humain: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37 140 €</a:t>
                      </a:r>
                      <a:endParaRPr lang="fr-FR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85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du sujet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sz="2800" b="1" dirty="0" smtClean="0">
                <a:solidFill>
                  <a:schemeClr val="tx2"/>
                </a:solidFill>
              </a:rPr>
              <a:t>Les coûts humains supplémentaires</a:t>
            </a:r>
          </a:p>
          <a:p>
            <a:pPr marL="114300" indent="0">
              <a:buNone/>
            </a:pPr>
            <a:endParaRPr lang="fr-FR" sz="2400" b="1" dirty="0">
              <a:solidFill>
                <a:schemeClr val="tx2"/>
              </a:solidFill>
            </a:endParaRPr>
          </a:p>
          <a:p>
            <a:pPr marL="11430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Juillet- Décembre 2015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Salty Software - Livrable 3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</a:t>
            </a:fld>
            <a:endParaRPr lang="fr-BE" dirty="0"/>
          </a:p>
        </p:txBody>
      </p:sp>
      <p:pic>
        <p:nvPicPr>
          <p:cNvPr id="8" name="Espace réservé du contenu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94625" y="504019"/>
            <a:ext cx="1105694" cy="330919"/>
          </a:xfrm>
          <a:prstGeom prst="rect">
            <a:avLst/>
          </a:prstGeom>
        </p:spPr>
      </p:pic>
      <p:pic>
        <p:nvPicPr>
          <p:cNvPr id="9" name="Picture 2" descr="C:\Users\frebault\Documents\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160" b="17160"/>
          <a:stretch/>
        </p:blipFill>
        <p:spPr bwMode="auto">
          <a:xfrm>
            <a:off x="8460433" y="6103301"/>
            <a:ext cx="683568" cy="66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834245"/>
              </p:ext>
            </p:extLst>
          </p:nvPr>
        </p:nvGraphicFramePr>
        <p:xfrm>
          <a:off x="323528" y="2276872"/>
          <a:ext cx="7776865" cy="34847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72208"/>
                <a:gridCol w="1238538"/>
                <a:gridCol w="1555373"/>
                <a:gridCol w="1598577"/>
                <a:gridCol w="1512169"/>
              </a:tblGrid>
              <a:tr h="5805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 smtClean="0"/>
                        <a:t>Type</a:t>
                      </a:r>
                      <a:r>
                        <a:rPr lang="fr-FR" baseline="0" dirty="0" smtClean="0"/>
                        <a:t> de coût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 smtClean="0"/>
                        <a:t>Nombre d’employé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 smtClean="0"/>
                        <a:t>Coût horaire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 smtClean="0"/>
                        <a:t>Nombre d’heures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 smtClean="0"/>
                        <a:t>Coût</a:t>
                      </a:r>
                      <a:endParaRPr lang="fr-FR" dirty="0"/>
                    </a:p>
                  </a:txBody>
                  <a:tcPr anchor="ctr"/>
                </a:tc>
              </a:tr>
              <a:tr h="64507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Formation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60 €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240 €</a:t>
                      </a:r>
                      <a:endParaRPr lang="fr-FR" dirty="0"/>
                    </a:p>
                  </a:txBody>
                  <a:tcPr anchor="ctr"/>
                </a:tc>
              </a:tr>
              <a:tr h="64507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Réunion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60 €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1 080 €</a:t>
                      </a:r>
                      <a:endParaRPr lang="fr-FR" dirty="0"/>
                    </a:p>
                  </a:txBody>
                  <a:tcPr anchor="ctr"/>
                </a:tc>
              </a:tr>
              <a:tr h="58055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Réunion</a:t>
                      </a:r>
                      <a:r>
                        <a:rPr lang="fr-FR" baseline="0" dirty="0" smtClean="0"/>
                        <a:t> (chef de projet)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75 €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450 €</a:t>
                      </a:r>
                      <a:endParaRPr lang="fr-FR" dirty="0"/>
                    </a:p>
                  </a:txBody>
                  <a:tcPr anchor="ctr"/>
                </a:tc>
              </a:tr>
              <a:tr h="58055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Réunion (Assistant)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57,6 €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345 €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472628"/>
              </p:ext>
            </p:extLst>
          </p:nvPr>
        </p:nvGraphicFramePr>
        <p:xfrm>
          <a:off x="1115616" y="5917881"/>
          <a:ext cx="6096000" cy="45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80520"/>
                <a:gridCol w="1415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Coût Humain total: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38</a:t>
                      </a:r>
                      <a:r>
                        <a:rPr lang="fr-FR" sz="2400" baseline="0" dirty="0" smtClean="0"/>
                        <a:t> 896</a:t>
                      </a:r>
                      <a:r>
                        <a:rPr lang="fr-FR" sz="2400" dirty="0" smtClean="0"/>
                        <a:t> €</a:t>
                      </a:r>
                      <a:endParaRPr lang="fr-FR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00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du sujet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sz="2800" b="1" dirty="0" smtClean="0">
                <a:solidFill>
                  <a:schemeClr val="tx2"/>
                </a:solidFill>
              </a:rPr>
              <a:t>La gestion des risques</a:t>
            </a:r>
          </a:p>
          <a:p>
            <a:pPr marL="114300" indent="0">
              <a:buNone/>
            </a:pPr>
            <a:endParaRPr lang="fr-FR" sz="2400" b="1" dirty="0" smtClean="0">
              <a:solidFill>
                <a:schemeClr val="tx2"/>
              </a:solidFill>
            </a:endParaRPr>
          </a:p>
          <a:p>
            <a:pPr marL="114300" indent="0">
              <a:buNone/>
            </a:pPr>
            <a:r>
              <a:rPr lang="fr-FR" sz="2800" b="1" dirty="0" smtClean="0"/>
              <a:t>Pour chaque risque identifié:</a:t>
            </a:r>
            <a:endParaRPr lang="fr-FR" sz="2400" b="1" dirty="0" smtClean="0"/>
          </a:p>
          <a:p>
            <a:r>
              <a:rPr lang="fr-FR" sz="2400" dirty="0" smtClean="0"/>
              <a:t>Évaluation de sa probabilité</a:t>
            </a:r>
          </a:p>
          <a:p>
            <a:r>
              <a:rPr lang="fr-FR" sz="2400" dirty="0" smtClean="0"/>
              <a:t>Évaluation de sa gravité</a:t>
            </a:r>
          </a:p>
          <a:p>
            <a:r>
              <a:rPr lang="fr-FR" sz="2400" dirty="0" smtClean="0"/>
              <a:t>Évaluation de son impact</a:t>
            </a:r>
          </a:p>
          <a:p>
            <a:r>
              <a:rPr lang="fr-FR" sz="2400" dirty="0" smtClean="0"/>
              <a:t>Établissement de sa nature</a:t>
            </a:r>
          </a:p>
          <a:p>
            <a:r>
              <a:rPr lang="fr-FR" sz="2400" dirty="0" smtClean="0"/>
              <a:t>Prise de mesures préventives et/ou curatives</a:t>
            </a:r>
          </a:p>
          <a:p>
            <a:r>
              <a:rPr lang="fr-FR" sz="2400" dirty="0" smtClean="0"/>
              <a:t>Suivi de son évolution dans le temps</a:t>
            </a:r>
            <a:endParaRPr lang="fr-FR" sz="2400" dirty="0"/>
          </a:p>
          <a:p>
            <a:endParaRPr lang="fr-FR" sz="2400" dirty="0">
              <a:solidFill>
                <a:schemeClr val="tx2"/>
              </a:solidFill>
            </a:endParaRPr>
          </a:p>
          <a:p>
            <a:pPr marL="11430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Juillet- Décembre 2015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Salty Software - Livrable 3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13</a:t>
            </a:fld>
            <a:endParaRPr lang="fr-BE" dirty="0"/>
          </a:p>
        </p:txBody>
      </p:sp>
      <p:pic>
        <p:nvPicPr>
          <p:cNvPr id="8" name="Espace réservé du contenu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94625" y="504019"/>
            <a:ext cx="1105694" cy="330919"/>
          </a:xfrm>
          <a:prstGeom prst="rect">
            <a:avLst/>
          </a:prstGeom>
        </p:spPr>
      </p:pic>
      <p:pic>
        <p:nvPicPr>
          <p:cNvPr id="9" name="Picture 2" descr="C:\Users\frebault\Documents\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160" b="17160"/>
          <a:stretch/>
        </p:blipFill>
        <p:spPr bwMode="auto">
          <a:xfrm>
            <a:off x="8460433" y="6103301"/>
            <a:ext cx="683568" cy="66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64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du sujet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sz="2800" b="1" dirty="0" smtClean="0">
                <a:solidFill>
                  <a:schemeClr val="tx2"/>
                </a:solidFill>
              </a:rPr>
              <a:t>Étude d’opportunité</a:t>
            </a:r>
          </a:p>
          <a:p>
            <a:pPr marL="114300" indent="0">
              <a:buNone/>
            </a:pPr>
            <a:endParaRPr lang="fr-FR" sz="2400" b="1" dirty="0" smtClean="0">
              <a:solidFill>
                <a:schemeClr val="tx2"/>
              </a:solidFill>
            </a:endParaRPr>
          </a:p>
          <a:p>
            <a:r>
              <a:rPr lang="fr-FR" sz="2400" dirty="0" smtClean="0"/>
              <a:t>Évaluer l’intérêt du projet pour Salty Software</a:t>
            </a:r>
          </a:p>
          <a:p>
            <a:endParaRPr lang="fr-FR" sz="2400" dirty="0"/>
          </a:p>
          <a:p>
            <a:r>
              <a:rPr lang="fr-FR" sz="2400" dirty="0" smtClean="0"/>
              <a:t>Évaluer les objectifs pour Salty Software</a:t>
            </a:r>
          </a:p>
          <a:p>
            <a:endParaRPr lang="fr-FR" sz="2400" dirty="0"/>
          </a:p>
          <a:p>
            <a:r>
              <a:rPr lang="fr-FR" sz="2400" dirty="0" smtClean="0"/>
              <a:t>Analyse des difficultés pour l’équipe</a:t>
            </a:r>
          </a:p>
          <a:p>
            <a:endParaRPr lang="fr-FR" sz="2400" dirty="0"/>
          </a:p>
          <a:p>
            <a:r>
              <a:rPr lang="fr-FR" sz="2400" dirty="0" smtClean="0"/>
              <a:t>Évaluation des bénéfices pour l’entreprise</a:t>
            </a:r>
            <a:endParaRPr lang="fr-FR" sz="2400" dirty="0"/>
          </a:p>
          <a:p>
            <a:endParaRPr lang="fr-FR" sz="2400" dirty="0">
              <a:solidFill>
                <a:schemeClr val="tx2"/>
              </a:solidFill>
            </a:endParaRPr>
          </a:p>
          <a:p>
            <a:pPr marL="11430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Juillet- Décembre 2015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Salty Software - Livrable 3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14</a:t>
            </a:fld>
            <a:endParaRPr lang="fr-BE" dirty="0"/>
          </a:p>
        </p:txBody>
      </p:sp>
      <p:pic>
        <p:nvPicPr>
          <p:cNvPr id="8" name="Espace réservé du contenu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94625" y="504019"/>
            <a:ext cx="1105694" cy="330919"/>
          </a:xfrm>
          <a:prstGeom prst="rect">
            <a:avLst/>
          </a:prstGeom>
        </p:spPr>
      </p:pic>
      <p:pic>
        <p:nvPicPr>
          <p:cNvPr id="9" name="Picture 2" descr="C:\Users\frebault\Documents\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160" b="17160"/>
          <a:stretch/>
        </p:blipFill>
        <p:spPr bwMode="auto">
          <a:xfrm>
            <a:off x="8460433" y="6103301"/>
            <a:ext cx="683568" cy="66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96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sz="2800" b="1" dirty="0" smtClean="0">
                <a:solidFill>
                  <a:schemeClr val="tx2"/>
                </a:solidFill>
              </a:rPr>
              <a:t>Le planning prévisionnel</a:t>
            </a:r>
          </a:p>
          <a:p>
            <a:pPr marL="114300" indent="0">
              <a:buNone/>
            </a:pPr>
            <a:endParaRPr lang="fr-FR" sz="2400" b="1" dirty="0" smtClean="0">
              <a:solidFill>
                <a:schemeClr val="tx2"/>
              </a:solidFill>
            </a:endParaRPr>
          </a:p>
          <a:p>
            <a:pPr marL="114300" indent="0">
              <a:buNone/>
            </a:pPr>
            <a:endParaRPr lang="fr-FR" sz="2400" b="1" dirty="0" smtClean="0">
              <a:solidFill>
                <a:schemeClr val="tx2"/>
              </a:solidFill>
            </a:endParaRPr>
          </a:p>
          <a:p>
            <a:r>
              <a:rPr lang="fr-FR" dirty="0" smtClean="0"/>
              <a:t>Utilisation de MS Project</a:t>
            </a:r>
          </a:p>
          <a:p>
            <a:endParaRPr lang="fr-FR" dirty="0" smtClean="0"/>
          </a:p>
          <a:p>
            <a:r>
              <a:rPr lang="fr-FR" dirty="0" smtClean="0"/>
              <a:t>Récapitulatif sur tableau Excel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Juillet- Décembre 2015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Salty Software - Livrable 3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15</a:t>
            </a:fld>
            <a:endParaRPr lang="fr-BE" dirty="0"/>
          </a:p>
        </p:txBody>
      </p:sp>
      <p:pic>
        <p:nvPicPr>
          <p:cNvPr id="8" name="Espace réservé du contenu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94625" y="504019"/>
            <a:ext cx="1105694" cy="330919"/>
          </a:xfrm>
          <a:prstGeom prst="rect">
            <a:avLst/>
          </a:prstGeom>
        </p:spPr>
      </p:pic>
      <p:pic>
        <p:nvPicPr>
          <p:cNvPr id="9" name="Picture 2" descr="C:\Users\frebault\Documents\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160" b="17160"/>
          <a:stretch/>
        </p:blipFill>
        <p:spPr bwMode="auto">
          <a:xfrm>
            <a:off x="8460433" y="6103301"/>
            <a:ext cx="683568" cy="66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22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sz="2800" b="1" dirty="0" smtClean="0">
                <a:solidFill>
                  <a:schemeClr val="tx2"/>
                </a:solidFill>
              </a:rPr>
              <a:t>Le suivi et la communication</a:t>
            </a:r>
            <a:endParaRPr lang="fr-FR" sz="2400" b="1" dirty="0" smtClean="0">
              <a:solidFill>
                <a:schemeClr val="tx2"/>
              </a:solidFill>
            </a:endParaRPr>
          </a:p>
          <a:p>
            <a:pPr marL="114300" indent="0">
              <a:buNone/>
            </a:pPr>
            <a:endParaRPr lang="fr-FR" sz="2400" b="1" dirty="0" smtClean="0">
              <a:solidFill>
                <a:schemeClr val="tx2"/>
              </a:solidFill>
            </a:endParaRPr>
          </a:p>
          <a:p>
            <a:r>
              <a:rPr lang="fr-FR" dirty="0" smtClean="0"/>
              <a:t>Utilisation de Trello</a:t>
            </a:r>
          </a:p>
          <a:p>
            <a:endParaRPr lang="fr-FR" dirty="0" smtClean="0"/>
          </a:p>
          <a:p>
            <a:r>
              <a:rPr lang="fr-FR" dirty="0" smtClean="0"/>
              <a:t>Tableau de suivi sur Excel</a:t>
            </a:r>
          </a:p>
          <a:p>
            <a:endParaRPr lang="fr-FR" dirty="0"/>
          </a:p>
          <a:p>
            <a:r>
              <a:rPr lang="fr-FR" dirty="0" smtClean="0"/>
              <a:t>Communication par mail</a:t>
            </a:r>
          </a:p>
          <a:p>
            <a:endParaRPr lang="fr-FR" dirty="0"/>
          </a:p>
          <a:p>
            <a:r>
              <a:rPr lang="fr-FR" dirty="0" smtClean="0"/>
              <a:t>Réunions de suivi régulières</a:t>
            </a:r>
          </a:p>
          <a:p>
            <a:endParaRPr lang="fr-FR" dirty="0"/>
          </a:p>
          <a:p>
            <a:r>
              <a:rPr lang="fr-FR" dirty="0" smtClean="0"/>
              <a:t>Report du planning réel sur MS Project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Juillet- Décembre 2015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Salty Software - Livrable 3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16</a:t>
            </a:fld>
            <a:endParaRPr lang="fr-BE" dirty="0"/>
          </a:p>
        </p:txBody>
      </p:sp>
      <p:pic>
        <p:nvPicPr>
          <p:cNvPr id="8" name="Espace réservé du contenu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94625" y="504019"/>
            <a:ext cx="1105694" cy="330919"/>
          </a:xfrm>
          <a:prstGeom prst="rect">
            <a:avLst/>
          </a:prstGeom>
        </p:spPr>
      </p:pic>
      <p:pic>
        <p:nvPicPr>
          <p:cNvPr id="9" name="Picture 2" descr="C:\Users\frebault\Documents\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160" b="17160"/>
          <a:stretch/>
        </p:blipFill>
        <p:spPr bwMode="auto">
          <a:xfrm>
            <a:off x="8460433" y="6103301"/>
            <a:ext cx="683568" cy="66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69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sz="2800" b="1" dirty="0" smtClean="0">
                <a:solidFill>
                  <a:schemeClr val="tx2"/>
                </a:solidFill>
              </a:rPr>
              <a:t>Trello</a:t>
            </a:r>
            <a:endParaRPr lang="fr-FR" sz="2400" b="1" dirty="0" smtClean="0">
              <a:solidFill>
                <a:schemeClr val="tx2"/>
              </a:solidFill>
            </a:endParaRPr>
          </a:p>
          <a:p>
            <a:pPr marL="114300" indent="0">
              <a:buNone/>
            </a:pPr>
            <a:endParaRPr lang="fr-FR" sz="2400" b="1" dirty="0" smtClean="0">
              <a:solidFill>
                <a:schemeClr val="tx2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Juillet- Décembre 2015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Salty Software - Livrable 3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17</a:t>
            </a:fld>
            <a:endParaRPr lang="fr-BE" dirty="0"/>
          </a:p>
        </p:txBody>
      </p:sp>
      <p:pic>
        <p:nvPicPr>
          <p:cNvPr id="8" name="Espace réservé du contenu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94625" y="504019"/>
            <a:ext cx="1105694" cy="330919"/>
          </a:xfrm>
          <a:prstGeom prst="rect">
            <a:avLst/>
          </a:prstGeom>
        </p:spPr>
      </p:pic>
      <p:pic>
        <p:nvPicPr>
          <p:cNvPr id="9" name="Picture 2" descr="C:\Users\frebault\Documents\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160" b="17160"/>
          <a:stretch/>
        </p:blipFill>
        <p:spPr bwMode="auto">
          <a:xfrm>
            <a:off x="8460433" y="6103301"/>
            <a:ext cx="683568" cy="66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7314237" cy="336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348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sz="2800" b="1" dirty="0" smtClean="0">
                <a:solidFill>
                  <a:schemeClr val="tx2"/>
                </a:solidFill>
              </a:rPr>
              <a:t>La gestion des données</a:t>
            </a:r>
            <a:endParaRPr lang="fr-FR" sz="2400" b="1" dirty="0" smtClean="0">
              <a:solidFill>
                <a:schemeClr val="tx2"/>
              </a:solidFill>
            </a:endParaRPr>
          </a:p>
          <a:p>
            <a:pPr marL="114300" indent="0">
              <a:buNone/>
            </a:pPr>
            <a:endParaRPr lang="fr-FR" sz="2400" b="1" dirty="0" smtClean="0">
              <a:solidFill>
                <a:schemeClr val="tx2"/>
              </a:solidFill>
            </a:endParaRPr>
          </a:p>
          <a:p>
            <a:r>
              <a:rPr lang="fr-FR" dirty="0" smtClean="0"/>
              <a:t>Création d’un Google Drive</a:t>
            </a:r>
          </a:p>
          <a:p>
            <a:endParaRPr lang="fr-FR" dirty="0"/>
          </a:p>
          <a:p>
            <a:r>
              <a:rPr lang="fr-FR" dirty="0" smtClean="0"/>
              <a:t>Mise à disposition des documents au client</a:t>
            </a:r>
          </a:p>
          <a:p>
            <a:endParaRPr lang="fr-FR" dirty="0"/>
          </a:p>
          <a:p>
            <a:r>
              <a:rPr lang="fr-FR" dirty="0" smtClean="0"/>
              <a:t>Mise en place de la maquette uniquement au sein du CESI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Juillet- Décembre 2015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Salty Software - Livrable 3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18</a:t>
            </a:fld>
            <a:endParaRPr lang="fr-BE" dirty="0"/>
          </a:p>
        </p:txBody>
      </p:sp>
      <p:pic>
        <p:nvPicPr>
          <p:cNvPr id="8" name="Espace réservé du contenu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94625" y="504019"/>
            <a:ext cx="1105694" cy="330919"/>
          </a:xfrm>
          <a:prstGeom prst="rect">
            <a:avLst/>
          </a:prstGeom>
        </p:spPr>
      </p:pic>
      <p:pic>
        <p:nvPicPr>
          <p:cNvPr id="9" name="Picture 2" descr="C:\Users\frebault\Documents\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160" b="17160"/>
          <a:stretch/>
        </p:blipFill>
        <p:spPr bwMode="auto">
          <a:xfrm>
            <a:off x="8460433" y="6103301"/>
            <a:ext cx="683568" cy="66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43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des solutions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sz="2800" b="1" dirty="0" smtClean="0">
                <a:solidFill>
                  <a:schemeClr val="tx2"/>
                </a:solidFill>
              </a:rPr>
              <a:t>La solution technique</a:t>
            </a:r>
            <a:endParaRPr lang="fr-FR" sz="2400" b="1" dirty="0" smtClean="0">
              <a:solidFill>
                <a:schemeClr val="tx2"/>
              </a:solidFill>
            </a:endParaRPr>
          </a:p>
          <a:p>
            <a:pPr marL="114300" indent="0">
              <a:buNone/>
            </a:pPr>
            <a:endParaRPr lang="fr-FR" sz="2400" b="1" dirty="0" smtClean="0">
              <a:solidFill>
                <a:schemeClr val="tx2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Juillet- Décembre 2015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Salty Software - Livrable 3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19</a:t>
            </a:fld>
            <a:endParaRPr lang="fr-BE" dirty="0"/>
          </a:p>
        </p:txBody>
      </p:sp>
      <p:pic>
        <p:nvPicPr>
          <p:cNvPr id="8" name="Espace réservé du contenu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94625" y="504019"/>
            <a:ext cx="1105694" cy="330919"/>
          </a:xfrm>
          <a:prstGeom prst="rect">
            <a:avLst/>
          </a:prstGeom>
        </p:spPr>
      </p:pic>
      <p:pic>
        <p:nvPicPr>
          <p:cNvPr id="9" name="Picture 2" descr="C:\Users\frebault\Documents\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160" b="17160"/>
          <a:stretch/>
        </p:blipFill>
        <p:spPr bwMode="auto">
          <a:xfrm>
            <a:off x="8460433" y="6103301"/>
            <a:ext cx="683568" cy="66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060848"/>
            <a:ext cx="5061399" cy="437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6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L’équipe de Salty Software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Juillet- Décembre 2015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Salty Software - Livrable 3</a:t>
            </a:r>
            <a:endParaRPr lang="fr-BE" dirty="0"/>
          </a:p>
        </p:txBody>
      </p:sp>
      <p:pic>
        <p:nvPicPr>
          <p:cNvPr id="9" name="Picture 2" descr="C:\Users\frebault\Documents\log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160" b="17160"/>
          <a:stretch/>
        </p:blipFill>
        <p:spPr bwMode="auto">
          <a:xfrm>
            <a:off x="8460433" y="6103301"/>
            <a:ext cx="683568" cy="66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Espace réservé du contenu 9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94625" y="504019"/>
            <a:ext cx="1105694" cy="330919"/>
          </a:xfrm>
          <a:prstGeom prst="rect">
            <a:avLst/>
          </a:prstGeom>
        </p:spPr>
      </p:pic>
      <p:sp>
        <p:nvSpPr>
          <p:cNvPr id="13" name="Espace réservé du contenu 2"/>
          <p:cNvSpPr txBox="1">
            <a:spLocks/>
          </p:cNvSpPr>
          <p:nvPr/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 smtClean="0"/>
          </a:p>
          <a:p>
            <a:r>
              <a:rPr lang="fr-FR" dirty="0" smtClean="0"/>
              <a:t>TRIDON Pierre-Antoine: Chef de projet</a:t>
            </a:r>
          </a:p>
          <a:p>
            <a:endParaRPr lang="fr-FR" dirty="0"/>
          </a:p>
          <a:p>
            <a:r>
              <a:rPr lang="fr-FR" dirty="0" smtClean="0"/>
              <a:t>FREBAULT Sébastien: Assistant chef de projet</a:t>
            </a:r>
          </a:p>
          <a:p>
            <a:endParaRPr lang="fr-FR" dirty="0"/>
          </a:p>
          <a:p>
            <a:r>
              <a:rPr lang="fr-FR" dirty="0" smtClean="0"/>
              <a:t>GERARD Christophe: Administrateur réseaux</a:t>
            </a:r>
          </a:p>
          <a:p>
            <a:endParaRPr lang="fr-FR" dirty="0"/>
          </a:p>
          <a:p>
            <a:r>
              <a:rPr lang="fr-FR" dirty="0" smtClean="0"/>
              <a:t>GONCALO Michaël: Administrateur réseaux</a:t>
            </a:r>
          </a:p>
        </p:txBody>
      </p:sp>
    </p:spTree>
    <p:extLst>
      <p:ext uri="{BB962C8B-B14F-4D97-AF65-F5344CB8AC3E}">
        <p14:creationId xmlns:p14="http://schemas.microsoft.com/office/powerpoint/2010/main" val="57773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des solutions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fr-FR" sz="2800" b="1" dirty="0" smtClean="0">
                <a:solidFill>
                  <a:schemeClr val="tx2"/>
                </a:solidFill>
              </a:rPr>
              <a:t>Les choix techniques</a:t>
            </a:r>
          </a:p>
          <a:p>
            <a:pPr marL="114300" indent="0">
              <a:buNone/>
            </a:pPr>
            <a:endParaRPr lang="fr-FR" sz="2400" b="1" dirty="0">
              <a:solidFill>
                <a:schemeClr val="tx2"/>
              </a:solidFill>
            </a:endParaRPr>
          </a:p>
          <a:p>
            <a:r>
              <a:rPr lang="fr-FR" sz="2400" dirty="0" smtClean="0"/>
              <a:t>Système d’exploitation: DEBIAN 7.9</a:t>
            </a:r>
          </a:p>
          <a:p>
            <a:endParaRPr lang="fr-FR" sz="2400" dirty="0"/>
          </a:p>
          <a:p>
            <a:r>
              <a:rPr lang="fr-FR" sz="2400" dirty="0" smtClean="0"/>
              <a:t>Serveur web: LAMP</a:t>
            </a:r>
          </a:p>
          <a:p>
            <a:endParaRPr lang="fr-FR" sz="2400" dirty="0"/>
          </a:p>
          <a:p>
            <a:r>
              <a:rPr lang="fr-FR" sz="2400" dirty="0" smtClean="0"/>
              <a:t>Serveur DNS: BIND9</a:t>
            </a:r>
          </a:p>
          <a:p>
            <a:endParaRPr lang="fr-FR" sz="2400" dirty="0"/>
          </a:p>
          <a:p>
            <a:r>
              <a:rPr lang="fr-FR" sz="2400" dirty="0" smtClean="0"/>
              <a:t>Sécurisation des transferts de données: Protocole SFTP</a:t>
            </a:r>
          </a:p>
          <a:p>
            <a:endParaRPr lang="fr-FR" sz="2400" dirty="0"/>
          </a:p>
          <a:p>
            <a:r>
              <a:rPr lang="fr-FR" sz="2400" dirty="0" smtClean="0"/>
              <a:t>Transfert de données: Filezilla</a:t>
            </a:r>
            <a:endParaRPr lang="fr-FR" sz="2400" dirty="0"/>
          </a:p>
          <a:p>
            <a:pPr marL="11430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Juillet- Décembre 2015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Salty Software - Livrable 3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20</a:t>
            </a:fld>
            <a:endParaRPr lang="fr-BE" dirty="0"/>
          </a:p>
        </p:txBody>
      </p:sp>
      <p:pic>
        <p:nvPicPr>
          <p:cNvPr id="8" name="Espace réservé du contenu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94625" y="504019"/>
            <a:ext cx="1105694" cy="330919"/>
          </a:xfrm>
          <a:prstGeom prst="rect">
            <a:avLst/>
          </a:prstGeom>
        </p:spPr>
      </p:pic>
      <p:pic>
        <p:nvPicPr>
          <p:cNvPr id="9" name="Picture 2" descr="C:\Users\frebault\Documents\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160" b="17160"/>
          <a:stretch/>
        </p:blipFill>
        <p:spPr bwMode="auto">
          <a:xfrm>
            <a:off x="8460433" y="6103301"/>
            <a:ext cx="683568" cy="66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99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des solutions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sz="2800" b="1" dirty="0" smtClean="0">
                <a:solidFill>
                  <a:schemeClr val="tx2"/>
                </a:solidFill>
              </a:rPr>
              <a:t>Les solutions étudiées</a:t>
            </a:r>
          </a:p>
          <a:p>
            <a:pPr marL="114300" indent="0">
              <a:buNone/>
            </a:pPr>
            <a:endParaRPr lang="fr-FR" sz="2800" b="1" dirty="0">
              <a:solidFill>
                <a:schemeClr val="tx2"/>
              </a:solidFill>
            </a:endParaRPr>
          </a:p>
          <a:p>
            <a:pPr marL="114300" indent="0">
              <a:buNone/>
            </a:pPr>
            <a:r>
              <a:rPr lang="fr-FR" sz="2800" dirty="0" smtClean="0"/>
              <a:t>Trois solutions envisagées:</a:t>
            </a:r>
          </a:p>
          <a:p>
            <a:pPr marL="114300" indent="0">
              <a:buNone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/>
              <a:t>Economique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/>
              <a:t>Standard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/>
              <a:t>Premium</a:t>
            </a:r>
          </a:p>
          <a:p>
            <a:endParaRPr lang="fr-FR" sz="2800" dirty="0"/>
          </a:p>
          <a:p>
            <a:endParaRPr lang="fr-FR" sz="2400" dirty="0" smtClean="0"/>
          </a:p>
          <a:p>
            <a:pPr marL="114300" indent="0">
              <a:buNone/>
            </a:pPr>
            <a:endParaRPr lang="fr-FR" sz="2400" b="1" dirty="0" smtClean="0">
              <a:solidFill>
                <a:schemeClr val="tx2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Juillet- Décembre 2015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Salty Software - Livrable 3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21</a:t>
            </a:fld>
            <a:endParaRPr lang="fr-BE" dirty="0"/>
          </a:p>
        </p:txBody>
      </p:sp>
      <p:pic>
        <p:nvPicPr>
          <p:cNvPr id="8" name="Espace réservé du contenu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94625" y="504019"/>
            <a:ext cx="1105694" cy="330919"/>
          </a:xfrm>
          <a:prstGeom prst="rect">
            <a:avLst/>
          </a:prstGeom>
        </p:spPr>
      </p:pic>
      <p:pic>
        <p:nvPicPr>
          <p:cNvPr id="9" name="Picture 2" descr="C:\Users\frebault\Documents\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160" b="17160"/>
          <a:stretch/>
        </p:blipFill>
        <p:spPr bwMode="auto">
          <a:xfrm>
            <a:off x="8460433" y="6103301"/>
            <a:ext cx="683568" cy="66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39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des solutions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sz="2800" b="1" dirty="0" smtClean="0">
                <a:solidFill>
                  <a:schemeClr val="tx2"/>
                </a:solidFill>
              </a:rPr>
              <a:t>La solution retenue (Standard)</a:t>
            </a:r>
          </a:p>
          <a:p>
            <a:pPr marL="114300" indent="0">
              <a:buNone/>
            </a:pPr>
            <a:endParaRPr lang="fr-FR" sz="2800" b="1" dirty="0">
              <a:solidFill>
                <a:schemeClr val="tx2"/>
              </a:solidFill>
            </a:endParaRPr>
          </a:p>
          <a:p>
            <a:pPr marL="114300" indent="0">
              <a:buNone/>
            </a:pPr>
            <a:r>
              <a:rPr lang="fr-FR" sz="2400" dirty="0" smtClean="0"/>
              <a:t>VMware: </a:t>
            </a:r>
          </a:p>
          <a:p>
            <a:r>
              <a:rPr lang="fr-FR" sz="2000" dirty="0" smtClean="0"/>
              <a:t>2 licences Vsphere Standard Production = </a:t>
            </a:r>
            <a:r>
              <a:rPr lang="fr-FR" sz="2000" b="1" dirty="0" smtClean="0">
                <a:solidFill>
                  <a:srgbClr val="FF0000"/>
                </a:solidFill>
              </a:rPr>
              <a:t>5 687,8 €</a:t>
            </a:r>
          </a:p>
          <a:p>
            <a:r>
              <a:rPr lang="fr-FR" sz="2000" dirty="0" smtClean="0"/>
              <a:t>1 licence Vcenter Server Standard Production = </a:t>
            </a:r>
            <a:r>
              <a:rPr lang="fr-FR" sz="2000" b="1" dirty="0" smtClean="0">
                <a:solidFill>
                  <a:srgbClr val="FF0000"/>
                </a:solidFill>
              </a:rPr>
              <a:t>13 483 €</a:t>
            </a:r>
            <a:endParaRPr lang="fr-FR" sz="2000" b="1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fr-FR" sz="2400" dirty="0" smtClean="0"/>
              <a:t>Debian 7.9 = </a:t>
            </a:r>
            <a:r>
              <a:rPr lang="fr-FR" sz="2400" b="1" dirty="0" smtClean="0">
                <a:solidFill>
                  <a:srgbClr val="FF0000"/>
                </a:solidFill>
              </a:rPr>
              <a:t>0 €</a:t>
            </a:r>
            <a:endParaRPr lang="fr-FR" sz="2400" b="1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fr-FR" sz="2400" dirty="0" smtClean="0"/>
              <a:t>LDLC Server Evolutivity SXL = </a:t>
            </a:r>
            <a:r>
              <a:rPr lang="fr-FR" sz="2400" b="1" dirty="0" smtClean="0">
                <a:solidFill>
                  <a:srgbClr val="FF0000"/>
                </a:solidFill>
              </a:rPr>
              <a:t>3 998 €</a:t>
            </a:r>
          </a:p>
          <a:p>
            <a:pPr marL="114300" indent="0">
              <a:buNone/>
            </a:pPr>
            <a:r>
              <a:rPr lang="fr-FR" sz="2400" dirty="0" smtClean="0"/>
              <a:t>2 Eaton Ellipse ECO 650 = </a:t>
            </a:r>
            <a:r>
              <a:rPr lang="fr-FR" sz="2400" b="1" dirty="0" smtClean="0">
                <a:solidFill>
                  <a:srgbClr val="FF0000"/>
                </a:solidFill>
              </a:rPr>
              <a:t>387,8 €</a:t>
            </a:r>
          </a:p>
          <a:p>
            <a:pPr marL="114300" indent="0">
              <a:buNone/>
            </a:pPr>
            <a:endParaRPr lang="fr-FR" sz="2400" dirty="0"/>
          </a:p>
          <a:p>
            <a:pPr marL="114300" indent="0">
              <a:buNone/>
            </a:pPr>
            <a:r>
              <a:rPr lang="fr-FR" sz="2400" dirty="0" smtClean="0"/>
              <a:t>Coût total de la solution:</a:t>
            </a:r>
            <a:r>
              <a:rPr lang="fr-FR" sz="2400" b="1" dirty="0" smtClean="0"/>
              <a:t> </a:t>
            </a:r>
            <a:r>
              <a:rPr lang="fr-FR" sz="2800" b="1" dirty="0" smtClean="0">
                <a:solidFill>
                  <a:srgbClr val="FF0000"/>
                </a:solidFill>
              </a:rPr>
              <a:t>23 559 €</a:t>
            </a:r>
            <a:endParaRPr lang="fr-FR" sz="2400" b="1" dirty="0">
              <a:solidFill>
                <a:srgbClr val="FF0000"/>
              </a:solidFill>
            </a:endParaRPr>
          </a:p>
          <a:p>
            <a:pPr marL="411480" lvl="1" indent="0">
              <a:buNone/>
            </a:pPr>
            <a:endParaRPr lang="fr-FR" sz="2400" dirty="0"/>
          </a:p>
          <a:p>
            <a:endParaRPr lang="fr-FR" sz="2000" dirty="0" smtClean="0"/>
          </a:p>
          <a:p>
            <a:pPr marL="114300" indent="0">
              <a:buNone/>
            </a:pPr>
            <a:endParaRPr lang="fr-FR" sz="2400" b="1" dirty="0" smtClean="0">
              <a:solidFill>
                <a:schemeClr val="tx2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Juillet- Décembre 2015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Salty Software - Livrable 3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22</a:t>
            </a:fld>
            <a:endParaRPr lang="fr-BE" dirty="0"/>
          </a:p>
        </p:txBody>
      </p:sp>
      <p:pic>
        <p:nvPicPr>
          <p:cNvPr id="8" name="Espace réservé du contenu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94625" y="504019"/>
            <a:ext cx="1105694" cy="330919"/>
          </a:xfrm>
          <a:prstGeom prst="rect">
            <a:avLst/>
          </a:prstGeom>
        </p:spPr>
      </p:pic>
      <p:pic>
        <p:nvPicPr>
          <p:cNvPr id="9" name="Picture 2" descr="C:\Users\frebault\Documents\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160" b="17160"/>
          <a:stretch/>
        </p:blipFill>
        <p:spPr bwMode="auto">
          <a:xfrm>
            <a:off x="8460433" y="6103301"/>
            <a:ext cx="683568" cy="66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35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des solutions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sz="2800" b="1" dirty="0" smtClean="0">
                <a:solidFill>
                  <a:schemeClr val="tx2"/>
                </a:solidFill>
              </a:rPr>
              <a:t>Le contrat de maintenance</a:t>
            </a:r>
          </a:p>
          <a:p>
            <a:pPr marL="114300" indent="0">
              <a:buNone/>
            </a:pPr>
            <a:endParaRPr lang="fr-FR" sz="2800" b="1" dirty="0" smtClean="0">
              <a:solidFill>
                <a:schemeClr val="tx2"/>
              </a:solidFill>
            </a:endParaRPr>
          </a:p>
          <a:p>
            <a:endParaRPr lang="fr-FR" sz="2400" dirty="0"/>
          </a:p>
          <a:p>
            <a:r>
              <a:rPr lang="fr-FR" sz="2400" dirty="0" smtClean="0"/>
              <a:t>Prévoit une assistance téléphonique</a:t>
            </a:r>
          </a:p>
          <a:p>
            <a:endParaRPr lang="fr-FR" sz="2400" dirty="0"/>
          </a:p>
          <a:p>
            <a:r>
              <a:rPr lang="fr-FR" sz="2400" dirty="0" smtClean="0"/>
              <a:t>Prévoit des déplacements en cas d’urgence</a:t>
            </a:r>
          </a:p>
          <a:p>
            <a:pPr marL="114300" indent="0">
              <a:buNone/>
            </a:pPr>
            <a:endParaRPr lang="fr-FR" sz="2400" dirty="0"/>
          </a:p>
          <a:p>
            <a:endParaRPr lang="fr-FR" sz="2000" dirty="0" smtClean="0"/>
          </a:p>
          <a:p>
            <a:pPr marL="114300" indent="0">
              <a:buNone/>
            </a:pPr>
            <a:endParaRPr lang="fr-FR" sz="2400" b="1" dirty="0" smtClean="0">
              <a:solidFill>
                <a:schemeClr val="tx2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Juillet- Décembre 2015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Salty Software - Livrable 3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23</a:t>
            </a:fld>
            <a:endParaRPr lang="fr-BE" dirty="0"/>
          </a:p>
        </p:txBody>
      </p:sp>
      <p:pic>
        <p:nvPicPr>
          <p:cNvPr id="8" name="Espace réservé du contenu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94625" y="504019"/>
            <a:ext cx="1105694" cy="330919"/>
          </a:xfrm>
          <a:prstGeom prst="rect">
            <a:avLst/>
          </a:prstGeom>
        </p:spPr>
      </p:pic>
      <p:pic>
        <p:nvPicPr>
          <p:cNvPr id="9" name="Picture 2" descr="C:\Users\frebault\Documents\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160" b="17160"/>
          <a:stretch/>
        </p:blipFill>
        <p:spPr bwMode="auto">
          <a:xfrm>
            <a:off x="8460433" y="6103301"/>
            <a:ext cx="683568" cy="66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34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des solutions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sz="2800" b="1" dirty="0" smtClean="0">
                <a:solidFill>
                  <a:schemeClr val="tx2"/>
                </a:solidFill>
              </a:rPr>
              <a:t>Le coût total du projet proposé au client</a:t>
            </a:r>
          </a:p>
          <a:p>
            <a:pPr marL="114300" indent="0">
              <a:buNone/>
            </a:pPr>
            <a:endParaRPr lang="fr-FR" sz="2800" b="1" dirty="0">
              <a:solidFill>
                <a:schemeClr val="tx2"/>
              </a:solidFill>
            </a:endParaRPr>
          </a:p>
          <a:p>
            <a:r>
              <a:rPr lang="fr-FR" sz="2400" dirty="0" smtClean="0"/>
              <a:t>Coûts humains: 46 812 €</a:t>
            </a:r>
          </a:p>
          <a:p>
            <a:endParaRPr lang="fr-FR" sz="2400" dirty="0"/>
          </a:p>
          <a:p>
            <a:r>
              <a:rPr lang="fr-FR" sz="2400" dirty="0" smtClean="0"/>
              <a:t>Coûts informatiques: 23 559 €</a:t>
            </a:r>
          </a:p>
          <a:p>
            <a:endParaRPr lang="fr-FR" sz="2400" dirty="0"/>
          </a:p>
          <a:p>
            <a:r>
              <a:rPr lang="fr-FR" sz="2400" dirty="0" smtClean="0"/>
              <a:t>Contrat de maintenance 45 741 €</a:t>
            </a:r>
          </a:p>
          <a:p>
            <a:endParaRPr lang="fr-FR" sz="2400" dirty="0"/>
          </a:p>
          <a:p>
            <a:r>
              <a:rPr lang="fr-FR" sz="2400" b="1" dirty="0" smtClean="0">
                <a:solidFill>
                  <a:srgbClr val="FF0000"/>
                </a:solidFill>
              </a:rPr>
              <a:t>Coût total: 116 112 €</a:t>
            </a:r>
          </a:p>
          <a:p>
            <a:pPr marL="114300" indent="0">
              <a:buNone/>
            </a:pPr>
            <a:endParaRPr lang="fr-FR" sz="2800" b="1" dirty="0">
              <a:solidFill>
                <a:schemeClr val="tx2"/>
              </a:solidFill>
            </a:endParaRPr>
          </a:p>
          <a:p>
            <a:pPr marL="114300" indent="0">
              <a:buNone/>
            </a:pPr>
            <a:endParaRPr lang="fr-FR" sz="2800" b="1" dirty="0" smtClean="0">
              <a:solidFill>
                <a:schemeClr val="tx2"/>
              </a:solidFill>
            </a:endParaRPr>
          </a:p>
          <a:p>
            <a:pPr marL="114300" indent="0">
              <a:buNone/>
            </a:pPr>
            <a:endParaRPr lang="fr-FR" sz="2400" dirty="0"/>
          </a:p>
          <a:p>
            <a:endParaRPr lang="fr-FR" sz="2000" dirty="0" smtClean="0"/>
          </a:p>
          <a:p>
            <a:pPr marL="114300" indent="0">
              <a:buNone/>
            </a:pPr>
            <a:endParaRPr lang="fr-FR" sz="2400" b="1" dirty="0" smtClean="0">
              <a:solidFill>
                <a:schemeClr val="tx2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Juillet- Décembre 2015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Salty Software - Livrable 3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24</a:t>
            </a:fld>
            <a:endParaRPr lang="fr-BE" dirty="0"/>
          </a:p>
        </p:txBody>
      </p:sp>
      <p:pic>
        <p:nvPicPr>
          <p:cNvPr id="8" name="Espace réservé du contenu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94625" y="504019"/>
            <a:ext cx="1105694" cy="330919"/>
          </a:xfrm>
          <a:prstGeom prst="rect">
            <a:avLst/>
          </a:prstGeom>
        </p:spPr>
      </p:pic>
      <p:pic>
        <p:nvPicPr>
          <p:cNvPr id="9" name="Picture 2" descr="C:\Users\frebault\Documents\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160" b="17160"/>
          <a:stretch/>
        </p:blipFill>
        <p:spPr bwMode="auto">
          <a:xfrm>
            <a:off x="8460433" y="6103301"/>
            <a:ext cx="683568" cy="66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16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la maquette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sz="2800" b="1" dirty="0" smtClean="0">
                <a:solidFill>
                  <a:schemeClr val="tx2"/>
                </a:solidFill>
              </a:rPr>
              <a:t>Matériel</a:t>
            </a:r>
          </a:p>
          <a:p>
            <a:pPr marL="114300" indent="0">
              <a:buNone/>
            </a:pPr>
            <a:endParaRPr lang="fr-FR" sz="2800" b="1" dirty="0" smtClean="0">
              <a:solidFill>
                <a:schemeClr val="tx2"/>
              </a:solidFill>
            </a:endParaRPr>
          </a:p>
          <a:p>
            <a:pPr marL="114300" indent="0">
              <a:buNone/>
            </a:pPr>
            <a:r>
              <a:rPr lang="fr-FR" sz="2400" dirty="0" smtClean="0"/>
              <a:t>Fourni par l’établissement du CESI, il comprend:</a:t>
            </a:r>
          </a:p>
          <a:p>
            <a:pPr marL="114300" indent="0">
              <a:buNone/>
            </a:pPr>
            <a:endParaRPr lang="fr-FR" sz="2400" dirty="0"/>
          </a:p>
          <a:p>
            <a:r>
              <a:rPr lang="fr-FR" sz="2400" dirty="0" smtClean="0"/>
              <a:t>1 PC HP Compaq 8000 Elite SFF – 4Go de RAM/HDD 250Go.</a:t>
            </a:r>
          </a:p>
          <a:p>
            <a:r>
              <a:rPr lang="fr-FR" sz="2400" dirty="0" smtClean="0"/>
              <a:t>1 Routeur D-link DGS 1024D</a:t>
            </a:r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000" dirty="0" smtClean="0"/>
          </a:p>
          <a:p>
            <a:pPr marL="114300" indent="0">
              <a:buNone/>
            </a:pPr>
            <a:endParaRPr lang="fr-FR" sz="2400" b="1" dirty="0" smtClean="0">
              <a:solidFill>
                <a:schemeClr val="tx2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Juillet- Décembre 2015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Salty Software - Livrable 3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25</a:t>
            </a:fld>
            <a:endParaRPr lang="fr-BE" dirty="0"/>
          </a:p>
        </p:txBody>
      </p:sp>
      <p:pic>
        <p:nvPicPr>
          <p:cNvPr id="8" name="Espace réservé du contenu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94625" y="504019"/>
            <a:ext cx="1105694" cy="330919"/>
          </a:xfrm>
          <a:prstGeom prst="rect">
            <a:avLst/>
          </a:prstGeom>
        </p:spPr>
      </p:pic>
      <p:pic>
        <p:nvPicPr>
          <p:cNvPr id="9" name="Picture 2" descr="C:\Users\frebault\Documents\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160" b="17160"/>
          <a:stretch/>
        </p:blipFill>
        <p:spPr bwMode="auto">
          <a:xfrm>
            <a:off x="8460433" y="6103301"/>
            <a:ext cx="683568" cy="66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53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la maquette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fr-FR" sz="2800" b="1" dirty="0" smtClean="0">
              <a:solidFill>
                <a:schemeClr val="tx2"/>
              </a:solidFill>
            </a:endParaRPr>
          </a:p>
          <a:p>
            <a:endParaRPr lang="fr-FR" sz="2800" b="1" dirty="0">
              <a:solidFill>
                <a:schemeClr val="tx2"/>
              </a:solidFill>
            </a:endParaRPr>
          </a:p>
          <a:p>
            <a:endParaRPr lang="fr-FR" sz="2800" b="1" dirty="0" smtClean="0">
              <a:solidFill>
                <a:schemeClr val="tx2"/>
              </a:solidFill>
            </a:endParaRPr>
          </a:p>
          <a:p>
            <a:endParaRPr lang="fr-FR" sz="2800" b="1" dirty="0">
              <a:solidFill>
                <a:schemeClr val="tx2"/>
              </a:solidFill>
            </a:endParaRPr>
          </a:p>
          <a:p>
            <a:pPr marL="114300" indent="0" algn="ctr">
              <a:buNone/>
            </a:pPr>
            <a:r>
              <a:rPr lang="fr-FR" sz="2800" b="1" dirty="0" smtClean="0">
                <a:solidFill>
                  <a:schemeClr val="tx2"/>
                </a:solidFill>
              </a:rPr>
              <a:t>Démonstration</a:t>
            </a:r>
            <a:endParaRPr lang="fr-FR" sz="2400" dirty="0" smtClean="0"/>
          </a:p>
          <a:p>
            <a:endParaRPr lang="fr-FR" sz="2400" dirty="0"/>
          </a:p>
          <a:p>
            <a:endParaRPr lang="fr-FR" sz="2000" dirty="0" smtClean="0"/>
          </a:p>
          <a:p>
            <a:pPr marL="114300" indent="0">
              <a:buNone/>
            </a:pPr>
            <a:endParaRPr lang="fr-FR" sz="2400" b="1" dirty="0" smtClean="0">
              <a:solidFill>
                <a:schemeClr val="tx2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Juillet- Décembre 2015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Salty Software - Livrable 3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26</a:t>
            </a:fld>
            <a:endParaRPr lang="fr-BE" dirty="0"/>
          </a:p>
        </p:txBody>
      </p:sp>
      <p:pic>
        <p:nvPicPr>
          <p:cNvPr id="8" name="Espace réservé du contenu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94625" y="504019"/>
            <a:ext cx="1105694" cy="330919"/>
          </a:xfrm>
          <a:prstGeom prst="rect">
            <a:avLst/>
          </a:prstGeom>
        </p:spPr>
      </p:pic>
      <p:pic>
        <p:nvPicPr>
          <p:cNvPr id="9" name="Picture 2" descr="C:\Users\frebault\Documents\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160" b="17160"/>
          <a:stretch/>
        </p:blipFill>
        <p:spPr bwMode="auto">
          <a:xfrm>
            <a:off x="8460433" y="6103301"/>
            <a:ext cx="683568" cy="66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72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Démarche qualité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sz="2800" b="1" dirty="0" smtClean="0">
                <a:solidFill>
                  <a:schemeClr val="tx2"/>
                </a:solidFill>
              </a:rPr>
              <a:t>Démarche de reprise d’activité</a:t>
            </a:r>
          </a:p>
          <a:p>
            <a:pPr marL="114300" indent="0">
              <a:buNone/>
            </a:pPr>
            <a:endParaRPr lang="fr-FR" sz="2800" b="1" dirty="0" smtClean="0">
              <a:solidFill>
                <a:schemeClr val="tx2"/>
              </a:solidFill>
            </a:endParaRPr>
          </a:p>
          <a:p>
            <a:endParaRPr lang="fr-FR" sz="2400" dirty="0"/>
          </a:p>
          <a:p>
            <a:r>
              <a:rPr lang="fr-FR" sz="2400" dirty="0" smtClean="0"/>
              <a:t>3 Niveaux de délai d’intervention</a:t>
            </a:r>
          </a:p>
          <a:p>
            <a:endParaRPr lang="fr-FR" sz="2400" dirty="0"/>
          </a:p>
          <a:p>
            <a:r>
              <a:rPr lang="fr-FR" sz="2400" dirty="0" smtClean="0"/>
              <a:t>Évaluation selon la gravité de la situation</a:t>
            </a:r>
          </a:p>
          <a:p>
            <a:endParaRPr lang="fr-FR" sz="2400" dirty="0"/>
          </a:p>
          <a:p>
            <a:endParaRPr lang="fr-FR" sz="2000" dirty="0" smtClean="0"/>
          </a:p>
          <a:p>
            <a:pPr marL="114300" indent="0">
              <a:buNone/>
            </a:pPr>
            <a:endParaRPr lang="fr-FR" sz="2400" b="1" dirty="0" smtClean="0">
              <a:solidFill>
                <a:schemeClr val="tx2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Juillet- Décembre 2015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Salty Software - Livrable 3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27</a:t>
            </a:fld>
            <a:endParaRPr lang="fr-BE" dirty="0"/>
          </a:p>
        </p:txBody>
      </p:sp>
      <p:pic>
        <p:nvPicPr>
          <p:cNvPr id="8" name="Espace réservé du contenu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94625" y="504019"/>
            <a:ext cx="1105694" cy="330919"/>
          </a:xfrm>
          <a:prstGeom prst="rect">
            <a:avLst/>
          </a:prstGeom>
        </p:spPr>
      </p:pic>
      <p:pic>
        <p:nvPicPr>
          <p:cNvPr id="9" name="Picture 2" descr="C:\Users\frebault\Documents\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160" b="17160"/>
          <a:stretch/>
        </p:blipFill>
        <p:spPr bwMode="auto">
          <a:xfrm>
            <a:off x="8460433" y="6103301"/>
            <a:ext cx="683568" cy="66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35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Démarche qualité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sz="2800" b="1" dirty="0" smtClean="0">
                <a:solidFill>
                  <a:schemeClr val="tx2"/>
                </a:solidFill>
              </a:rPr>
              <a:t>Les processus (Ex: Gestion des applications)</a:t>
            </a:r>
            <a:endParaRPr lang="fr-FR" sz="2800" b="1" dirty="0">
              <a:solidFill>
                <a:schemeClr val="tx2"/>
              </a:solidFill>
            </a:endParaRPr>
          </a:p>
          <a:p>
            <a:endParaRPr lang="fr-FR" sz="2400" dirty="0" smtClean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000" dirty="0" smtClean="0"/>
          </a:p>
          <a:p>
            <a:pPr marL="114300" indent="0">
              <a:buNone/>
            </a:pPr>
            <a:endParaRPr lang="fr-FR" sz="2400" b="1" dirty="0" smtClean="0">
              <a:solidFill>
                <a:schemeClr val="tx2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Juillet- Décembre 2015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Salty Software - Livrable 3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28</a:t>
            </a:fld>
            <a:endParaRPr lang="fr-BE" dirty="0"/>
          </a:p>
        </p:txBody>
      </p:sp>
      <p:pic>
        <p:nvPicPr>
          <p:cNvPr id="8" name="Espace réservé du contenu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94625" y="504019"/>
            <a:ext cx="1105694" cy="330919"/>
          </a:xfrm>
          <a:prstGeom prst="rect">
            <a:avLst/>
          </a:prstGeom>
        </p:spPr>
      </p:pic>
      <p:pic>
        <p:nvPicPr>
          <p:cNvPr id="9" name="Picture 2" descr="C:\Users\frebault\Documents\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160" b="17160"/>
          <a:stretch/>
        </p:blipFill>
        <p:spPr bwMode="auto">
          <a:xfrm>
            <a:off x="8460433" y="6103301"/>
            <a:ext cx="683568" cy="66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00" y="2204864"/>
            <a:ext cx="707707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45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Démarche qualité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sz="2800" b="1" dirty="0" smtClean="0">
                <a:solidFill>
                  <a:schemeClr val="tx2"/>
                </a:solidFill>
              </a:rPr>
              <a:t>Fiches de procédures</a:t>
            </a:r>
            <a:endParaRPr lang="fr-FR" sz="2800" b="1" dirty="0">
              <a:solidFill>
                <a:schemeClr val="tx2"/>
              </a:solidFill>
            </a:endParaRPr>
          </a:p>
          <a:p>
            <a:pPr marL="114300" indent="0">
              <a:buNone/>
            </a:pPr>
            <a:r>
              <a:rPr lang="fr-FR" sz="2400" b="1" dirty="0" smtClean="0"/>
              <a:t>Décrivent les activités principales</a:t>
            </a:r>
          </a:p>
          <a:p>
            <a:pPr marL="114300" indent="0">
              <a:buNone/>
            </a:pPr>
            <a:endParaRPr lang="fr-FR" sz="2400" b="1" dirty="0" smtClean="0"/>
          </a:p>
          <a:p>
            <a:r>
              <a:rPr lang="fr-FR" sz="2400" dirty="0" smtClean="0"/>
              <a:t>Gestion des machines virtuelles</a:t>
            </a:r>
          </a:p>
          <a:p>
            <a:endParaRPr lang="fr-FR" sz="2400" dirty="0" smtClean="0"/>
          </a:p>
          <a:p>
            <a:r>
              <a:rPr lang="fr-FR" sz="2400" dirty="0" smtClean="0"/>
              <a:t>Gestion des applications web et mobile</a:t>
            </a:r>
          </a:p>
          <a:p>
            <a:endParaRPr lang="fr-FR" sz="2400" dirty="0" smtClean="0"/>
          </a:p>
          <a:p>
            <a:r>
              <a:rPr lang="fr-FR" sz="2400" dirty="0" smtClean="0"/>
              <a:t>Gestion des versions pour les applications </a:t>
            </a:r>
          </a:p>
          <a:p>
            <a:endParaRPr lang="fr-FR" sz="2400" dirty="0" smtClean="0"/>
          </a:p>
          <a:p>
            <a:r>
              <a:rPr lang="fr-FR" sz="2400" dirty="0" smtClean="0"/>
              <a:t>Mise en place des maintenances</a:t>
            </a:r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000" dirty="0" smtClean="0"/>
          </a:p>
          <a:p>
            <a:pPr marL="114300" indent="0">
              <a:buNone/>
            </a:pPr>
            <a:endParaRPr lang="fr-FR" sz="2400" b="1" dirty="0" smtClean="0">
              <a:solidFill>
                <a:schemeClr val="tx2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Juillet- Décembre 2015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Salty Software - Livrable 3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29</a:t>
            </a:fld>
            <a:endParaRPr lang="fr-BE" dirty="0"/>
          </a:p>
        </p:txBody>
      </p:sp>
      <p:pic>
        <p:nvPicPr>
          <p:cNvPr id="8" name="Espace réservé du contenu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94625" y="504019"/>
            <a:ext cx="1105694" cy="330919"/>
          </a:xfrm>
          <a:prstGeom prst="rect">
            <a:avLst/>
          </a:prstGeom>
        </p:spPr>
      </p:pic>
      <p:pic>
        <p:nvPicPr>
          <p:cNvPr id="9" name="Picture 2" descr="C:\Users\frebault\Documents\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160" b="17160"/>
          <a:stretch/>
        </p:blipFill>
        <p:spPr bwMode="auto">
          <a:xfrm>
            <a:off x="8460433" y="6103301"/>
            <a:ext cx="683568" cy="66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71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Juillet- Décembre 2015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Salty Software - Livrable 3</a:t>
            </a:r>
            <a:endParaRPr lang="fr-BE" dirty="0"/>
          </a:p>
        </p:txBody>
      </p:sp>
      <p:pic>
        <p:nvPicPr>
          <p:cNvPr id="9" name="Picture 2" descr="C:\Users\frebault\Documents\log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160" b="17160"/>
          <a:stretch/>
        </p:blipFill>
        <p:spPr bwMode="auto">
          <a:xfrm>
            <a:off x="8460433" y="6103301"/>
            <a:ext cx="683568" cy="66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Espace réservé du contenu 9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94625" y="504019"/>
            <a:ext cx="1105694" cy="330919"/>
          </a:xfrm>
          <a:prstGeom prst="rect">
            <a:avLst/>
          </a:prstGeom>
        </p:spPr>
      </p:pic>
      <p:sp>
        <p:nvSpPr>
          <p:cNvPr id="13" name="Espace réservé du contenu 2"/>
          <p:cNvSpPr txBox="1">
            <a:spLocks/>
          </p:cNvSpPr>
          <p:nvPr/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 smtClean="0"/>
          </a:p>
          <a:p>
            <a:r>
              <a:rPr lang="fr-FR" sz="2600" b="1" dirty="0" smtClean="0"/>
              <a:t>Introduction</a:t>
            </a:r>
          </a:p>
          <a:p>
            <a:endParaRPr lang="fr-FR" sz="2600" b="1" dirty="0" smtClean="0"/>
          </a:p>
          <a:p>
            <a:r>
              <a:rPr lang="fr-FR" sz="2600" b="1" dirty="0" smtClean="0"/>
              <a:t>Analyse du sujet</a:t>
            </a:r>
          </a:p>
          <a:p>
            <a:endParaRPr lang="fr-FR" sz="2600" b="1" dirty="0" smtClean="0"/>
          </a:p>
          <a:p>
            <a:r>
              <a:rPr lang="fr-FR" sz="2600" b="1" dirty="0" smtClean="0"/>
              <a:t>Gestion du projet</a:t>
            </a:r>
          </a:p>
          <a:p>
            <a:endParaRPr lang="fr-FR" sz="2600" b="1" dirty="0" smtClean="0"/>
          </a:p>
          <a:p>
            <a:r>
              <a:rPr lang="fr-FR" sz="2600" b="1" dirty="0" smtClean="0"/>
              <a:t>Présentation des solutions</a:t>
            </a:r>
          </a:p>
          <a:p>
            <a:endParaRPr lang="fr-FR" sz="2600" b="1" dirty="0"/>
          </a:p>
          <a:p>
            <a:r>
              <a:rPr lang="fr-FR" sz="2600" b="1" dirty="0" smtClean="0"/>
              <a:t>Présentation de la maquette</a:t>
            </a:r>
          </a:p>
          <a:p>
            <a:endParaRPr lang="fr-FR" sz="2600" b="1" dirty="0"/>
          </a:p>
          <a:p>
            <a:r>
              <a:rPr lang="fr-FR" sz="2600" b="1" dirty="0" smtClean="0"/>
              <a:t>Démarche qualité</a:t>
            </a:r>
          </a:p>
          <a:p>
            <a:endParaRPr lang="fr-FR" sz="2600" b="1" dirty="0" smtClean="0"/>
          </a:p>
          <a:p>
            <a:r>
              <a:rPr lang="fr-FR" sz="2600" b="1" dirty="0" smtClean="0"/>
              <a:t>Observations</a:t>
            </a:r>
            <a:endParaRPr lang="fr-FR" sz="2600" b="1" dirty="0"/>
          </a:p>
        </p:txBody>
      </p:sp>
    </p:spTree>
    <p:extLst>
      <p:ext uri="{BB962C8B-B14F-4D97-AF65-F5344CB8AC3E}">
        <p14:creationId xmlns:p14="http://schemas.microsoft.com/office/powerpoint/2010/main" val="378105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Observations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sz="2800" b="1" dirty="0" smtClean="0">
                <a:solidFill>
                  <a:schemeClr val="tx2"/>
                </a:solidFill>
              </a:rPr>
              <a:t>Conclusion du projet</a:t>
            </a:r>
            <a:endParaRPr lang="fr-FR" sz="2800" b="1" dirty="0">
              <a:solidFill>
                <a:schemeClr val="tx2"/>
              </a:solidFill>
            </a:endParaRPr>
          </a:p>
          <a:p>
            <a:pPr marL="114300" indent="0">
              <a:buNone/>
            </a:pPr>
            <a:endParaRPr lang="fr-FR" sz="2400" b="1" dirty="0" smtClean="0"/>
          </a:p>
          <a:p>
            <a:r>
              <a:rPr lang="fr-FR" sz="2400" dirty="0" smtClean="0"/>
              <a:t>Une maquette fonctionnelle</a:t>
            </a:r>
          </a:p>
          <a:p>
            <a:endParaRPr lang="fr-FR" sz="2400" dirty="0"/>
          </a:p>
          <a:p>
            <a:r>
              <a:rPr lang="fr-FR" sz="2400" dirty="0" smtClean="0"/>
              <a:t>Une solution prête au déploiement répondant au besoin</a:t>
            </a:r>
          </a:p>
          <a:p>
            <a:endParaRPr lang="fr-FR" sz="2400" dirty="0"/>
          </a:p>
          <a:p>
            <a:r>
              <a:rPr lang="fr-FR" sz="2400" dirty="0" smtClean="0"/>
              <a:t>Des processus et procédures détaillés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000" dirty="0" smtClean="0"/>
          </a:p>
          <a:p>
            <a:pPr marL="114300" indent="0">
              <a:buNone/>
            </a:pPr>
            <a:endParaRPr lang="fr-FR" sz="2400" b="1" dirty="0" smtClean="0">
              <a:solidFill>
                <a:schemeClr val="tx2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Juillet- Décembre 2015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Salty Software - Livrable 3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30</a:t>
            </a:fld>
            <a:endParaRPr lang="fr-BE" dirty="0"/>
          </a:p>
        </p:txBody>
      </p:sp>
      <p:pic>
        <p:nvPicPr>
          <p:cNvPr id="8" name="Espace réservé du contenu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94625" y="504019"/>
            <a:ext cx="1105694" cy="330919"/>
          </a:xfrm>
          <a:prstGeom prst="rect">
            <a:avLst/>
          </a:prstGeom>
        </p:spPr>
      </p:pic>
      <p:pic>
        <p:nvPicPr>
          <p:cNvPr id="9" name="Picture 2" descr="C:\Users\frebault\Documents\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160" b="17160"/>
          <a:stretch/>
        </p:blipFill>
        <p:spPr bwMode="auto">
          <a:xfrm>
            <a:off x="8460433" y="6103301"/>
            <a:ext cx="683568" cy="66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Observations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sz="2800" b="1" dirty="0" smtClean="0">
                <a:solidFill>
                  <a:schemeClr val="tx2"/>
                </a:solidFill>
              </a:rPr>
              <a:t>Points positifs</a:t>
            </a:r>
            <a:endParaRPr lang="fr-FR" sz="2400" dirty="0" smtClean="0"/>
          </a:p>
          <a:p>
            <a:r>
              <a:rPr lang="fr-FR" sz="2400" dirty="0" smtClean="0"/>
              <a:t>Une équipe soudée et compétente</a:t>
            </a:r>
            <a:endParaRPr lang="fr-FR" sz="2400" dirty="0"/>
          </a:p>
          <a:p>
            <a:r>
              <a:rPr lang="fr-FR" sz="2400" dirty="0" smtClean="0"/>
              <a:t>Un bon suivi du projet</a:t>
            </a:r>
            <a:endParaRPr lang="fr-FR" sz="2400" dirty="0"/>
          </a:p>
          <a:p>
            <a:r>
              <a:rPr lang="fr-FR" sz="2400" dirty="0" smtClean="0"/>
              <a:t>Une bonne communication au sein de l’équipe</a:t>
            </a:r>
          </a:p>
          <a:p>
            <a:pPr marL="114300" indent="0">
              <a:buNone/>
            </a:pPr>
            <a:endParaRPr lang="fr-FR" sz="2400" dirty="0" smtClean="0"/>
          </a:p>
          <a:p>
            <a:pPr marL="114300" indent="0">
              <a:buNone/>
            </a:pPr>
            <a:r>
              <a:rPr lang="fr-FR" sz="2800" b="1" dirty="0">
                <a:solidFill>
                  <a:schemeClr val="tx2"/>
                </a:solidFill>
              </a:rPr>
              <a:t>Points </a:t>
            </a:r>
            <a:r>
              <a:rPr lang="fr-FR" sz="2800" b="1" dirty="0" smtClean="0">
                <a:solidFill>
                  <a:schemeClr val="tx2"/>
                </a:solidFill>
              </a:rPr>
              <a:t>à améliorer</a:t>
            </a:r>
            <a:endParaRPr lang="fr-FR" sz="2000" dirty="0"/>
          </a:p>
          <a:p>
            <a:r>
              <a:rPr lang="fr-FR" sz="2400" dirty="0" smtClean="0"/>
              <a:t>Mise à disposition des moyens par le CESI</a:t>
            </a:r>
            <a:endParaRPr lang="fr-FR" sz="2400" dirty="0"/>
          </a:p>
          <a:p>
            <a:endParaRPr lang="fr-FR" sz="2400" dirty="0" smtClean="0"/>
          </a:p>
          <a:p>
            <a:pPr marL="114300" indent="0">
              <a:buNone/>
            </a:pPr>
            <a:r>
              <a:rPr lang="fr-FR" sz="2800" b="1" dirty="0" smtClean="0">
                <a:solidFill>
                  <a:schemeClr val="tx2"/>
                </a:solidFill>
              </a:rPr>
              <a:t>Bilan individuel</a:t>
            </a:r>
            <a:endParaRPr lang="fr-FR" sz="20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000" dirty="0" smtClean="0"/>
          </a:p>
          <a:p>
            <a:pPr marL="114300" indent="0">
              <a:buNone/>
            </a:pPr>
            <a:endParaRPr lang="fr-FR" sz="2400" b="1" dirty="0" smtClean="0">
              <a:solidFill>
                <a:schemeClr val="tx2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Juillet- Décembre 2015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Salty Software - Livrable 3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31</a:t>
            </a:fld>
            <a:endParaRPr lang="fr-BE" dirty="0"/>
          </a:p>
        </p:txBody>
      </p:sp>
      <p:pic>
        <p:nvPicPr>
          <p:cNvPr id="8" name="Espace réservé du contenu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94625" y="504019"/>
            <a:ext cx="1105694" cy="330919"/>
          </a:xfrm>
          <a:prstGeom prst="rect">
            <a:avLst/>
          </a:prstGeom>
        </p:spPr>
      </p:pic>
      <p:pic>
        <p:nvPicPr>
          <p:cNvPr id="9" name="Picture 2" descr="C:\Users\frebault\Documents\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160" b="17160"/>
          <a:stretch/>
        </p:blipFill>
        <p:spPr bwMode="auto">
          <a:xfrm>
            <a:off x="8460433" y="6103301"/>
            <a:ext cx="683568" cy="66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83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7620000" cy="1143000"/>
          </a:xfrm>
        </p:spPr>
        <p:txBody>
          <a:bodyPr/>
          <a:lstStyle/>
          <a:p>
            <a:pPr algn="ctr"/>
            <a:r>
              <a:rPr lang="fr-FR" dirty="0" smtClean="0"/>
              <a:t>Salty Software vous remercie de votre 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000" dirty="0" smtClean="0"/>
          </a:p>
          <a:p>
            <a:pPr marL="114300" indent="0">
              <a:buNone/>
            </a:pPr>
            <a:endParaRPr lang="fr-FR" sz="2400" b="1" dirty="0" smtClean="0">
              <a:solidFill>
                <a:schemeClr val="tx2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Juillet- Décembre 2015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Salty Software - Livrable 3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32</a:t>
            </a:fld>
            <a:endParaRPr lang="fr-BE" dirty="0"/>
          </a:p>
        </p:txBody>
      </p:sp>
      <p:pic>
        <p:nvPicPr>
          <p:cNvPr id="10" name="Picture 2" descr="C:\Users\frebault\Document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43" y="3284984"/>
            <a:ext cx="1224136" cy="119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frebault\Downloads\LOGO_CESIALTERNANCE_QUAD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472799"/>
            <a:ext cx="2389080" cy="81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74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fr-FR" sz="2800" b="1" dirty="0" smtClean="0">
                <a:solidFill>
                  <a:schemeClr val="tx2"/>
                </a:solidFill>
              </a:rPr>
              <a:t>Livrable </a:t>
            </a:r>
            <a:r>
              <a:rPr lang="fr-FR" sz="2800" b="1" dirty="0" smtClean="0">
                <a:solidFill>
                  <a:schemeClr val="tx2"/>
                </a:solidFill>
              </a:rPr>
              <a:t>1</a:t>
            </a:r>
            <a:endParaRPr lang="fr-FR" b="1" dirty="0" smtClean="0">
              <a:solidFill>
                <a:schemeClr val="tx2"/>
              </a:solidFill>
            </a:endParaRPr>
          </a:p>
          <a:p>
            <a:r>
              <a:rPr lang="fr-FR" sz="2400" dirty="0" smtClean="0"/>
              <a:t>Application web de gestion de production</a:t>
            </a:r>
          </a:p>
          <a:p>
            <a:endParaRPr lang="fr-FR" sz="2400" dirty="0"/>
          </a:p>
          <a:p>
            <a:r>
              <a:rPr lang="fr-FR" sz="2400" dirty="0" smtClean="0"/>
              <a:t>Développée en Symphony 2</a:t>
            </a:r>
          </a:p>
          <a:p>
            <a:endParaRPr lang="fr-FR" dirty="0"/>
          </a:p>
          <a:p>
            <a:pPr marL="114300" indent="0">
              <a:buNone/>
            </a:pPr>
            <a:r>
              <a:rPr lang="fr-FR" sz="2800" b="1" dirty="0" smtClean="0">
                <a:solidFill>
                  <a:schemeClr val="tx2"/>
                </a:solidFill>
              </a:rPr>
              <a:t>Livrable 2</a:t>
            </a:r>
            <a:endParaRPr lang="fr-FR" b="1" dirty="0">
              <a:solidFill>
                <a:schemeClr val="tx2"/>
              </a:solidFill>
            </a:endParaRPr>
          </a:p>
          <a:p>
            <a:r>
              <a:rPr lang="fr-FR" sz="2400" dirty="0"/>
              <a:t>Application </a:t>
            </a:r>
            <a:r>
              <a:rPr lang="fr-FR" sz="2400" dirty="0" smtClean="0"/>
              <a:t>Android de </a:t>
            </a:r>
            <a:r>
              <a:rPr lang="fr-FR" sz="2400" dirty="0"/>
              <a:t>gestion </a:t>
            </a:r>
            <a:r>
              <a:rPr lang="fr-FR" sz="2400" dirty="0" smtClean="0"/>
              <a:t>des clients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Développée </a:t>
            </a:r>
            <a:r>
              <a:rPr lang="fr-FR" sz="2400" dirty="0" smtClean="0"/>
              <a:t>en java sur Android Studio</a:t>
            </a:r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Juillet- Décembre 2015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Salty Software - Livrable 3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 dirty="0"/>
          </a:p>
        </p:txBody>
      </p:sp>
      <p:pic>
        <p:nvPicPr>
          <p:cNvPr id="7" name="Picture 2" descr="C:\Users\frebault\Documents\log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160" b="17160"/>
          <a:stretch/>
        </p:blipFill>
        <p:spPr bwMode="auto">
          <a:xfrm>
            <a:off x="8460433" y="6103301"/>
            <a:ext cx="683568" cy="66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Espace réservé du contenu 9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94625" y="504019"/>
            <a:ext cx="1105694" cy="33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0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sz="2400" b="1" dirty="0" smtClean="0">
                <a:solidFill>
                  <a:schemeClr val="tx2"/>
                </a:solidFill>
              </a:rPr>
              <a:t>Contexte</a:t>
            </a:r>
            <a:endParaRPr lang="fr-FR" b="1" dirty="0" smtClean="0">
              <a:solidFill>
                <a:schemeClr val="tx2"/>
              </a:solidFill>
            </a:endParaRPr>
          </a:p>
          <a:p>
            <a:pPr marL="114300" indent="0">
              <a:buNone/>
            </a:pPr>
            <a:endParaRPr lang="fr-FR" b="1" dirty="0" smtClean="0">
              <a:solidFill>
                <a:schemeClr val="tx2"/>
              </a:solidFill>
            </a:endParaRPr>
          </a:p>
          <a:p>
            <a:r>
              <a:rPr lang="fr-FR" sz="2400" dirty="0" smtClean="0"/>
              <a:t>Deux applications précédemment développées pour PlastProd</a:t>
            </a:r>
          </a:p>
          <a:p>
            <a:r>
              <a:rPr lang="fr-FR" sz="2400" dirty="0" smtClean="0"/>
              <a:t>Besoin de les héberger</a:t>
            </a:r>
          </a:p>
          <a:p>
            <a:r>
              <a:rPr lang="fr-FR" sz="2400" dirty="0" smtClean="0"/>
              <a:t>Choix d’un hébergement interne</a:t>
            </a:r>
            <a:endParaRPr lang="fr-FR" sz="2400" b="1" dirty="0" smtClean="0">
              <a:solidFill>
                <a:schemeClr val="tx2"/>
              </a:solidFill>
            </a:endParaRPr>
          </a:p>
          <a:p>
            <a:pPr marL="114300" indent="0">
              <a:buNone/>
            </a:pPr>
            <a:endParaRPr lang="fr-FR" b="1" dirty="0">
              <a:solidFill>
                <a:schemeClr val="tx2"/>
              </a:solidFill>
            </a:endParaRPr>
          </a:p>
          <a:p>
            <a:pPr marL="114300" indent="0">
              <a:buNone/>
            </a:pPr>
            <a:r>
              <a:rPr lang="fr-FR" sz="2400" b="1" dirty="0" smtClean="0">
                <a:solidFill>
                  <a:schemeClr val="tx2"/>
                </a:solidFill>
              </a:rPr>
              <a:t>Objectif</a:t>
            </a:r>
            <a:endParaRPr lang="fr-FR" b="1" dirty="0" smtClean="0">
              <a:solidFill>
                <a:schemeClr val="tx2"/>
              </a:solidFill>
            </a:endParaRPr>
          </a:p>
          <a:p>
            <a:pPr marL="114300" indent="0">
              <a:buNone/>
            </a:pPr>
            <a:endParaRPr lang="fr-FR" b="1" dirty="0">
              <a:solidFill>
                <a:schemeClr val="tx2"/>
              </a:solidFill>
            </a:endParaRPr>
          </a:p>
          <a:p>
            <a:r>
              <a:rPr lang="fr-FR" sz="2400" dirty="0" smtClean="0"/>
              <a:t>Mettre en place une solution serveur dans une nouvelle infrastructure informatique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Juillet- Décembre 2015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Salty Software - Livrable 3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 dirty="0"/>
          </a:p>
        </p:txBody>
      </p:sp>
      <p:pic>
        <p:nvPicPr>
          <p:cNvPr id="7" name="Picture 2" descr="C:\Users\frebault\Documents\log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160" b="17160"/>
          <a:stretch/>
        </p:blipFill>
        <p:spPr bwMode="auto">
          <a:xfrm>
            <a:off x="8460433" y="6103301"/>
            <a:ext cx="683568" cy="66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Espace réservé du contenu 9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94625" y="504019"/>
            <a:ext cx="1105694" cy="33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3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du sujet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sz="2400" b="1" dirty="0" smtClean="0">
                <a:solidFill>
                  <a:schemeClr val="tx2"/>
                </a:solidFill>
              </a:rPr>
              <a:t>Besoins</a:t>
            </a:r>
            <a:endParaRPr lang="fr-FR" b="1" dirty="0" smtClean="0">
              <a:solidFill>
                <a:schemeClr val="tx2"/>
              </a:solidFill>
            </a:endParaRPr>
          </a:p>
          <a:p>
            <a:pPr marL="114300" indent="0">
              <a:buNone/>
            </a:pPr>
            <a:endParaRPr lang="fr-FR" b="1" dirty="0" smtClean="0">
              <a:solidFill>
                <a:schemeClr val="tx2"/>
              </a:solidFill>
            </a:endParaRPr>
          </a:p>
          <a:p>
            <a:r>
              <a:rPr lang="fr-FR" sz="2400" dirty="0" smtClean="0"/>
              <a:t>Accès à l’application web</a:t>
            </a:r>
          </a:p>
          <a:p>
            <a:endParaRPr lang="fr-FR" sz="2400" dirty="0" smtClean="0"/>
          </a:p>
          <a:p>
            <a:r>
              <a:rPr lang="fr-FR" dirty="0" smtClean="0"/>
              <a:t>Accès au téléchargement de l’application mobile</a:t>
            </a:r>
          </a:p>
          <a:p>
            <a:endParaRPr lang="fr-FR" dirty="0" smtClean="0"/>
          </a:p>
          <a:p>
            <a:r>
              <a:rPr lang="fr-FR" dirty="0" smtClean="0"/>
              <a:t>Accès au serveur physique</a:t>
            </a:r>
          </a:p>
          <a:p>
            <a:endParaRPr lang="fr-FR" dirty="0" smtClean="0"/>
          </a:p>
          <a:p>
            <a:r>
              <a:rPr lang="fr-FR" dirty="0" smtClean="0"/>
              <a:t>Accès à la machine virtuelle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Juillet- Décembre 2015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Salty Software - Livrable 3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 dirty="0"/>
          </a:p>
        </p:txBody>
      </p:sp>
      <p:pic>
        <p:nvPicPr>
          <p:cNvPr id="7" name="Picture 2" descr="C:\Users\frebault\Documents\log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160" b="17160"/>
          <a:stretch/>
        </p:blipFill>
        <p:spPr bwMode="auto">
          <a:xfrm>
            <a:off x="8460433" y="6103301"/>
            <a:ext cx="683568" cy="66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Espace réservé du contenu 9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94625" y="504019"/>
            <a:ext cx="1105694" cy="33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3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du sujet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62012" y="1650182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fr-FR" sz="2000" b="1" dirty="0" smtClean="0">
                <a:solidFill>
                  <a:schemeClr val="tx2"/>
                </a:solidFill>
              </a:rPr>
              <a:t>Diagramme bête à corne</a:t>
            </a:r>
            <a:endParaRPr lang="fr-FR" sz="2000" b="1" dirty="0">
              <a:solidFill>
                <a:schemeClr val="tx2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Juillet- Décembre 2015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Salty Software - Livrable 3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 dirty="0"/>
          </a:p>
        </p:txBody>
      </p:sp>
      <p:sp>
        <p:nvSpPr>
          <p:cNvPr id="7" name="Ellipse 6"/>
          <p:cNvSpPr/>
          <p:nvPr/>
        </p:nvSpPr>
        <p:spPr>
          <a:xfrm>
            <a:off x="755576" y="2199855"/>
            <a:ext cx="2232248" cy="10801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Services de l’entreprise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5508104" y="2199855"/>
            <a:ext cx="2232248" cy="10801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Applications web et mobile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3140224" y="3279975"/>
            <a:ext cx="2232248" cy="10801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Produit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5372472" y="5013176"/>
            <a:ext cx="2232248" cy="10801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Mettre en production les applications</a:t>
            </a:r>
            <a:endParaRPr lang="fr-FR" dirty="0"/>
          </a:p>
        </p:txBody>
      </p:sp>
      <p:sp>
        <p:nvSpPr>
          <p:cNvPr id="15" name="Forme libre 14"/>
          <p:cNvSpPr/>
          <p:nvPr/>
        </p:nvSpPr>
        <p:spPr>
          <a:xfrm>
            <a:off x="2708031" y="2778369"/>
            <a:ext cx="3094892" cy="685819"/>
          </a:xfrm>
          <a:custGeom>
            <a:avLst/>
            <a:gdLst>
              <a:gd name="connsiteX0" fmla="*/ 0 w 3094892"/>
              <a:gd name="connsiteY0" fmla="*/ 17585 h 685819"/>
              <a:gd name="connsiteX1" fmla="*/ 1494692 w 3094892"/>
              <a:gd name="connsiteY1" fmla="*/ 685800 h 685819"/>
              <a:gd name="connsiteX2" fmla="*/ 3094892 w 3094892"/>
              <a:gd name="connsiteY2" fmla="*/ 0 h 68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4892" h="685819">
                <a:moveTo>
                  <a:pt x="0" y="17585"/>
                </a:moveTo>
                <a:cubicBezTo>
                  <a:pt x="489438" y="353158"/>
                  <a:pt x="978877" y="688731"/>
                  <a:pt x="1494692" y="685800"/>
                </a:cubicBezTo>
                <a:cubicBezTo>
                  <a:pt x="2010507" y="682869"/>
                  <a:pt x="2828192" y="93784"/>
                  <a:pt x="3094892" y="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Forme libre 16"/>
          <p:cNvSpPr/>
          <p:nvPr/>
        </p:nvSpPr>
        <p:spPr>
          <a:xfrm>
            <a:off x="6559063" y="3130062"/>
            <a:ext cx="494950" cy="1969476"/>
          </a:xfrm>
          <a:custGeom>
            <a:avLst/>
            <a:gdLst>
              <a:gd name="connsiteX0" fmla="*/ 316523 w 989901"/>
              <a:gd name="connsiteY0" fmla="*/ 0 h 1969476"/>
              <a:gd name="connsiteX1" fmla="*/ 984738 w 989901"/>
              <a:gd name="connsiteY1" fmla="*/ 1125415 h 1969476"/>
              <a:gd name="connsiteX2" fmla="*/ 0 w 989901"/>
              <a:gd name="connsiteY2" fmla="*/ 1969476 h 1969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9901" h="1969476">
                <a:moveTo>
                  <a:pt x="316523" y="0"/>
                </a:moveTo>
                <a:cubicBezTo>
                  <a:pt x="677007" y="398584"/>
                  <a:pt x="1037492" y="797169"/>
                  <a:pt x="984738" y="1125415"/>
                </a:cubicBezTo>
                <a:cubicBezTo>
                  <a:pt x="931984" y="1453661"/>
                  <a:pt x="231531" y="1834661"/>
                  <a:pt x="0" y="1969476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 descr="C:\Users\frebault\Documents\log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160" b="17160"/>
          <a:stretch/>
        </p:blipFill>
        <p:spPr bwMode="auto">
          <a:xfrm>
            <a:off x="8460433" y="6103301"/>
            <a:ext cx="683568" cy="66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Espace réservé du contenu 9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94625" y="504019"/>
            <a:ext cx="1105694" cy="330919"/>
          </a:xfrm>
          <a:prstGeom prst="rect">
            <a:avLst/>
          </a:prstGeom>
        </p:spPr>
      </p:pic>
      <p:sp>
        <p:nvSpPr>
          <p:cNvPr id="18" name="Espace réservé du contenu 2"/>
          <p:cNvSpPr txBox="1">
            <a:spLocks/>
          </p:cNvSpPr>
          <p:nvPr/>
        </p:nvSpPr>
        <p:spPr>
          <a:xfrm>
            <a:off x="611560" y="1222326"/>
            <a:ext cx="3952056" cy="85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fr-FR" sz="2400" b="1" dirty="0" smtClean="0">
                <a:solidFill>
                  <a:schemeClr val="tx2"/>
                </a:solidFill>
              </a:rPr>
              <a:t>Analyse fonctionnelle</a:t>
            </a:r>
            <a:endParaRPr lang="fr-FR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89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5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du sujet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fr-FR" sz="2800" b="1" dirty="0" smtClean="0">
                <a:solidFill>
                  <a:schemeClr val="tx2"/>
                </a:solidFill>
              </a:rPr>
              <a:t>Diagramme pieuvre</a:t>
            </a:r>
            <a:endParaRPr lang="fr-FR" sz="2800" b="1" dirty="0">
              <a:solidFill>
                <a:schemeClr val="tx2"/>
              </a:solidFill>
            </a:endParaRPr>
          </a:p>
          <a:p>
            <a:endParaRPr lang="fr-FR" sz="2400" dirty="0" smtClean="0">
              <a:solidFill>
                <a:schemeClr val="tx2"/>
              </a:solidFill>
            </a:endParaRPr>
          </a:p>
          <a:p>
            <a:pPr marL="114300" indent="0">
              <a:buNone/>
            </a:pPr>
            <a:endParaRPr lang="fr-FR" sz="2400" dirty="0" smtClean="0">
              <a:solidFill>
                <a:schemeClr val="tx2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Juillet- Décembre 2015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Salty Software - Livrable 3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 dirty="0"/>
          </a:p>
        </p:txBody>
      </p:sp>
      <p:pic>
        <p:nvPicPr>
          <p:cNvPr id="7" name="Picture 2" descr="C:\Users\frebault\Documents\log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160" b="17160"/>
          <a:stretch/>
        </p:blipFill>
        <p:spPr bwMode="auto">
          <a:xfrm>
            <a:off x="8460433" y="6103301"/>
            <a:ext cx="683568" cy="66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Espace réservé du contenu 9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94625" y="504019"/>
            <a:ext cx="1105694" cy="330919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3258716" y="2204864"/>
            <a:ext cx="1872208" cy="93610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Services de l’entreprise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5130924" y="5013176"/>
            <a:ext cx="1872208" cy="93610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Sauvegarde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1822004" y="5013176"/>
            <a:ext cx="1872208" cy="93610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 mobile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660872" y="3111252"/>
            <a:ext cx="1872208" cy="93610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 web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6051128" y="3140968"/>
            <a:ext cx="1872208" cy="93610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Accessibilité</a:t>
            </a:r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3326036" y="3717032"/>
            <a:ext cx="1872208" cy="9361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Produit</a:t>
            </a:r>
            <a:endParaRPr lang="fr-FR" dirty="0"/>
          </a:p>
        </p:txBody>
      </p:sp>
      <p:cxnSp>
        <p:nvCxnSpPr>
          <p:cNvPr id="16" name="Connecteur droit 15"/>
          <p:cNvCxnSpPr>
            <a:endCxn id="14" idx="0"/>
          </p:cNvCxnSpPr>
          <p:nvPr/>
        </p:nvCxnSpPr>
        <p:spPr>
          <a:xfrm flipH="1">
            <a:off x="4262140" y="3111252"/>
            <a:ext cx="165844" cy="605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3" idx="2"/>
            <a:endCxn id="14" idx="7"/>
          </p:cNvCxnSpPr>
          <p:nvPr/>
        </p:nvCxnSpPr>
        <p:spPr>
          <a:xfrm flipH="1">
            <a:off x="4924065" y="3609020"/>
            <a:ext cx="1127063" cy="245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10" idx="1"/>
            <a:endCxn id="14" idx="5"/>
          </p:cNvCxnSpPr>
          <p:nvPr/>
        </p:nvCxnSpPr>
        <p:spPr>
          <a:xfrm flipH="1" flipV="1">
            <a:off x="4924065" y="4516047"/>
            <a:ext cx="481038" cy="634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11" idx="7"/>
          </p:cNvCxnSpPr>
          <p:nvPr/>
        </p:nvCxnSpPr>
        <p:spPr>
          <a:xfrm flipV="1">
            <a:off x="3420033" y="4653136"/>
            <a:ext cx="431887" cy="497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12" idx="5"/>
            <a:endCxn id="14" idx="2"/>
          </p:cNvCxnSpPr>
          <p:nvPr/>
        </p:nvCxnSpPr>
        <p:spPr>
          <a:xfrm>
            <a:off x="2258901" y="3910267"/>
            <a:ext cx="1067135" cy="274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rme libre 26"/>
          <p:cNvSpPr/>
          <p:nvPr/>
        </p:nvSpPr>
        <p:spPr>
          <a:xfrm>
            <a:off x="2258901" y="3007803"/>
            <a:ext cx="1728192" cy="898648"/>
          </a:xfrm>
          <a:custGeom>
            <a:avLst/>
            <a:gdLst>
              <a:gd name="connsiteX0" fmla="*/ 0 w 1796898"/>
              <a:gd name="connsiteY0" fmla="*/ 393700 h 898648"/>
              <a:gd name="connsiteX1" fmla="*/ 1587500 w 1796898"/>
              <a:gd name="connsiteY1" fmla="*/ 889000 h 898648"/>
              <a:gd name="connsiteX2" fmla="*/ 1790700 w 1796898"/>
              <a:gd name="connsiteY2" fmla="*/ 0 h 898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6898" h="898648">
                <a:moveTo>
                  <a:pt x="0" y="393700"/>
                </a:moveTo>
                <a:cubicBezTo>
                  <a:pt x="644525" y="674158"/>
                  <a:pt x="1289050" y="954617"/>
                  <a:pt x="1587500" y="889000"/>
                </a:cubicBezTo>
                <a:cubicBezTo>
                  <a:pt x="1885950" y="823383"/>
                  <a:pt x="1771650" y="152400"/>
                  <a:pt x="17907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Forme libre 27"/>
          <p:cNvSpPr/>
          <p:nvPr/>
        </p:nvSpPr>
        <p:spPr>
          <a:xfrm>
            <a:off x="2915816" y="3022599"/>
            <a:ext cx="1346323" cy="2127665"/>
          </a:xfrm>
          <a:custGeom>
            <a:avLst/>
            <a:gdLst>
              <a:gd name="connsiteX0" fmla="*/ 1473200 w 1473200"/>
              <a:gd name="connsiteY0" fmla="*/ 0 h 2159000"/>
              <a:gd name="connsiteX1" fmla="*/ 990600 w 1473200"/>
              <a:gd name="connsiteY1" fmla="*/ 1117600 h 2159000"/>
              <a:gd name="connsiteX2" fmla="*/ 0 w 1473200"/>
              <a:gd name="connsiteY2" fmla="*/ 2159000 h 215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200" h="2159000">
                <a:moveTo>
                  <a:pt x="1473200" y="0"/>
                </a:moveTo>
                <a:cubicBezTo>
                  <a:pt x="1354666" y="378883"/>
                  <a:pt x="1236133" y="757767"/>
                  <a:pt x="990600" y="1117600"/>
                </a:cubicBezTo>
                <a:cubicBezTo>
                  <a:pt x="745067" y="1477433"/>
                  <a:pt x="129117" y="2103967"/>
                  <a:pt x="0" y="21590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3408036" y="3083799"/>
            <a:ext cx="62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FP1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2724820" y="4502282"/>
            <a:ext cx="62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FP2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933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du sujet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sz="2800" b="1" dirty="0" smtClean="0">
                <a:solidFill>
                  <a:schemeClr val="tx2"/>
                </a:solidFill>
              </a:rPr>
              <a:t>Cas d’utilisation depuis l’infrastructure</a:t>
            </a:r>
            <a:endParaRPr lang="fr-FR" sz="2800" b="1" dirty="0">
              <a:solidFill>
                <a:schemeClr val="tx2"/>
              </a:solidFill>
            </a:endParaRPr>
          </a:p>
          <a:p>
            <a:pPr marL="11430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Juillet- Décembre 2015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Salty Software - Livrable 3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</a:t>
            </a:fld>
            <a:endParaRPr lang="fr-BE" dirty="0"/>
          </a:p>
        </p:txBody>
      </p:sp>
      <p:pic>
        <p:nvPicPr>
          <p:cNvPr id="8" name="Picture 2" descr="C:\Users\frebault\Documents\log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160" b="17160"/>
          <a:stretch/>
        </p:blipFill>
        <p:spPr bwMode="auto">
          <a:xfrm>
            <a:off x="8460433" y="6103301"/>
            <a:ext cx="683568" cy="66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Espace réservé du contenu 9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94625" y="504019"/>
            <a:ext cx="1105694" cy="330919"/>
          </a:xfrm>
          <a:prstGeom prst="rect">
            <a:avLst/>
          </a:prstGeom>
        </p:spPr>
      </p:pic>
      <p:pic>
        <p:nvPicPr>
          <p:cNvPr id="10" name="Imag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179996"/>
            <a:ext cx="5760085" cy="424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1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Personnalisé 10">
      <a:dk1>
        <a:sysClr val="windowText" lastClr="000000"/>
      </a:dk1>
      <a:lt1>
        <a:sysClr val="window" lastClr="FFFFFF"/>
      </a:lt1>
      <a:dk2>
        <a:srgbClr val="E67800"/>
      </a:dk2>
      <a:lt2>
        <a:srgbClr val="ECE9C6"/>
      </a:lt2>
      <a:accent1>
        <a:srgbClr val="595959"/>
      </a:accent1>
      <a:accent2>
        <a:srgbClr val="D6862D"/>
      </a:accent2>
      <a:accent3>
        <a:srgbClr val="D0BE40"/>
      </a:accent3>
      <a:accent4>
        <a:srgbClr val="877F6C"/>
      </a:accent4>
      <a:accent5>
        <a:srgbClr val="000000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1128</TotalTime>
  <Words>1044</Words>
  <Application>Microsoft Office PowerPoint</Application>
  <PresentationFormat>Affichage à l'écran (4:3)</PresentationFormat>
  <Paragraphs>411</Paragraphs>
  <Slides>32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3" baseType="lpstr">
      <vt:lpstr>Contiguïté</vt:lpstr>
      <vt:lpstr>Livrable 3 - PlastProd</vt:lpstr>
      <vt:lpstr>L’équipe de Salty Software</vt:lpstr>
      <vt:lpstr>Sommaire</vt:lpstr>
      <vt:lpstr>Introduction</vt:lpstr>
      <vt:lpstr>Introduction</vt:lpstr>
      <vt:lpstr>Analyse du sujet</vt:lpstr>
      <vt:lpstr>Analyse du sujet</vt:lpstr>
      <vt:lpstr>Analyse du sujet</vt:lpstr>
      <vt:lpstr>Analyse du sujet</vt:lpstr>
      <vt:lpstr>Analyse du sujet</vt:lpstr>
      <vt:lpstr>Analyse du sujet</vt:lpstr>
      <vt:lpstr>Analyse du sujet</vt:lpstr>
      <vt:lpstr>Analyse du sujet</vt:lpstr>
      <vt:lpstr>Analyse du sujet</vt:lpstr>
      <vt:lpstr>Gestion du projet</vt:lpstr>
      <vt:lpstr>Gestion du projet</vt:lpstr>
      <vt:lpstr>Gestion du projet</vt:lpstr>
      <vt:lpstr>Gestion du projet</vt:lpstr>
      <vt:lpstr>Présentation des solutions</vt:lpstr>
      <vt:lpstr>Présentation des solutions</vt:lpstr>
      <vt:lpstr>Présentation des solutions</vt:lpstr>
      <vt:lpstr>Présentation des solutions</vt:lpstr>
      <vt:lpstr>Présentation des solutions</vt:lpstr>
      <vt:lpstr>Présentation des solutions</vt:lpstr>
      <vt:lpstr>Présentation de la maquette</vt:lpstr>
      <vt:lpstr>Présentation de la maquette</vt:lpstr>
      <vt:lpstr>Démarche qualité</vt:lpstr>
      <vt:lpstr>Démarche qualité</vt:lpstr>
      <vt:lpstr>Démarche qualité</vt:lpstr>
      <vt:lpstr>Observations</vt:lpstr>
      <vt:lpstr>Observations</vt:lpstr>
      <vt:lpstr>Salty Software vous remercie de votre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Livrable 3 - PlastProd</dc:title>
  <dc:creator>Freb's</dc:creator>
  <cp:lastModifiedBy>Frébault</cp:lastModifiedBy>
  <cp:revision>54</cp:revision>
  <dcterms:created xsi:type="dcterms:W3CDTF">2015-11-30T10:39:54Z</dcterms:created>
  <dcterms:modified xsi:type="dcterms:W3CDTF">2015-12-04T12:07:48Z</dcterms:modified>
</cp:coreProperties>
</file>