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1" r:id="rId9"/>
    <p:sldId id="272" r:id="rId10"/>
    <p:sldId id="291" r:id="rId11"/>
    <p:sldId id="292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65" r:id="rId22"/>
    <p:sldId id="303" r:id="rId23"/>
    <p:sldId id="304" r:id="rId24"/>
    <p:sldId id="308" r:id="rId25"/>
    <p:sldId id="307" r:id="rId26"/>
    <p:sldId id="281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67" r:id="rId38"/>
    <p:sldId id="273" r:id="rId39"/>
    <p:sldId id="275" r:id="rId40"/>
    <p:sldId id="274" r:id="rId41"/>
    <p:sldId id="268" r:id="rId42"/>
    <p:sldId id="276" r:id="rId43"/>
    <p:sldId id="269" r:id="rId44"/>
    <p:sldId id="270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Prévisionnel</c:v>
          </c:tx>
          <c:spPr>
            <a:ln w="28575">
              <a:solidFill>
                <a:srgbClr val="4A7EBB"/>
              </a:solidFill>
              <a:prstDash val="solid"/>
              <a:round/>
            </a:ln>
          </c:spPr>
          <c:marker>
            <c:symbol val="none"/>
          </c:marker>
          <c:cat>
            <c:strLit>
              <c:ptCount val="6"/>
              <c:pt idx="0">
                <c:v>Lancement</c:v>
              </c:pt>
              <c:pt idx="1">
                <c:v>Pilotage 1</c:v>
              </c:pt>
              <c:pt idx="2">
                <c:v>Pilotage 2</c:v>
              </c:pt>
              <c:pt idx="3">
                <c:v>Pilotage 3</c:v>
              </c:pt>
              <c:pt idx="4">
                <c:v>Pilotage 4</c:v>
              </c:pt>
              <c:pt idx="5">
                <c:v>Clôture</c:v>
              </c:pt>
            </c:strLit>
          </c:cat>
          <c:val>
            <c:numLit>
              <c:formatCode>General</c:formatCode>
              <c:ptCount val="6"/>
              <c:pt idx="0">
                <c:v>0</c:v>
              </c:pt>
              <c:pt idx="1">
                <c:v>0.25</c:v>
              </c:pt>
              <c:pt idx="2">
                <c:v>0.5</c:v>
              </c:pt>
              <c:pt idx="3">
                <c:v>0.75</c:v>
              </c:pt>
              <c:pt idx="4">
                <c:v>0.9</c:v>
              </c:pt>
              <c:pt idx="5">
                <c:v>1</c:v>
              </c:pt>
            </c:numLit>
          </c:val>
          <c:smooth val="0"/>
        </c:ser>
        <c:ser>
          <c:idx val="1"/>
          <c:order val="1"/>
          <c:tx>
            <c:v>Réel</c:v>
          </c:tx>
          <c:spPr>
            <a:ln w="28575">
              <a:solidFill>
                <a:srgbClr val="BE4B48"/>
              </a:solidFill>
              <a:prstDash val="solid"/>
              <a:round/>
            </a:ln>
          </c:spPr>
          <c:marker>
            <c:symbol val="none"/>
          </c:marker>
          <c:cat>
            <c:strLit>
              <c:ptCount val="6"/>
              <c:pt idx="0">
                <c:v>Lancement</c:v>
              </c:pt>
              <c:pt idx="1">
                <c:v>Pilotage 1</c:v>
              </c:pt>
              <c:pt idx="2">
                <c:v>Pilotage 2</c:v>
              </c:pt>
              <c:pt idx="3">
                <c:v>Pilotage 3</c:v>
              </c:pt>
              <c:pt idx="4">
                <c:v>Pilotage 4</c:v>
              </c:pt>
              <c:pt idx="5">
                <c:v>Clôture</c:v>
              </c:pt>
            </c:strLit>
          </c:cat>
          <c:val>
            <c:numLit>
              <c:formatCode>General</c:formatCode>
              <c:ptCount val="6"/>
              <c:pt idx="0">
                <c:v>0</c:v>
              </c:pt>
              <c:pt idx="1">
                <c:v>0.2</c:v>
              </c:pt>
              <c:pt idx="2">
                <c:v>0.4</c:v>
              </c:pt>
              <c:pt idx="3">
                <c:v>0.7</c:v>
              </c:pt>
              <c:pt idx="4">
                <c:v>0.9</c:v>
              </c:pt>
              <c:pt idx="5">
                <c:v>1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977792"/>
        <c:axId val="255977400"/>
      </c:lineChart>
      <c:valAx>
        <c:axId val="255977400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prstDash val="solid"/>
          </a:ln>
          <a:effectLst/>
        </c:spPr>
        <c:crossAx val="255977792"/>
        <c:crosses val="autoZero"/>
        <c:crossBetween val="between"/>
      </c:valAx>
      <c:catAx>
        <c:axId val="255977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prstDash val="solid"/>
          </a:ln>
          <a:effectLst/>
        </c:spPr>
        <c:crossAx val="255977400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0"/>
  </c:chart>
  <c:spPr>
    <a:gradFill rotWithShape="1">
      <a:gsLst>
        <a:gs pos="0">
          <a:schemeClr val="accent1">
            <a:tint val="1000"/>
            <a:satMod val="255000"/>
          </a:schemeClr>
        </a:gs>
        <a:gs pos="55000">
          <a:schemeClr val="accent1">
            <a:tint val="12000"/>
            <a:satMod val="255000"/>
          </a:schemeClr>
        </a:gs>
        <a:gs pos="100000">
          <a:schemeClr val="accent1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1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2.7926974001372836E-2"/>
          <c:y val="1.7594259050951962E-2"/>
          <c:w val="0.6938905893485412"/>
          <c:h val="0.9444196558763488"/>
        </c:manualLayout>
      </c:layout>
      <c:lineChart>
        <c:grouping val="standard"/>
        <c:varyColors val="0"/>
        <c:ser>
          <c:idx val="0"/>
          <c:order val="0"/>
          <c:tx>
            <c:v>Budget prévisionnel</c:v>
          </c:tx>
          <c:spPr>
            <a:ln w="47621">
              <a:solidFill>
                <a:srgbClr val="4A7EBB"/>
              </a:solidFill>
              <a:prstDash val="solid"/>
              <a:round/>
            </a:ln>
          </c:spPr>
          <c:marker>
            <c:symbol val="none"/>
          </c:marker>
          <c:cat>
            <c:strLit>
              <c:ptCount val="6"/>
              <c:pt idx="0">
                <c:v>Lancement</c:v>
              </c:pt>
              <c:pt idx="1">
                <c:v>Pilotage 1</c:v>
              </c:pt>
              <c:pt idx="2">
                <c:v>Pilotage 2</c:v>
              </c:pt>
              <c:pt idx="3">
                <c:v>Pilotage 3</c:v>
              </c:pt>
              <c:pt idx="4">
                <c:v>Pilotage 4</c:v>
              </c:pt>
              <c:pt idx="5">
                <c:v>Clôture</c:v>
              </c:pt>
            </c:strLit>
          </c:cat>
          <c:val>
            <c:numLit>
              <c:formatCode>General</c:formatCode>
              <c:ptCount val="6"/>
              <c:pt idx="0">
                <c:v>0</c:v>
              </c:pt>
              <c:pt idx="1">
                <c:v>40000</c:v>
              </c:pt>
              <c:pt idx="2">
                <c:v>80000</c:v>
              </c:pt>
              <c:pt idx="3">
                <c:v>120000</c:v>
              </c:pt>
              <c:pt idx="4">
                <c:v>150000</c:v>
              </c:pt>
              <c:pt idx="5">
                <c:v>170000</c:v>
              </c:pt>
            </c:numLit>
          </c:val>
          <c:smooth val="0"/>
        </c:ser>
        <c:ser>
          <c:idx val="1"/>
          <c:order val="1"/>
          <c:tx>
            <c:v>Budget réel</c:v>
          </c:tx>
          <c:spPr>
            <a:ln w="47621">
              <a:solidFill>
                <a:srgbClr val="BE4B48"/>
              </a:solidFill>
              <a:prstDash val="solid"/>
              <a:round/>
            </a:ln>
          </c:spPr>
          <c:marker>
            <c:symbol val="none"/>
          </c:marker>
          <c:cat>
            <c:strLit>
              <c:ptCount val="6"/>
              <c:pt idx="0">
                <c:v>Lancement</c:v>
              </c:pt>
              <c:pt idx="1">
                <c:v>Pilotage 1</c:v>
              </c:pt>
              <c:pt idx="2">
                <c:v>Pilotage 2</c:v>
              </c:pt>
              <c:pt idx="3">
                <c:v>Pilotage 3</c:v>
              </c:pt>
              <c:pt idx="4">
                <c:v>Pilotage 4</c:v>
              </c:pt>
              <c:pt idx="5">
                <c:v>Clôture</c:v>
              </c:pt>
            </c:strLit>
          </c:cat>
          <c:val>
            <c:numLit>
              <c:formatCode>General</c:formatCode>
              <c:ptCount val="6"/>
              <c:pt idx="0">
                <c:v>0</c:v>
              </c:pt>
              <c:pt idx="1">
                <c:v>38000</c:v>
              </c:pt>
              <c:pt idx="2">
                <c:v>90000</c:v>
              </c:pt>
              <c:pt idx="3">
                <c:v>132000</c:v>
              </c:pt>
              <c:pt idx="4">
                <c:v>160000</c:v>
              </c:pt>
              <c:pt idx="5">
                <c:v>180000</c:v>
              </c:pt>
            </c:numLit>
          </c:val>
          <c:smooth val="0"/>
        </c:ser>
        <c:ser>
          <c:idx val="2"/>
          <c:order val="2"/>
          <c:tx>
            <c:v>Projet bénéficiaire</c:v>
          </c:tx>
          <c:spPr>
            <a:ln w="47621">
              <a:solidFill>
                <a:srgbClr val="98B954"/>
              </a:solidFill>
              <a:prstDash val="solid"/>
              <a:round/>
            </a:ln>
          </c:spPr>
          <c:marker>
            <c:symbol val="none"/>
          </c:marker>
          <c:cat>
            <c:strLit>
              <c:ptCount val="6"/>
              <c:pt idx="0">
                <c:v>Lancement</c:v>
              </c:pt>
              <c:pt idx="1">
                <c:v>Pilotage 1</c:v>
              </c:pt>
              <c:pt idx="2">
                <c:v>Pilotage 2</c:v>
              </c:pt>
              <c:pt idx="3">
                <c:v>Pilotage 3</c:v>
              </c:pt>
              <c:pt idx="4">
                <c:v>Pilotage 4</c:v>
              </c:pt>
              <c:pt idx="5">
                <c:v>Clôture</c:v>
              </c:pt>
            </c:strLit>
          </c:cat>
          <c:val>
            <c:numLit>
              <c:formatCode>General</c:formatCode>
              <c:ptCount val="6"/>
              <c:pt idx="0">
                <c:v>220000</c:v>
              </c:pt>
              <c:pt idx="1">
                <c:v>220000</c:v>
              </c:pt>
              <c:pt idx="2">
                <c:v>220000</c:v>
              </c:pt>
              <c:pt idx="3">
                <c:v>220000</c:v>
              </c:pt>
              <c:pt idx="4">
                <c:v>220000</c:v>
              </c:pt>
              <c:pt idx="5">
                <c:v>220000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978968"/>
        <c:axId val="255980928"/>
      </c:lineChart>
      <c:valAx>
        <c:axId val="25598092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numFmt formatCode="[$€-40C]#,##0&quot; &quot;;[Red]&quot;(&quot;[$€-40C]#,##0&quot;)&quot;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crossAx val="255978968"/>
        <c:crosses val="autoZero"/>
        <c:crossBetween val="between"/>
      </c:valAx>
      <c:catAx>
        <c:axId val="255978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crossAx val="255980928"/>
        <c:crosses val="autoZero"/>
        <c:auto val="1"/>
        <c:lblAlgn val="ctr"/>
        <c:lblOffset val="100"/>
        <c:noMultiLvlLbl val="0"/>
      </c:catAx>
      <c:spPr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0"/>
  </c:chart>
  <c:spPr>
    <a:gradFill rotWithShape="1">
      <a:gsLst>
        <a:gs pos="0">
          <a:schemeClr val="accent1">
            <a:tint val="1000"/>
            <a:satMod val="255000"/>
          </a:schemeClr>
        </a:gs>
        <a:gs pos="55000">
          <a:schemeClr val="accent1">
            <a:tint val="12000"/>
            <a:satMod val="255000"/>
          </a:schemeClr>
        </a:gs>
        <a:gs pos="100000">
          <a:schemeClr val="accent1">
            <a:tint val="45000"/>
            <a:satMod val="250000"/>
          </a:schemeClr>
        </a:gs>
      </a:gsLst>
      <a:path path="circle">
        <a:fillToRect l="-40000" t="-90000" r="140000" b="190000"/>
      </a:path>
    </a:gradFill>
    <a:ln w="9525" cap="flat" cmpd="sng" algn="ctr">
      <a:solidFill>
        <a:schemeClr val="accent1"/>
      </a:solidFill>
      <a:prstDash val="solid"/>
    </a:ln>
    <a:effectLst>
      <a:outerShdw blurRad="51500" dist="25400" dir="5400000" rotWithShape="0">
        <a:srgbClr val="000000">
          <a:alpha val="40000"/>
        </a:srgbClr>
      </a:outerShdw>
    </a:effectLst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0C71F-8B7D-4EFD-8E97-CCAB6B109C1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E095BD-ACD8-41C6-8A37-8B13257505D4}">
      <dgm:prSet phldrT="[Texte]"/>
      <dgm:spPr/>
      <dgm:t>
        <a:bodyPr/>
        <a:lstStyle/>
        <a:p>
          <a:r>
            <a:rPr lang="fr-FR" dirty="0" smtClean="0"/>
            <a:t>400 € le formateur / jour</a:t>
          </a:r>
          <a:endParaRPr lang="fr-FR" dirty="0"/>
        </a:p>
      </dgm:t>
    </dgm:pt>
    <dgm:pt modelId="{3053EC29-9B2A-4DC2-A206-A9C47E6A0589}" type="parTrans" cxnId="{8196F438-70FC-434E-8500-7F900D5AA637}">
      <dgm:prSet/>
      <dgm:spPr/>
      <dgm:t>
        <a:bodyPr/>
        <a:lstStyle/>
        <a:p>
          <a:endParaRPr lang="fr-FR"/>
        </a:p>
      </dgm:t>
    </dgm:pt>
    <dgm:pt modelId="{A86EF891-F45F-4A9C-913B-B0FB4CFB0FE2}" type="sibTrans" cxnId="{8196F438-70FC-434E-8500-7F900D5AA637}">
      <dgm:prSet/>
      <dgm:spPr/>
      <dgm:t>
        <a:bodyPr/>
        <a:lstStyle/>
        <a:p>
          <a:endParaRPr lang="fr-FR"/>
        </a:p>
      </dgm:t>
    </dgm:pt>
    <dgm:pt modelId="{34AA05A0-02DF-40B6-B60B-0A60D6E0B5FE}">
      <dgm:prSet phldrT="[Texte]"/>
      <dgm:spPr/>
      <dgm:t>
        <a:bodyPr/>
        <a:lstStyle/>
        <a:p>
          <a:r>
            <a:rPr lang="fr-FR" dirty="0" smtClean="0"/>
            <a:t>4 jours et demi de formation</a:t>
          </a:r>
          <a:endParaRPr lang="fr-FR" dirty="0"/>
        </a:p>
      </dgm:t>
    </dgm:pt>
    <dgm:pt modelId="{C8A87A02-5C4B-4BCE-9227-D2D31484587B}" type="parTrans" cxnId="{2D5E5ACB-050C-4A83-91BB-25E6C8223A4C}">
      <dgm:prSet/>
      <dgm:spPr/>
      <dgm:t>
        <a:bodyPr/>
        <a:lstStyle/>
        <a:p>
          <a:endParaRPr lang="fr-FR"/>
        </a:p>
      </dgm:t>
    </dgm:pt>
    <dgm:pt modelId="{778646AB-21B3-4EF8-A409-B9152A724762}" type="sibTrans" cxnId="{2D5E5ACB-050C-4A83-91BB-25E6C8223A4C}">
      <dgm:prSet/>
      <dgm:spPr/>
      <dgm:t>
        <a:bodyPr/>
        <a:lstStyle/>
        <a:p>
          <a:endParaRPr lang="fr-FR"/>
        </a:p>
      </dgm:t>
    </dgm:pt>
    <dgm:pt modelId="{94DB88C1-9B21-4E53-86DD-27E4E19DE14B}">
      <dgm:prSet phldrT="[Texte]"/>
      <dgm:spPr/>
      <dgm:t>
        <a:bodyPr/>
        <a:lstStyle/>
        <a:p>
          <a:r>
            <a:rPr lang="fr-FR" dirty="0" smtClean="0"/>
            <a:t>3600 € au total à la semaine</a:t>
          </a:r>
          <a:endParaRPr lang="fr-FR" dirty="0"/>
        </a:p>
      </dgm:t>
    </dgm:pt>
    <dgm:pt modelId="{C057006A-01B0-46EE-A43E-3D5B03D63B84}" type="parTrans" cxnId="{AB3DF1E2-7296-4F5C-A773-FCC2CD6CD861}">
      <dgm:prSet/>
      <dgm:spPr/>
      <dgm:t>
        <a:bodyPr/>
        <a:lstStyle/>
        <a:p>
          <a:endParaRPr lang="fr-FR"/>
        </a:p>
      </dgm:t>
    </dgm:pt>
    <dgm:pt modelId="{499D3F6B-9722-4490-8B5F-06C294AD2067}" type="sibTrans" cxnId="{AB3DF1E2-7296-4F5C-A773-FCC2CD6CD861}">
      <dgm:prSet/>
      <dgm:spPr/>
      <dgm:t>
        <a:bodyPr/>
        <a:lstStyle/>
        <a:p>
          <a:endParaRPr lang="fr-FR"/>
        </a:p>
      </dgm:t>
    </dgm:pt>
    <dgm:pt modelId="{5938D5A5-29A8-4EFA-A3B2-8F159296B0C6}">
      <dgm:prSet phldrT="[Texte]"/>
      <dgm:spPr/>
      <dgm:t>
        <a:bodyPr/>
        <a:lstStyle/>
        <a:p>
          <a:r>
            <a:rPr lang="fr-FR" dirty="0" smtClean="0"/>
            <a:t>2 formateurs / jour</a:t>
          </a:r>
          <a:endParaRPr lang="fr-FR" dirty="0"/>
        </a:p>
      </dgm:t>
    </dgm:pt>
    <dgm:pt modelId="{3F28DA5B-E657-4618-9480-A44F312794EB}" type="sibTrans" cxnId="{54DE6AC6-E9BF-4B90-89B6-100FD9F84871}">
      <dgm:prSet/>
      <dgm:spPr/>
      <dgm:t>
        <a:bodyPr/>
        <a:lstStyle/>
        <a:p>
          <a:endParaRPr lang="fr-FR"/>
        </a:p>
      </dgm:t>
    </dgm:pt>
    <dgm:pt modelId="{456B9383-5723-4FDB-A87E-6236C6D1A6A8}" type="parTrans" cxnId="{54DE6AC6-E9BF-4B90-89B6-100FD9F84871}">
      <dgm:prSet/>
      <dgm:spPr/>
      <dgm:t>
        <a:bodyPr/>
        <a:lstStyle/>
        <a:p>
          <a:endParaRPr lang="fr-FR"/>
        </a:p>
      </dgm:t>
    </dgm:pt>
    <dgm:pt modelId="{8CEDC322-16FF-4882-A2F9-954B7A24E3B0}" type="pres">
      <dgm:prSet presAssocID="{4ED0C71F-8B7D-4EFD-8E97-CCAB6B109C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5B68DE8-ACCA-40B8-99E8-F9EAAD021D27}" type="pres">
      <dgm:prSet presAssocID="{94DB88C1-9B21-4E53-86DD-27E4E19DE14B}" presName="boxAndChildren" presStyleCnt="0"/>
      <dgm:spPr/>
    </dgm:pt>
    <dgm:pt modelId="{D94C9C0E-1F4C-4813-B759-4349662D2F68}" type="pres">
      <dgm:prSet presAssocID="{94DB88C1-9B21-4E53-86DD-27E4E19DE14B}" presName="parentTextBox" presStyleLbl="node1" presStyleIdx="0" presStyleCnt="4"/>
      <dgm:spPr/>
      <dgm:t>
        <a:bodyPr/>
        <a:lstStyle/>
        <a:p>
          <a:endParaRPr lang="fr-FR"/>
        </a:p>
      </dgm:t>
    </dgm:pt>
    <dgm:pt modelId="{B9622D8A-1761-419C-B92B-5DFCC001E7BD}" type="pres">
      <dgm:prSet presAssocID="{778646AB-21B3-4EF8-A409-B9152A724762}" presName="sp" presStyleCnt="0"/>
      <dgm:spPr/>
    </dgm:pt>
    <dgm:pt modelId="{A0952210-BA7E-4DE3-9B2B-F3542B7717F0}" type="pres">
      <dgm:prSet presAssocID="{34AA05A0-02DF-40B6-B60B-0A60D6E0B5FE}" presName="arrowAndChildren" presStyleCnt="0"/>
      <dgm:spPr/>
    </dgm:pt>
    <dgm:pt modelId="{EA34E37E-C8FB-43A9-88DB-62AAFB09D9BF}" type="pres">
      <dgm:prSet presAssocID="{34AA05A0-02DF-40B6-B60B-0A60D6E0B5FE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7A41B21A-DD1B-4395-A50F-8E4AA0F630D9}" type="pres">
      <dgm:prSet presAssocID="{A86EF891-F45F-4A9C-913B-B0FB4CFB0FE2}" presName="sp" presStyleCnt="0"/>
      <dgm:spPr/>
    </dgm:pt>
    <dgm:pt modelId="{F5BFDA7E-4A8A-4200-A728-F5FF440A7418}" type="pres">
      <dgm:prSet presAssocID="{FAE095BD-ACD8-41C6-8A37-8B13257505D4}" presName="arrowAndChildren" presStyleCnt="0"/>
      <dgm:spPr/>
    </dgm:pt>
    <dgm:pt modelId="{D3B8EF5A-E223-482A-8845-235B3B7247F5}" type="pres">
      <dgm:prSet presAssocID="{FAE095BD-ACD8-41C6-8A37-8B13257505D4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A8B712C3-BE69-4518-BD23-699D608B152A}" type="pres">
      <dgm:prSet presAssocID="{3F28DA5B-E657-4618-9480-A44F312794EB}" presName="sp" presStyleCnt="0"/>
      <dgm:spPr/>
    </dgm:pt>
    <dgm:pt modelId="{8EB4A2D6-FC2B-474F-891B-F7C4413802C9}" type="pres">
      <dgm:prSet presAssocID="{5938D5A5-29A8-4EFA-A3B2-8F159296B0C6}" presName="arrowAndChildren" presStyleCnt="0"/>
      <dgm:spPr/>
    </dgm:pt>
    <dgm:pt modelId="{3D58E927-58E0-4E3D-AADD-1761B3BD20A8}" type="pres">
      <dgm:prSet presAssocID="{5938D5A5-29A8-4EFA-A3B2-8F159296B0C6}" presName="parentTextArrow" presStyleLbl="node1" presStyleIdx="3" presStyleCnt="4" custLinFactNeighborY="-123"/>
      <dgm:spPr/>
      <dgm:t>
        <a:bodyPr/>
        <a:lstStyle/>
        <a:p>
          <a:endParaRPr lang="fr-FR"/>
        </a:p>
      </dgm:t>
    </dgm:pt>
  </dgm:ptLst>
  <dgm:cxnLst>
    <dgm:cxn modelId="{D3B3E7EA-8A19-46DC-A7CC-05FCC6EF1928}" type="presOf" srcId="{4ED0C71F-8B7D-4EFD-8E97-CCAB6B109C1F}" destId="{8CEDC322-16FF-4882-A2F9-954B7A24E3B0}" srcOrd="0" destOrd="0" presId="urn:microsoft.com/office/officeart/2005/8/layout/process4"/>
    <dgm:cxn modelId="{BA39A99A-276A-4794-A090-222A58126C8F}" type="presOf" srcId="{FAE095BD-ACD8-41C6-8A37-8B13257505D4}" destId="{D3B8EF5A-E223-482A-8845-235B3B7247F5}" srcOrd="0" destOrd="0" presId="urn:microsoft.com/office/officeart/2005/8/layout/process4"/>
    <dgm:cxn modelId="{C27E28F6-16C6-43B0-8467-F8A2EF46F75B}" type="presOf" srcId="{94DB88C1-9B21-4E53-86DD-27E4E19DE14B}" destId="{D94C9C0E-1F4C-4813-B759-4349662D2F68}" srcOrd="0" destOrd="0" presId="urn:microsoft.com/office/officeart/2005/8/layout/process4"/>
    <dgm:cxn modelId="{F26732E6-B4CB-4A40-A50E-66EE6E15AE01}" type="presOf" srcId="{34AA05A0-02DF-40B6-B60B-0A60D6E0B5FE}" destId="{EA34E37E-C8FB-43A9-88DB-62AAFB09D9BF}" srcOrd="0" destOrd="0" presId="urn:microsoft.com/office/officeart/2005/8/layout/process4"/>
    <dgm:cxn modelId="{54DE6AC6-E9BF-4B90-89B6-100FD9F84871}" srcId="{4ED0C71F-8B7D-4EFD-8E97-CCAB6B109C1F}" destId="{5938D5A5-29A8-4EFA-A3B2-8F159296B0C6}" srcOrd="0" destOrd="0" parTransId="{456B9383-5723-4FDB-A87E-6236C6D1A6A8}" sibTransId="{3F28DA5B-E657-4618-9480-A44F312794EB}"/>
    <dgm:cxn modelId="{8196F438-70FC-434E-8500-7F900D5AA637}" srcId="{4ED0C71F-8B7D-4EFD-8E97-CCAB6B109C1F}" destId="{FAE095BD-ACD8-41C6-8A37-8B13257505D4}" srcOrd="1" destOrd="0" parTransId="{3053EC29-9B2A-4DC2-A206-A9C47E6A0589}" sibTransId="{A86EF891-F45F-4A9C-913B-B0FB4CFB0FE2}"/>
    <dgm:cxn modelId="{AB3DF1E2-7296-4F5C-A773-FCC2CD6CD861}" srcId="{4ED0C71F-8B7D-4EFD-8E97-CCAB6B109C1F}" destId="{94DB88C1-9B21-4E53-86DD-27E4E19DE14B}" srcOrd="3" destOrd="0" parTransId="{C057006A-01B0-46EE-A43E-3D5B03D63B84}" sibTransId="{499D3F6B-9722-4490-8B5F-06C294AD2067}"/>
    <dgm:cxn modelId="{2D5E5ACB-050C-4A83-91BB-25E6C8223A4C}" srcId="{4ED0C71F-8B7D-4EFD-8E97-CCAB6B109C1F}" destId="{34AA05A0-02DF-40B6-B60B-0A60D6E0B5FE}" srcOrd="2" destOrd="0" parTransId="{C8A87A02-5C4B-4BCE-9227-D2D31484587B}" sibTransId="{778646AB-21B3-4EF8-A409-B9152A724762}"/>
    <dgm:cxn modelId="{8453656B-1295-45B8-8DD6-04ABAACEEA7C}" type="presOf" srcId="{5938D5A5-29A8-4EFA-A3B2-8F159296B0C6}" destId="{3D58E927-58E0-4E3D-AADD-1761B3BD20A8}" srcOrd="0" destOrd="0" presId="urn:microsoft.com/office/officeart/2005/8/layout/process4"/>
    <dgm:cxn modelId="{2C19E2AA-0078-4FE5-9B1D-05C853FA84BF}" type="presParOf" srcId="{8CEDC322-16FF-4882-A2F9-954B7A24E3B0}" destId="{95B68DE8-ACCA-40B8-99E8-F9EAAD021D27}" srcOrd="0" destOrd="0" presId="urn:microsoft.com/office/officeart/2005/8/layout/process4"/>
    <dgm:cxn modelId="{D616A9EB-E418-4403-80E3-69C528DC7B28}" type="presParOf" srcId="{95B68DE8-ACCA-40B8-99E8-F9EAAD021D27}" destId="{D94C9C0E-1F4C-4813-B759-4349662D2F68}" srcOrd="0" destOrd="0" presId="urn:microsoft.com/office/officeart/2005/8/layout/process4"/>
    <dgm:cxn modelId="{714FEDB6-4E06-43DA-9F75-616F94816381}" type="presParOf" srcId="{8CEDC322-16FF-4882-A2F9-954B7A24E3B0}" destId="{B9622D8A-1761-419C-B92B-5DFCC001E7BD}" srcOrd="1" destOrd="0" presId="urn:microsoft.com/office/officeart/2005/8/layout/process4"/>
    <dgm:cxn modelId="{9ADE0C61-5897-4A76-9C5D-C1260F2AF596}" type="presParOf" srcId="{8CEDC322-16FF-4882-A2F9-954B7A24E3B0}" destId="{A0952210-BA7E-4DE3-9B2B-F3542B7717F0}" srcOrd="2" destOrd="0" presId="urn:microsoft.com/office/officeart/2005/8/layout/process4"/>
    <dgm:cxn modelId="{06809AF3-446F-4618-AB8D-CCA692843D47}" type="presParOf" srcId="{A0952210-BA7E-4DE3-9B2B-F3542B7717F0}" destId="{EA34E37E-C8FB-43A9-88DB-62AAFB09D9BF}" srcOrd="0" destOrd="0" presId="urn:microsoft.com/office/officeart/2005/8/layout/process4"/>
    <dgm:cxn modelId="{61A364BA-B091-4B49-9481-CB4ED42B5046}" type="presParOf" srcId="{8CEDC322-16FF-4882-A2F9-954B7A24E3B0}" destId="{7A41B21A-DD1B-4395-A50F-8E4AA0F630D9}" srcOrd="3" destOrd="0" presId="urn:microsoft.com/office/officeart/2005/8/layout/process4"/>
    <dgm:cxn modelId="{96BBC19C-3CD0-4D21-8EF6-3CF6C1B795DC}" type="presParOf" srcId="{8CEDC322-16FF-4882-A2F9-954B7A24E3B0}" destId="{F5BFDA7E-4A8A-4200-A728-F5FF440A7418}" srcOrd="4" destOrd="0" presId="urn:microsoft.com/office/officeart/2005/8/layout/process4"/>
    <dgm:cxn modelId="{B333458A-EE6F-4ACE-AB84-91EDCD9BA82B}" type="presParOf" srcId="{F5BFDA7E-4A8A-4200-A728-F5FF440A7418}" destId="{D3B8EF5A-E223-482A-8845-235B3B7247F5}" srcOrd="0" destOrd="0" presId="urn:microsoft.com/office/officeart/2005/8/layout/process4"/>
    <dgm:cxn modelId="{F23E9D4B-AAD2-4DFD-AB9E-C3BE4DC7A33B}" type="presParOf" srcId="{8CEDC322-16FF-4882-A2F9-954B7A24E3B0}" destId="{A8B712C3-BE69-4518-BD23-699D608B152A}" srcOrd="5" destOrd="0" presId="urn:microsoft.com/office/officeart/2005/8/layout/process4"/>
    <dgm:cxn modelId="{82E68DD6-363B-4B7E-B2EE-6C1CA3F7792E}" type="presParOf" srcId="{8CEDC322-16FF-4882-A2F9-954B7A24E3B0}" destId="{8EB4A2D6-FC2B-474F-891B-F7C4413802C9}" srcOrd="6" destOrd="0" presId="urn:microsoft.com/office/officeart/2005/8/layout/process4"/>
    <dgm:cxn modelId="{0E90DE9C-8684-4358-A1EF-365FCECE469B}" type="presParOf" srcId="{8EB4A2D6-FC2B-474F-891B-F7C4413802C9}" destId="{3D58E927-58E0-4E3D-AADD-1761B3BD20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C9C0E-1F4C-4813-B759-4349662D2F68}">
      <dsp:nvSpPr>
        <dsp:cNvPr id="0" name=""/>
        <dsp:cNvSpPr/>
      </dsp:nvSpPr>
      <dsp:spPr>
        <a:xfrm>
          <a:off x="0" y="2579448"/>
          <a:ext cx="5328121" cy="564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3600 € au total à la semaine</a:t>
          </a:r>
          <a:endParaRPr lang="fr-FR" sz="2000" kern="1200" dirty="0"/>
        </a:p>
      </dsp:txBody>
      <dsp:txXfrm>
        <a:off x="0" y="2579448"/>
        <a:ext cx="5328121" cy="564320"/>
      </dsp:txXfrm>
    </dsp:sp>
    <dsp:sp modelId="{EA34E37E-C8FB-43A9-88DB-62AAFB09D9BF}">
      <dsp:nvSpPr>
        <dsp:cNvPr id="0" name=""/>
        <dsp:cNvSpPr/>
      </dsp:nvSpPr>
      <dsp:spPr>
        <a:xfrm rot="10800000">
          <a:off x="0" y="1719988"/>
          <a:ext cx="5328121" cy="8679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4 jours et demi de formation</a:t>
          </a:r>
          <a:endParaRPr lang="fr-FR" sz="2000" kern="1200" dirty="0"/>
        </a:p>
      </dsp:txBody>
      <dsp:txXfrm rot="10800000">
        <a:off x="0" y="1719988"/>
        <a:ext cx="5328121" cy="563951"/>
      </dsp:txXfrm>
    </dsp:sp>
    <dsp:sp modelId="{D3B8EF5A-E223-482A-8845-235B3B7247F5}">
      <dsp:nvSpPr>
        <dsp:cNvPr id="0" name=""/>
        <dsp:cNvSpPr/>
      </dsp:nvSpPr>
      <dsp:spPr>
        <a:xfrm rot="10800000">
          <a:off x="0" y="860528"/>
          <a:ext cx="5328121" cy="8679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400 € le formateur / jour</a:t>
          </a:r>
          <a:endParaRPr lang="fr-FR" sz="2000" kern="1200" dirty="0"/>
        </a:p>
      </dsp:txBody>
      <dsp:txXfrm rot="10800000">
        <a:off x="0" y="860528"/>
        <a:ext cx="5328121" cy="563951"/>
      </dsp:txXfrm>
    </dsp:sp>
    <dsp:sp modelId="{3D58E927-58E0-4E3D-AADD-1761B3BD20A8}">
      <dsp:nvSpPr>
        <dsp:cNvPr id="0" name=""/>
        <dsp:cNvSpPr/>
      </dsp:nvSpPr>
      <dsp:spPr>
        <a:xfrm rot="10800000">
          <a:off x="0" y="1"/>
          <a:ext cx="5328121" cy="8679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formateurs / jour</a:t>
          </a:r>
          <a:endParaRPr lang="fr-FR" sz="2000" kern="1200" dirty="0"/>
        </a:p>
      </dsp:txBody>
      <dsp:txXfrm rot="10800000">
        <a:off x="0" y="1"/>
        <a:ext cx="5328121" cy="56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D167A-BB2C-411B-91B8-306321322DC2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E49C5-0AD2-4A58-93DD-1356C0DBE1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4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F06FDA3-AA9E-4ADE-80B7-B0852CAA9AFA}" type="datetime1">
              <a:rPr lang="fr-FR"/>
              <a:pPr lvl="0"/>
              <a:t>10/03/2016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E73BB43-265F-4417-BE29-2ACDE2AD1B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40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73BB43-265F-4417-BE29-2ACDE2AD1B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92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196976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198884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7213600" y="198884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1844824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24681" y="1844824"/>
            <a:ext cx="12216683" cy="13465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198884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-24680" y="0"/>
            <a:ext cx="12216682" cy="185085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0320" y="332656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785" y="2106391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0877243" y="2780928"/>
            <a:ext cx="1280160" cy="457200"/>
          </a:xfrm>
        </p:spPr>
        <p:txBody>
          <a:bodyPr/>
          <a:lstStyle/>
          <a:p>
            <a:pPr lvl="0"/>
            <a:fld id="{6AD50CC5-5B47-47BD-BD8B-CB92F1388E65}" type="datetime1">
              <a:rPr lang="fr-FR" smtClean="0"/>
              <a:t>10/03/2016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0434320" y="2255746"/>
            <a:ext cx="1727200" cy="457200"/>
          </a:xfrm>
        </p:spPr>
        <p:txBody>
          <a:bodyPr/>
          <a:lstStyle/>
          <a:p>
            <a:pPr lvl="0"/>
            <a:r>
              <a:rPr lang="en-US" dirty="0" err="1" smtClean="0"/>
              <a:t>Projet</a:t>
            </a:r>
            <a:r>
              <a:rPr lang="en-US" dirty="0" smtClean="0"/>
              <a:t> Galahad - </a:t>
            </a:r>
            <a:r>
              <a:rPr lang="en-US" dirty="0" err="1" smtClean="0"/>
              <a:t>Livrable</a:t>
            </a:r>
            <a:r>
              <a:rPr lang="en-US" dirty="0" smtClean="0"/>
              <a:t> 4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lvl="0"/>
            <a:fld id="{911B57E7-15AB-463C-81F5-0EE8A372060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9586E9-07E3-439D-A8AE-F7A4CF2F453D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094A09-A90B-4065-82B0-1C639EC30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EB8D521-8161-47A5-B783-C346ED7EAB95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35D709-FB6E-4FAB-9125-AFD6CE51D1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A499C9C5-E090-4CEE-961B-655ED53A18B1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620688"/>
            <a:ext cx="1295605" cy="44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" y="496594"/>
            <a:ext cx="695399" cy="6786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02B0618-BF7A-4A36-BCBF-3F0E4C72B585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71C305-006D-4281-81E6-1BFFE70BF4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9963511-EEB9-42D4-A5B8-1E4537666ED4}" type="datetime1">
              <a:rPr lang="fr-FR" smtClean="0"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907D6-D25B-4784-8459-A4B5D545CA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/>
            <a:fld id="{75915DC3-7EB5-4260-A87A-953C9D807D17}" type="datetime1">
              <a:rPr lang="fr-FR" smtClean="0"/>
              <a:t>10/03/2016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lvl="0"/>
            <a:fld id="{6A8B9C17-EED2-41A7-86FD-D6BE934DDD54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 lvl="0"/>
            <a:fld id="{F5147516-016A-471A-B847-2239469D1C35}" type="datetime1">
              <a:rPr lang="fr-FR" smtClean="0"/>
              <a:t>10/03/2016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4E1744-6F41-410A-B3B2-B579D0780578}" type="datetime1">
              <a:rPr lang="fr-FR" smtClean="0"/>
              <a:t>10/03/2016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5192B2-FBE4-488F-A458-319AEA72732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BB6F645-3E87-4CB2-ABE5-86A5A79DE68B}" type="datetime1">
              <a:rPr lang="fr-FR" smtClean="0"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6C2EF7-CFFA-4800-B047-CA2301B1DA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D2EE45-247C-422D-81D5-C124C1BBDF51}" type="datetime1">
              <a:rPr lang="fr-FR" smtClean="0"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1AC8B-7417-47BC-BB11-03FEE22F960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6000">
              <a:schemeClr val="accent1">
                <a:tint val="44500"/>
                <a:satMod val="160000"/>
              </a:schemeClr>
            </a:gs>
            <a:gs pos="58000">
              <a:schemeClr val="bg1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1" y="2249424"/>
            <a:ext cx="8150696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 b="1">
                <a:solidFill>
                  <a:schemeClr val="accent2"/>
                </a:solidFill>
              </a:defRPr>
            </a:lvl1pPr>
          </a:lstStyle>
          <a:p>
            <a:fld id="{BCF3AE65-54EE-4300-941D-233028C33731}" type="datetime1">
              <a:rPr lang="fr-FR" smtClean="0"/>
              <a:pPr/>
              <a:t>10/03/2016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 b="1">
                <a:solidFill>
                  <a:schemeClr val="accent2"/>
                </a:solidFill>
              </a:defRPr>
            </a:lvl1pPr>
          </a:lstStyle>
          <a:p>
            <a:r>
              <a:rPr lang="en-US" dirty="0" err="1" smtClean="0"/>
              <a:t>Projet</a:t>
            </a:r>
            <a:r>
              <a:rPr lang="en-US" dirty="0" smtClean="0"/>
              <a:t> Galahad - </a:t>
            </a:r>
            <a:r>
              <a:rPr lang="en-US" dirty="0" err="1" smtClean="0"/>
              <a:t>Livrable</a:t>
            </a:r>
            <a:r>
              <a:rPr lang="en-US" dirty="0" smtClean="0"/>
              <a:t> 4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lvl="0"/>
            <a:fld id="{CD19A168-D555-462D-A57D-1F554FD9DC5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000" b="1" kern="1200" cap="none" spc="0">
          <a:ln w="11430"/>
          <a:solidFill>
            <a:srgbClr val="FF6600"/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454" y="404664"/>
            <a:ext cx="11277600" cy="1470025"/>
          </a:xfrm>
        </p:spPr>
        <p:txBody>
          <a:bodyPr/>
          <a:lstStyle/>
          <a:p>
            <a:r>
              <a:rPr lang="fr-FR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Projet PlastProd – Livrable 4</a:t>
            </a:r>
            <a:endParaRPr lang="fr-FR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Salty Software </a:t>
            </a:r>
            <a:endParaRPr lang="fr-FR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5577879"/>
            <a:ext cx="1154041" cy="1126233"/>
          </a:xfrm>
          <a:prstGeom prst="rect">
            <a:avLst/>
          </a:prstGeom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826" y="5805264"/>
            <a:ext cx="2170489" cy="7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346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La recette applicative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Portée -&gt; Membres de l’équipe, superviseurs, client du projet PlastProd</a:t>
            </a:r>
          </a:p>
          <a:p>
            <a:r>
              <a:rPr lang="fr-FR" dirty="0" smtClean="0"/>
              <a:t>Application web (Non faites pour ce livrable)</a:t>
            </a:r>
          </a:p>
          <a:p>
            <a:r>
              <a:rPr lang="fr-FR" dirty="0" smtClean="0"/>
              <a:t>Application mobile</a:t>
            </a:r>
          </a:p>
          <a:p>
            <a:r>
              <a:rPr lang="fr-FR" dirty="0" smtClean="0"/>
              <a:t>100 % des exigences critiques validées.</a:t>
            </a:r>
          </a:p>
          <a:p>
            <a:r>
              <a:rPr lang="fr-FR" dirty="0" smtClean="0"/>
              <a:t>75 % des exigences importantes validées.</a:t>
            </a:r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54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609600" y="2204864"/>
            <a:ext cx="8150696" cy="4369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Recette avec le CPI de </a:t>
            </a:r>
            <a:r>
              <a:rPr lang="fr-FR" dirty="0" err="1" smtClean="0"/>
              <a:t>Flaming</a:t>
            </a:r>
            <a:r>
              <a:rPr lang="fr-FR" dirty="0" smtClean="0"/>
              <a:t> Software (Recette croisée)</a:t>
            </a:r>
          </a:p>
          <a:p>
            <a:r>
              <a:rPr lang="fr-FR" dirty="0" smtClean="0"/>
              <a:t>Procès verbal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268760"/>
            <a:ext cx="8119714" cy="5008177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692696"/>
            <a:ext cx="5616624" cy="5760640"/>
          </a:xfrm>
        </p:spPr>
      </p:pic>
      <p:sp>
        <p:nvSpPr>
          <p:cNvPr id="16" name="Espace réservé du contenu 2"/>
          <p:cNvSpPr txBox="1">
            <a:spLocks/>
          </p:cNvSpPr>
          <p:nvPr/>
        </p:nvSpPr>
        <p:spPr>
          <a:xfrm>
            <a:off x="609600" y="2488328"/>
            <a:ext cx="8150696" cy="4369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Validée sous réserve par le CPI de </a:t>
            </a:r>
            <a:r>
              <a:rPr lang="fr-FR" dirty="0" err="1" smtClean="0"/>
              <a:t>Flaming</a:t>
            </a:r>
            <a:r>
              <a:rPr lang="fr-FR" dirty="0" smtClean="0"/>
              <a:t> Software.</a:t>
            </a:r>
          </a:p>
          <a:p>
            <a:r>
              <a:rPr lang="fr-FR" dirty="0" smtClean="0"/>
              <a:t>Décision de GO avec le CPI avec une semaine pour corriger les bugs mineurs.</a:t>
            </a:r>
          </a:p>
          <a:p>
            <a:r>
              <a:rPr lang="fr-FR" dirty="0" smtClean="0"/>
              <a:t>Notamment la fonctionnalité d’envoi de mail après une commande.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2205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Mise en production des solutions logicielles</a:t>
            </a:r>
          </a:p>
          <a:p>
            <a:endParaRPr lang="fr-FR" dirty="0" smtClean="0"/>
          </a:p>
          <a:p>
            <a:r>
              <a:rPr lang="fr-FR" dirty="0" smtClean="0"/>
              <a:t>Durée de vie du logiciel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987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Mise en production des solutions logicielles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24944"/>
            <a:ext cx="802974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20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Durée de vie du logiciel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7" y="3126207"/>
            <a:ext cx="7800876" cy="246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8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Fiche d’analyse de risque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415480" y="2996952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068987" y="2939279"/>
            <a:ext cx="5553000" cy="3297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fr-FR" sz="2000" dirty="0" smtClean="0"/>
              <a:t>Définition du risque</a:t>
            </a:r>
          </a:p>
          <a:p>
            <a:endParaRPr lang="fr-FR" sz="2000" dirty="0" smtClean="0"/>
          </a:p>
          <a:p>
            <a:pPr marL="109728" indent="0">
              <a:buNone/>
            </a:pPr>
            <a:r>
              <a:rPr lang="fr-FR" sz="2000" dirty="0" smtClean="0"/>
              <a:t>Liste des déclencheurs possibles du risque</a:t>
            </a:r>
          </a:p>
          <a:p>
            <a:pPr marL="109728" indent="0">
              <a:buNone/>
            </a:pPr>
            <a:endParaRPr lang="fr-FR" sz="2000" dirty="0" smtClean="0"/>
          </a:p>
          <a:p>
            <a:pPr marL="109728" indent="0">
              <a:buNone/>
            </a:pPr>
            <a:r>
              <a:rPr lang="fr-FR" sz="2000" dirty="0" smtClean="0"/>
              <a:t>Proposition de processus permettant la prévention ou le traitement du risque</a:t>
            </a:r>
            <a:endParaRPr lang="fr-FR" sz="2000" dirty="0"/>
          </a:p>
        </p:txBody>
      </p:sp>
      <p:sp>
        <p:nvSpPr>
          <p:cNvPr id="10" name="Flèche droite 9"/>
          <p:cNvSpPr/>
          <p:nvPr/>
        </p:nvSpPr>
        <p:spPr>
          <a:xfrm>
            <a:off x="1415480" y="3684080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1415480" y="4372019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Fiche de risque « Nouveaux utilisateurs »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415480" y="2996952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068987" y="2939279"/>
            <a:ext cx="5553000" cy="3297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fr-FR" sz="2000" dirty="0" smtClean="0"/>
              <a:t>Définition du risque</a:t>
            </a:r>
          </a:p>
          <a:p>
            <a:endParaRPr lang="fr-FR" sz="2000" dirty="0" smtClean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199456" y="3675383"/>
            <a:ext cx="6336704" cy="23459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Les utilisateurs ont été formés après la mise en place de l’application. </a:t>
            </a:r>
            <a:endParaRPr lang="fr-FR" sz="2000" dirty="0" smtClean="0"/>
          </a:p>
          <a:p>
            <a:r>
              <a:rPr lang="fr-FR" sz="2000" dirty="0" smtClean="0"/>
              <a:t>Risque avéré </a:t>
            </a:r>
            <a:r>
              <a:rPr lang="fr-FR" sz="2000" dirty="0"/>
              <a:t>que les utilisateurs vont changer. </a:t>
            </a:r>
            <a:endParaRPr lang="fr-FR" sz="2000" dirty="0" smtClean="0"/>
          </a:p>
          <a:p>
            <a:r>
              <a:rPr lang="fr-FR" sz="2000" dirty="0" smtClean="0"/>
              <a:t>Réduction du nombre </a:t>
            </a:r>
            <a:r>
              <a:rPr lang="fr-FR" sz="2000" dirty="0"/>
              <a:t>de personnes </a:t>
            </a:r>
            <a:r>
              <a:rPr lang="fr-FR" sz="2000" dirty="0" smtClean="0"/>
              <a:t>formées</a:t>
            </a:r>
          </a:p>
        </p:txBody>
      </p:sp>
    </p:spTree>
    <p:extLst>
      <p:ext uri="{BB962C8B-B14F-4D97-AF65-F5344CB8AC3E}">
        <p14:creationId xmlns:p14="http://schemas.microsoft.com/office/powerpoint/2010/main" val="2117747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Fiche de risque « Nouveaux utilisateurs »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415480" y="2996952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068987" y="2939279"/>
            <a:ext cx="5553000" cy="3297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fr-FR" sz="2000" dirty="0" smtClean="0"/>
              <a:t>Déclencheurs</a:t>
            </a:r>
          </a:p>
          <a:p>
            <a:endParaRPr lang="fr-FR" sz="2000" dirty="0" smtClean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1199456" y="3675383"/>
            <a:ext cx="6336704" cy="23459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Fins de contrat</a:t>
            </a:r>
          </a:p>
          <a:p>
            <a:r>
              <a:rPr lang="fr-FR" sz="2000" dirty="0" smtClean="0"/>
              <a:t>Départs en retraite</a:t>
            </a:r>
          </a:p>
          <a:p>
            <a:r>
              <a:rPr lang="fr-FR" sz="2000" dirty="0" smtClean="0"/>
              <a:t>Embauches de nouveaux employés</a:t>
            </a:r>
          </a:p>
        </p:txBody>
      </p:sp>
    </p:spTree>
    <p:extLst>
      <p:ext uri="{BB962C8B-B14F-4D97-AF65-F5344CB8AC3E}">
        <p14:creationId xmlns:p14="http://schemas.microsoft.com/office/powerpoint/2010/main" val="2941844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89965" y="2190529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343472" y="2132856"/>
            <a:ext cx="5553000" cy="3297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fr-FR" sz="2000" dirty="0" smtClean="0"/>
              <a:t>Processus</a:t>
            </a:r>
          </a:p>
          <a:p>
            <a:endParaRPr lang="fr-FR" sz="2000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636912"/>
            <a:ext cx="6747534" cy="39041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757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Plan de reprise d’activité (PRA)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19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415480" y="2996952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068986" y="2939279"/>
            <a:ext cx="5899221" cy="3297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r>
              <a:rPr lang="fr-FR" dirty="0" smtClean="0"/>
              <a:t>Plan permettant </a:t>
            </a:r>
            <a:r>
              <a:rPr lang="fr-FR" dirty="0"/>
              <a:t>d’assurer </a:t>
            </a:r>
            <a:r>
              <a:rPr lang="fr-FR" dirty="0" smtClean="0"/>
              <a:t>la </a:t>
            </a:r>
            <a:r>
              <a:rPr lang="fr-FR" dirty="0"/>
              <a:t>reconstruction de l’infrastructure et la remise en route de </a:t>
            </a:r>
            <a:r>
              <a:rPr lang="fr-FR" dirty="0" smtClean="0"/>
              <a:t>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16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49424"/>
            <a:ext cx="10022903" cy="4325112"/>
          </a:xfrm>
        </p:spPr>
        <p:txBody>
          <a:bodyPr/>
          <a:lstStyle/>
          <a:p>
            <a:endParaRPr lang="fr-FR" dirty="0" smtClean="0"/>
          </a:p>
          <a:p>
            <a:r>
              <a:rPr lang="fr-FR" b="1" dirty="0" smtClean="0"/>
              <a:t>FREBAULT Sébastien:</a:t>
            </a:r>
            <a:r>
              <a:rPr lang="fr-FR" dirty="0" smtClean="0"/>
              <a:t> Chef de projet</a:t>
            </a:r>
          </a:p>
          <a:p>
            <a:endParaRPr lang="fr-FR" dirty="0"/>
          </a:p>
          <a:p>
            <a:r>
              <a:rPr lang="fr-FR" b="1" dirty="0" smtClean="0"/>
              <a:t>TRIDON Pierre-Antoine:</a:t>
            </a:r>
            <a:r>
              <a:rPr lang="fr-FR" dirty="0" smtClean="0"/>
              <a:t> Responsable de formation</a:t>
            </a:r>
          </a:p>
          <a:p>
            <a:endParaRPr lang="fr-FR" dirty="0"/>
          </a:p>
          <a:p>
            <a:r>
              <a:rPr lang="fr-FR" b="1" dirty="0" smtClean="0"/>
              <a:t>GERARD Christophe: </a:t>
            </a:r>
            <a:r>
              <a:rPr lang="fr-FR" dirty="0" smtClean="0"/>
              <a:t>Analyste programmeur</a:t>
            </a:r>
          </a:p>
          <a:p>
            <a:endParaRPr lang="fr-FR" dirty="0"/>
          </a:p>
          <a:p>
            <a:r>
              <a:rPr lang="fr-FR" b="1" dirty="0" smtClean="0"/>
              <a:t>GONCALO Michaël: </a:t>
            </a:r>
            <a:r>
              <a:rPr lang="fr-FR" dirty="0" smtClean="0"/>
              <a:t>Analyste risque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</a:t>
            </a:r>
            <a:r>
              <a:rPr lang="en-US" smtClean="0"/>
              <a:t>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52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L’analyse des risques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20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627936" y="2340625"/>
            <a:ext cx="648072" cy="27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281442" y="2282952"/>
            <a:ext cx="5899221" cy="5699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r>
              <a:rPr lang="fr-FR" dirty="0" smtClean="0"/>
              <a:t>Délais d’intervention</a:t>
            </a:r>
          </a:p>
          <a:p>
            <a:pPr marL="109728" indent="0" algn="just">
              <a:buNone/>
            </a:pPr>
            <a:endParaRPr lang="fr-FR" dirty="0"/>
          </a:p>
          <a:p>
            <a:pPr marL="109728" indent="0" algn="just">
              <a:buNone/>
            </a:pPr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1276008" y="2983760"/>
            <a:ext cx="5899221" cy="3253551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dirty="0"/>
              <a:t>Niveau 1 :</a:t>
            </a:r>
            <a:endParaRPr lang="fr-FR" sz="2000" dirty="0"/>
          </a:p>
          <a:p>
            <a:pPr lvl="1"/>
            <a:r>
              <a:rPr lang="fr-FR" sz="2800" dirty="0"/>
              <a:t>Entre 15 et 30 minutes, </a:t>
            </a:r>
            <a:endParaRPr lang="fr-FR" sz="2000" dirty="0"/>
          </a:p>
          <a:p>
            <a:pPr lvl="1"/>
            <a:r>
              <a:rPr lang="fr-FR" sz="2800" dirty="0"/>
              <a:t>Pour un bug/une panne sur une application, ou pour une panne de base de données</a:t>
            </a:r>
            <a:endParaRPr lang="fr-FR" sz="2000" dirty="0"/>
          </a:p>
          <a:p>
            <a:pPr lvl="0"/>
            <a:r>
              <a:rPr lang="fr-FR" dirty="0"/>
              <a:t>Niveau 2 : </a:t>
            </a:r>
            <a:endParaRPr lang="fr-FR" sz="2000" dirty="0"/>
          </a:p>
          <a:p>
            <a:pPr lvl="1"/>
            <a:r>
              <a:rPr lang="fr-FR" sz="2800" dirty="0"/>
              <a:t>Entre 30 et 45 minutes</a:t>
            </a:r>
            <a:endParaRPr lang="fr-FR" sz="2000" dirty="0"/>
          </a:p>
          <a:p>
            <a:pPr lvl="1"/>
            <a:r>
              <a:rPr lang="fr-FR" sz="2800" dirty="0"/>
              <a:t>Pour une panne sur une machine virtuelle</a:t>
            </a:r>
            <a:endParaRPr lang="fr-FR" sz="2000" dirty="0"/>
          </a:p>
          <a:p>
            <a:pPr lvl="1"/>
            <a:r>
              <a:rPr lang="fr-FR" sz="2800" dirty="0"/>
              <a:t>Intervention téléphonique de </a:t>
            </a:r>
            <a:r>
              <a:rPr lang="fr-FR" sz="2800" dirty="0" err="1"/>
              <a:t>Salty</a:t>
            </a:r>
            <a:r>
              <a:rPr lang="fr-FR" sz="2800" dirty="0"/>
              <a:t> Software</a:t>
            </a:r>
            <a:endParaRPr lang="fr-FR" sz="2000" dirty="0"/>
          </a:p>
          <a:p>
            <a:pPr lvl="0"/>
            <a:r>
              <a:rPr lang="fr-FR" dirty="0"/>
              <a:t>Niveau 3 : </a:t>
            </a:r>
            <a:endParaRPr lang="fr-FR" sz="2000" dirty="0"/>
          </a:p>
          <a:p>
            <a:pPr lvl="1"/>
            <a:r>
              <a:rPr lang="fr-FR" sz="2800" dirty="0"/>
              <a:t>A partir de 45 minutes jusqu’à une durée indéterminée</a:t>
            </a:r>
            <a:endParaRPr lang="fr-FR" sz="2000" dirty="0"/>
          </a:p>
          <a:p>
            <a:pPr lvl="1"/>
            <a:r>
              <a:rPr lang="fr-FR" sz="2800" dirty="0"/>
              <a:t>Pour une panne sur un ou plusieurs serveurs</a:t>
            </a:r>
            <a:endParaRPr lang="fr-FR" sz="2000" dirty="0"/>
          </a:p>
          <a:p>
            <a:pPr lvl="1"/>
            <a:r>
              <a:rPr lang="fr-FR" sz="2800" dirty="0"/>
              <a:t>Intervention téléphonique ou déplacement d’un technicien de </a:t>
            </a:r>
            <a:r>
              <a:rPr lang="fr-FR" sz="2800" dirty="0" err="1"/>
              <a:t>Salty</a:t>
            </a:r>
            <a:r>
              <a:rPr lang="fr-FR" sz="2800" dirty="0"/>
              <a:t> Software</a:t>
            </a:r>
            <a:endParaRPr lang="fr-FR" sz="2000" dirty="0"/>
          </a:p>
          <a:p>
            <a:pPr marL="109728" indent="0" algn="just">
              <a:buNone/>
            </a:pPr>
            <a:endParaRPr lang="fr-FR" dirty="0"/>
          </a:p>
          <a:p>
            <a:pPr marL="109728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50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Le plan de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pPr marL="109728" indent="0">
              <a:buNone/>
            </a:pPr>
            <a:r>
              <a:rPr lang="fr-FR" dirty="0"/>
              <a:t>Organisation des formations utilisateurs sur :</a:t>
            </a:r>
          </a:p>
          <a:p>
            <a:pPr marL="109728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L’application web</a:t>
            </a:r>
          </a:p>
          <a:p>
            <a:pPr marL="411480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L’application mobile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21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2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plan de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8296" y="2132856"/>
            <a:ext cx="11317352" cy="4441680"/>
          </a:xfrm>
        </p:spPr>
        <p:txBody>
          <a:bodyPr/>
          <a:lstStyle/>
          <a:p>
            <a:pPr marL="109728" indent="0">
              <a:buNone/>
            </a:pPr>
            <a:r>
              <a:rPr lang="fr-FR" sz="2000" dirty="0" smtClean="0"/>
              <a:t>Pour l’application web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L</a:t>
            </a:r>
            <a:r>
              <a:rPr lang="fr-FR" sz="2000" dirty="0" smtClean="0"/>
              <a:t>a répartition des fonctionnalités par service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22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580387" y="3068960"/>
          <a:ext cx="8017983" cy="311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0"/>
                <a:gridCol w="1012623"/>
                <a:gridCol w="1145426"/>
                <a:gridCol w="1145426"/>
                <a:gridCol w="1145426"/>
                <a:gridCol w="1145426"/>
                <a:gridCol w="1145426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Service\Onglet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Client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Production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Stock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Fournisseur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Direction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Panneau de config</a:t>
                      </a:r>
                      <a:endParaRPr lang="fr-FR" sz="1100" dirty="0"/>
                    </a:p>
                  </a:txBody>
                  <a:tcPr anchor="ctr"/>
                </a:tc>
              </a:tr>
              <a:tr h="59986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Production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</a:tr>
              <a:tr h="59986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Stock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</a:tr>
              <a:tr h="59986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Informatique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9986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Direction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520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plan de formation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/>
          </p:nvPr>
        </p:nvGraphicFramePr>
        <p:xfrm>
          <a:off x="723528" y="3212976"/>
          <a:ext cx="7922840" cy="2807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68"/>
                <a:gridCol w="1584568"/>
                <a:gridCol w="1584568"/>
                <a:gridCol w="1584568"/>
                <a:gridCol w="1584568"/>
              </a:tblGrid>
              <a:tr h="74483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Service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Effectif</a:t>
                      </a:r>
                      <a:r>
                        <a:rPr lang="fr-FR" sz="1200" baseline="0" dirty="0" smtClean="0"/>
                        <a:t> par service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Nombre de groupes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Effectif par groupe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Durée</a:t>
                      </a:r>
                      <a:r>
                        <a:rPr lang="fr-FR" sz="1200" baseline="0" dirty="0" smtClean="0"/>
                        <a:t> par séance</a:t>
                      </a:r>
                      <a:endParaRPr lang="fr-FR" sz="1200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Production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 heure</a:t>
                      </a:r>
                      <a:endParaRPr lang="fr-FR" sz="1200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 et 8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30 minutes</a:t>
                      </a:r>
                      <a:endParaRPr lang="fr-FR" sz="1200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Informatique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 heures</a:t>
                      </a:r>
                      <a:endParaRPr lang="fr-FR" sz="1200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Direction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45 minutes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09600" y="2249424"/>
            <a:ext cx="11031015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sz="2000" dirty="0" smtClean="0"/>
              <a:t>Pour l’application web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La répartition des groupes de formation</a:t>
            </a:r>
          </a:p>
          <a:p>
            <a:pPr lvl="1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65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plan de 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9580" y="2209800"/>
            <a:ext cx="8510735" cy="4325112"/>
          </a:xfrm>
        </p:spPr>
        <p:txBody>
          <a:bodyPr/>
          <a:lstStyle/>
          <a:p>
            <a:pPr marL="109728" indent="0">
              <a:buNone/>
            </a:pPr>
            <a:r>
              <a:rPr lang="fr-FR" sz="2000" dirty="0"/>
              <a:t>Pour l’application </a:t>
            </a:r>
            <a:r>
              <a:rPr lang="fr-FR" sz="2000" dirty="0" smtClean="0"/>
              <a:t>mobile </a:t>
            </a:r>
            <a:r>
              <a:rPr lang="fr-FR" sz="2000" dirty="0"/>
              <a:t>: 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La </a:t>
            </a:r>
            <a:r>
              <a:rPr lang="fr-FR" sz="2000" dirty="0"/>
              <a:t>répartition des fonctionnalités par </a:t>
            </a:r>
            <a:r>
              <a:rPr lang="fr-FR" sz="2000" dirty="0" smtClean="0"/>
              <a:t>service</a:t>
            </a:r>
            <a:endParaRPr lang="fr-FR" sz="2000" dirty="0"/>
          </a:p>
          <a:p>
            <a:pPr lvl="1"/>
            <a:r>
              <a:rPr lang="fr-FR" sz="1800" dirty="0" smtClean="0"/>
              <a:t>Services Informatique et Commercial uniquement</a:t>
            </a:r>
          </a:p>
          <a:p>
            <a:pPr lvl="1"/>
            <a:r>
              <a:rPr lang="fr-FR" sz="1800" dirty="0" smtClean="0"/>
              <a:t>Pour toutes les fonctionnalités sans restriction</a:t>
            </a:r>
          </a:p>
          <a:p>
            <a:pPr marL="411480" lvl="1" indent="0">
              <a:buNone/>
            </a:pP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 smtClean="0"/>
              <a:t>La répartition des groupes de formation</a:t>
            </a:r>
          </a:p>
          <a:p>
            <a:endParaRPr lang="fr-FR" sz="2000" dirty="0"/>
          </a:p>
          <a:p>
            <a:pPr marL="109728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>
            <p:extLst/>
          </p:nvPr>
        </p:nvGraphicFramePr>
        <p:xfrm>
          <a:off x="609600" y="4221088"/>
          <a:ext cx="7922840" cy="175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68"/>
                <a:gridCol w="1584568"/>
                <a:gridCol w="1584568"/>
                <a:gridCol w="1584568"/>
                <a:gridCol w="1584568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Service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Effectif</a:t>
                      </a:r>
                      <a:r>
                        <a:rPr lang="fr-FR" sz="1200" baseline="0" dirty="0" smtClean="0"/>
                        <a:t> par service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Nombre de groupes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Effectif par groupe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Durée par groupe</a:t>
                      </a:r>
                      <a:endParaRPr lang="fr-FR" sz="1200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Informatique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 heures</a:t>
                      </a:r>
                      <a:endParaRPr lang="fr-FR" sz="1200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Commercial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 heures</a:t>
                      </a:r>
                      <a:endParaRPr lang="fr-FR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644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plan de formation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25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263352" y="2183344"/>
          <a:ext cx="8484765" cy="461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88"/>
                <a:gridCol w="1531525"/>
                <a:gridCol w="1531525"/>
                <a:gridCol w="1458596"/>
                <a:gridCol w="1458596"/>
                <a:gridCol w="1312735"/>
              </a:tblGrid>
              <a:tr h="52557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Heure\Jour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Lundi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Mardi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Mercredi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Jeudi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Vendredi</a:t>
                      </a:r>
                      <a:endParaRPr lang="fr-FR" sz="1200" dirty="0"/>
                    </a:p>
                  </a:txBody>
                  <a:tcPr anchor="ctr"/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8h00 – 9h00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DIRECTION GROUPE 1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2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PRODUCTION GROUPE 3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2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COMMERCIAL GROUPE 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9h00 – 10h00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DIRECTION GROUPE 2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2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PRODUCTION GROUPE 4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2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COMMERCIAL GROUPE 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10h00-11h00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DIRECTION GROUPE 3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2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PRODUCTION GROUPE 5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2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COMMERCIAL GROUPE 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11h00-12h00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2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2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COMMERCIAL GROUPE 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8678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12h00-14h00</a:t>
                      </a:r>
                      <a:endParaRPr lang="fr-FR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14h00-15h00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1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r>
                        <a:rPr lang="fr-FR" sz="1200" baseline="0" dirty="0" smtClean="0"/>
                        <a:t> GROUPE 1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1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COMMERCIAL GROUPE 1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15h00-16h00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1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 GROUPE</a:t>
                      </a:r>
                      <a:r>
                        <a:rPr lang="fr-FR" sz="1200" baseline="0" dirty="0" smtClean="0"/>
                        <a:t> 2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1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COMMERCIAL GROUPE 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16h00-17h00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1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PRODUCTION</a:t>
                      </a:r>
                      <a:r>
                        <a:rPr lang="fr-FR" sz="1200" baseline="0" dirty="0" smtClean="0"/>
                        <a:t> GROUPE 1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1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COMMERCIAL GROUPE 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  <a:tr h="462456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17h00-18h00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INFORMATIQUE GROUPE 1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PRODUCTION GROUPE 2</a:t>
                      </a:r>
                      <a:endParaRPr lang="fr-FR" sz="1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INFORMATIQUE GROUPE</a:t>
                      </a:r>
                      <a:r>
                        <a:rPr lang="fr-FR" sz="1200" baseline="0" dirty="0" smtClean="0"/>
                        <a:t> 1</a:t>
                      </a:r>
                      <a:endParaRPr lang="fr-FR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COMMERCIAL GROUPE 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43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Le plan de formation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26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71661"/>
              </p:ext>
            </p:extLst>
          </p:nvPr>
        </p:nvGraphicFramePr>
        <p:xfrm>
          <a:off x="2207568" y="2924944"/>
          <a:ext cx="5328121" cy="314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767408" y="2140004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coûts de </a:t>
            </a:r>
            <a:r>
              <a:rPr lang="fr-FR" dirty="0" smtClean="0"/>
              <a:t>formation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20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L’organisation du support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Support Technique</a:t>
            </a:r>
          </a:p>
          <a:p>
            <a:endParaRPr lang="fr-FR" dirty="0" smtClean="0"/>
          </a:p>
          <a:p>
            <a:r>
              <a:rPr lang="fr-FR" dirty="0" smtClean="0"/>
              <a:t>Support Applicatif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27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067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Support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Problèmes liés au hardware (matériel)</a:t>
            </a:r>
          </a:p>
          <a:p>
            <a:endParaRPr lang="fr-FR" dirty="0" smtClean="0"/>
          </a:p>
          <a:p>
            <a:r>
              <a:rPr lang="fr-FR" dirty="0" smtClean="0"/>
              <a:t>2 niveaux de pannes techniques</a:t>
            </a:r>
          </a:p>
          <a:p>
            <a:endParaRPr lang="fr-FR" dirty="0" smtClean="0"/>
          </a:p>
          <a:p>
            <a:r>
              <a:rPr lang="fr-FR" dirty="0" smtClean="0"/>
              <a:t>1 point d’entrée commun : HOTLINE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28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3824" y="2899594"/>
            <a:ext cx="2016224" cy="129614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Panne matériel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534847" y="2834847"/>
            <a:ext cx="2736304" cy="1425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Demande de correctif</a:t>
            </a:r>
          </a:p>
          <a:p>
            <a:r>
              <a:rPr lang="fr-FR" dirty="0" smtClean="0"/>
              <a:t>- Demande de changement de matériel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197437" y="1066274"/>
            <a:ext cx="1872208" cy="1286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Fiche incident</a:t>
            </a:r>
          </a:p>
          <a:p>
            <a:r>
              <a:rPr lang="fr-FR" dirty="0" smtClean="0"/>
              <a:t>- Procédure de correction</a:t>
            </a:r>
          </a:p>
        </p:txBody>
      </p:sp>
      <p:sp>
        <p:nvSpPr>
          <p:cNvPr id="11" name="Ellipse 10"/>
          <p:cNvSpPr/>
          <p:nvPr/>
        </p:nvSpPr>
        <p:spPr>
          <a:xfrm>
            <a:off x="9178815" y="2834847"/>
            <a:ext cx="3003019" cy="12961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Matériel changé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5025" y="4941168"/>
            <a:ext cx="2736304" cy="14256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Nouveau matériel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Intervention plus rapide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Efficience technique</a:t>
            </a:r>
            <a:endParaRPr lang="fr-FR" dirty="0"/>
          </a:p>
        </p:txBody>
      </p:sp>
      <p:cxnSp>
        <p:nvCxnSpPr>
          <p:cNvPr id="14" name="Connecteur droit 13"/>
          <p:cNvCxnSpPr>
            <a:stCxn id="7" idx="6"/>
            <a:endCxn id="9" idx="1"/>
          </p:cNvCxnSpPr>
          <p:nvPr/>
        </p:nvCxnSpPr>
        <p:spPr>
          <a:xfrm>
            <a:off x="2600048" y="3547666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072951" y="3007607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965582" y="4167832"/>
            <a:ext cx="10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horaire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7264594" y="3547665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737497" y="3007606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630128" y="4153701"/>
            <a:ext cx="10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horaire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9" idx="0"/>
            <a:endCxn id="10" idx="2"/>
          </p:cNvCxnSpPr>
          <p:nvPr/>
        </p:nvCxnSpPr>
        <p:spPr>
          <a:xfrm flipV="1">
            <a:off x="5902999" y="2352542"/>
            <a:ext cx="2230542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484825" y="24655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Inclut</a:t>
            </a:r>
            <a:endParaRPr lang="fr-FR" dirty="0"/>
          </a:p>
        </p:txBody>
      </p:sp>
      <p:cxnSp>
        <p:nvCxnSpPr>
          <p:cNvPr id="33" name="Connecteur droit 32"/>
          <p:cNvCxnSpPr>
            <a:stCxn id="11" idx="4"/>
          </p:cNvCxnSpPr>
          <p:nvPr/>
        </p:nvCxnSpPr>
        <p:spPr>
          <a:xfrm>
            <a:off x="10680325" y="4130991"/>
            <a:ext cx="24205" cy="17462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7271331" y="5877272"/>
            <a:ext cx="34331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88087" y="4195738"/>
            <a:ext cx="0" cy="16744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588087" y="5853643"/>
            <a:ext cx="29469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88640" y="1066274"/>
            <a:ext cx="1991843" cy="1286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Salty</a:t>
            </a:r>
            <a:r>
              <a:rPr lang="fr-FR" dirty="0" smtClean="0"/>
              <a:t> Software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Hotline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PlastProd</a:t>
            </a:r>
          </a:p>
        </p:txBody>
      </p:sp>
      <p:cxnSp>
        <p:nvCxnSpPr>
          <p:cNvPr id="52" name="Connecteur droit avec flèche 51"/>
          <p:cNvCxnSpPr>
            <a:stCxn id="9" idx="0"/>
            <a:endCxn id="43" idx="2"/>
          </p:cNvCxnSpPr>
          <p:nvPr/>
        </p:nvCxnSpPr>
        <p:spPr>
          <a:xfrm flipH="1" flipV="1">
            <a:off x="3984562" y="2352542"/>
            <a:ext cx="1918437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39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/>
      <p:bldP spid="18" grpId="0" animBg="1"/>
      <p:bldP spid="21" grpId="0"/>
      <p:bldP spid="26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Support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Problèmes liés au hardware (matériel)</a:t>
            </a:r>
          </a:p>
          <a:p>
            <a:endParaRPr lang="fr-FR" dirty="0" smtClean="0"/>
          </a:p>
          <a:p>
            <a:r>
              <a:rPr lang="fr-FR" dirty="0" smtClean="0"/>
              <a:t>2 niveaux de pannes techniques</a:t>
            </a:r>
          </a:p>
          <a:p>
            <a:endParaRPr lang="fr-FR" dirty="0" smtClean="0"/>
          </a:p>
          <a:p>
            <a:r>
              <a:rPr lang="fr-FR" dirty="0" smtClean="0"/>
              <a:t>1 point d’entrée commun : HOTLINE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29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3824" y="2899594"/>
            <a:ext cx="2016224" cy="129614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Panne matériel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534847" y="2834847"/>
            <a:ext cx="2736304" cy="1425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Demande de correctif</a:t>
            </a:r>
          </a:p>
          <a:p>
            <a:r>
              <a:rPr lang="fr-FR" dirty="0" smtClean="0"/>
              <a:t>- Demande de changement de matériel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197437" y="1066274"/>
            <a:ext cx="1872208" cy="1286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Fiche incident</a:t>
            </a:r>
          </a:p>
          <a:p>
            <a:r>
              <a:rPr lang="fr-FR" dirty="0" smtClean="0"/>
              <a:t>- Procédure de correction</a:t>
            </a:r>
          </a:p>
        </p:txBody>
      </p:sp>
      <p:sp>
        <p:nvSpPr>
          <p:cNvPr id="11" name="Ellipse 10"/>
          <p:cNvSpPr/>
          <p:nvPr/>
        </p:nvSpPr>
        <p:spPr>
          <a:xfrm>
            <a:off x="9178815" y="2834847"/>
            <a:ext cx="3003019" cy="12961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Matériel changé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35025" y="4941168"/>
            <a:ext cx="2736304" cy="14256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Nouveau matériel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Intervention plus rapide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Efficience technique</a:t>
            </a:r>
            <a:endParaRPr lang="fr-FR" dirty="0"/>
          </a:p>
        </p:txBody>
      </p:sp>
      <p:cxnSp>
        <p:nvCxnSpPr>
          <p:cNvPr id="14" name="Connecteur droit 13"/>
          <p:cNvCxnSpPr>
            <a:stCxn id="7" idx="6"/>
            <a:endCxn id="9" idx="1"/>
          </p:cNvCxnSpPr>
          <p:nvPr/>
        </p:nvCxnSpPr>
        <p:spPr>
          <a:xfrm>
            <a:off x="2600048" y="3547666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072951" y="3007607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965582" y="4167832"/>
            <a:ext cx="10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horaire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7264594" y="3547665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737497" y="3007606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630128" y="4153701"/>
            <a:ext cx="10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horaire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9" idx="0"/>
            <a:endCxn id="10" idx="2"/>
          </p:cNvCxnSpPr>
          <p:nvPr/>
        </p:nvCxnSpPr>
        <p:spPr>
          <a:xfrm flipV="1">
            <a:off x="5902999" y="2352542"/>
            <a:ext cx="2230542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484825" y="24655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Inclut</a:t>
            </a:r>
            <a:endParaRPr lang="fr-FR" dirty="0"/>
          </a:p>
        </p:txBody>
      </p:sp>
      <p:cxnSp>
        <p:nvCxnSpPr>
          <p:cNvPr id="33" name="Connecteur droit 32"/>
          <p:cNvCxnSpPr>
            <a:stCxn id="11" idx="4"/>
          </p:cNvCxnSpPr>
          <p:nvPr/>
        </p:nvCxnSpPr>
        <p:spPr>
          <a:xfrm>
            <a:off x="10680325" y="4130991"/>
            <a:ext cx="24205" cy="17462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7271331" y="5877272"/>
            <a:ext cx="34331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588087" y="4195738"/>
            <a:ext cx="0" cy="16744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588087" y="5853643"/>
            <a:ext cx="29469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988640" y="1066274"/>
            <a:ext cx="1991843" cy="1286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Salty</a:t>
            </a:r>
            <a:r>
              <a:rPr lang="fr-FR" dirty="0" smtClean="0"/>
              <a:t> Software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Hotline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PlastProd</a:t>
            </a:r>
          </a:p>
        </p:txBody>
      </p:sp>
      <p:cxnSp>
        <p:nvCxnSpPr>
          <p:cNvPr id="52" name="Connecteur droit avec flèche 51"/>
          <p:cNvCxnSpPr>
            <a:stCxn id="9" idx="0"/>
            <a:endCxn id="43" idx="2"/>
          </p:cNvCxnSpPr>
          <p:nvPr/>
        </p:nvCxnSpPr>
        <p:spPr>
          <a:xfrm flipH="1" flipV="1">
            <a:off x="3984562" y="2352542"/>
            <a:ext cx="1918437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80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/>
      <p:bldP spid="18" grpId="0" animBg="1"/>
      <p:bldP spid="21" grpId="0"/>
      <p:bldP spid="26" grpId="0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 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  <a:endParaRPr lang="fr-F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975A8C-0979-4135-AFBF-D314CF2DD351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err="1" smtClean="0"/>
              <a:t>Projet</a:t>
            </a:r>
            <a:r>
              <a:rPr lang="en-US" dirty="0" smtClean="0"/>
              <a:t> Galahad - </a:t>
            </a:r>
            <a:r>
              <a:rPr lang="en-US" dirty="0" err="1" smtClean="0"/>
              <a:t>Livrable</a:t>
            </a:r>
            <a:r>
              <a:rPr lang="en-US" dirty="0" smtClean="0"/>
              <a:t> 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lvl="0"/>
            <a:fld id="{A499C9C5-E090-4CEE-961B-655ED53A18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665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2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2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51384" y="1268760"/>
            <a:ext cx="2160240" cy="10081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Appel utilisateur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727848" y="1196752"/>
            <a:ext cx="2808312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Hotline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9264352" y="1268760"/>
            <a:ext cx="2376264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Fiche incident</a:t>
            </a:r>
          </a:p>
        </p:txBody>
      </p:sp>
      <p:sp>
        <p:nvSpPr>
          <p:cNvPr id="10" name="Organigramme : Décision 9"/>
          <p:cNvSpPr/>
          <p:nvPr/>
        </p:nvSpPr>
        <p:spPr>
          <a:xfrm>
            <a:off x="5015880" y="2780928"/>
            <a:ext cx="2232248" cy="1656184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de support?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415480" y="3825044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1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8930204" y="3825044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2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39416" y="5221382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informatique PlastProd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354140" y="5221382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Salty</a:t>
            </a:r>
            <a:r>
              <a:rPr lang="fr-FR" dirty="0" smtClean="0"/>
              <a:t> Software</a:t>
            </a:r>
            <a:endParaRPr lang="fr-FR" dirty="0"/>
          </a:p>
        </p:txBody>
      </p:sp>
      <p:cxnSp>
        <p:nvCxnSpPr>
          <p:cNvPr id="17" name="Connecteur droit 16"/>
          <p:cNvCxnSpPr>
            <a:stCxn id="7" idx="6"/>
            <a:endCxn id="8" idx="1"/>
          </p:cNvCxnSpPr>
          <p:nvPr/>
        </p:nvCxnSpPr>
        <p:spPr>
          <a:xfrm>
            <a:off x="2711624" y="1772816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11624" y="141277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Formule la demande</a:t>
            </a:r>
            <a:endParaRPr lang="fr-FR" sz="1400" dirty="0"/>
          </a:p>
        </p:txBody>
      </p:sp>
      <p:cxnSp>
        <p:nvCxnSpPr>
          <p:cNvPr id="24" name="Connecteur droit avec flèche 23"/>
          <p:cNvCxnSpPr>
            <a:stCxn id="8" idx="3"/>
            <a:endCxn id="9" idx="1"/>
          </p:cNvCxnSpPr>
          <p:nvPr/>
        </p:nvCxnSpPr>
        <p:spPr>
          <a:xfrm>
            <a:off x="7536160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824192" y="141277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Inclut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2"/>
            <a:endCxn id="10" idx="0"/>
          </p:cNvCxnSpPr>
          <p:nvPr/>
        </p:nvCxnSpPr>
        <p:spPr>
          <a:xfrm>
            <a:off x="6132004" y="2348880"/>
            <a:ext cx="0" cy="4320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0" idx="3"/>
          </p:cNvCxnSpPr>
          <p:nvPr/>
        </p:nvCxnSpPr>
        <p:spPr>
          <a:xfrm>
            <a:off x="7248128" y="3609020"/>
            <a:ext cx="26181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endCxn id="10" idx="1"/>
          </p:cNvCxnSpPr>
          <p:nvPr/>
        </p:nvCxnSpPr>
        <p:spPr>
          <a:xfrm>
            <a:off x="2351584" y="3609020"/>
            <a:ext cx="266429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2" idx="0"/>
          </p:cNvCxnSpPr>
          <p:nvPr/>
        </p:nvCxnSpPr>
        <p:spPr>
          <a:xfrm>
            <a:off x="2351584" y="36090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endCxn id="13" idx="0"/>
          </p:cNvCxnSpPr>
          <p:nvPr/>
        </p:nvCxnSpPr>
        <p:spPr>
          <a:xfrm>
            <a:off x="9866308" y="36090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2" idx="4"/>
            <a:endCxn id="14" idx="0"/>
          </p:cNvCxnSpPr>
          <p:nvPr/>
        </p:nvCxnSpPr>
        <p:spPr>
          <a:xfrm>
            <a:off x="2351584" y="4617132"/>
            <a:ext cx="0" cy="60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3" idx="4"/>
            <a:endCxn id="15" idx="0"/>
          </p:cNvCxnSpPr>
          <p:nvPr/>
        </p:nvCxnSpPr>
        <p:spPr>
          <a:xfrm>
            <a:off x="9866308" y="4617132"/>
            <a:ext cx="0" cy="60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9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2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 Applicatif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Curatif </a:t>
            </a:r>
          </a:p>
          <a:p>
            <a:endParaRPr lang="fr-FR" dirty="0" smtClean="0"/>
          </a:p>
          <a:p>
            <a:r>
              <a:rPr lang="fr-FR" dirty="0" smtClean="0"/>
              <a:t>Évolutif</a:t>
            </a:r>
          </a:p>
          <a:p>
            <a:endParaRPr lang="fr-FR" dirty="0" smtClean="0"/>
          </a:p>
          <a:p>
            <a:r>
              <a:rPr lang="fr-FR" dirty="0"/>
              <a:t>P</a:t>
            </a:r>
            <a:r>
              <a:rPr lang="fr-FR" dirty="0" smtClean="0"/>
              <a:t>roactif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432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51384" y="1268760"/>
            <a:ext cx="2160240" cy="10081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Appel utilisateur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9264352" y="1268760"/>
            <a:ext cx="2376264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Fiche incident</a:t>
            </a:r>
          </a:p>
          <a:p>
            <a:pPr algn="ctr"/>
            <a:r>
              <a:rPr lang="fr-FR" dirty="0" smtClean="0"/>
              <a:t>+ Mesure de temps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4043772" y="2702986"/>
            <a:ext cx="2232248" cy="1656184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de support?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1090687" y="3745806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879976" y="3735181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4623" y="5232007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informatique PlastProd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03912" y="5221382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informatique PlastProd ou</a:t>
            </a:r>
          </a:p>
          <a:p>
            <a:pPr algn="ctr"/>
            <a:r>
              <a:rPr lang="fr-FR" dirty="0" err="1" smtClean="0"/>
              <a:t>Salty</a:t>
            </a:r>
            <a:r>
              <a:rPr lang="fr-FR" dirty="0" smtClean="0"/>
              <a:t> Software</a:t>
            </a:r>
            <a:endParaRPr lang="fr-FR" dirty="0"/>
          </a:p>
        </p:txBody>
      </p:sp>
      <p:cxnSp>
        <p:nvCxnSpPr>
          <p:cNvPr id="14" name="Connecteur droit 13"/>
          <p:cNvCxnSpPr>
            <a:stCxn id="7" idx="6"/>
          </p:cNvCxnSpPr>
          <p:nvPr/>
        </p:nvCxnSpPr>
        <p:spPr>
          <a:xfrm>
            <a:off x="2711624" y="1772816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711624" y="141277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Formule la demande</a:t>
            </a:r>
            <a:endParaRPr lang="fr-FR" sz="1400" dirty="0"/>
          </a:p>
        </p:txBody>
      </p:sp>
      <p:cxnSp>
        <p:nvCxnSpPr>
          <p:cNvPr id="16" name="Connecteur droit avec flèche 15"/>
          <p:cNvCxnSpPr>
            <a:endCxn id="8" idx="1"/>
          </p:cNvCxnSpPr>
          <p:nvPr/>
        </p:nvCxnSpPr>
        <p:spPr>
          <a:xfrm>
            <a:off x="7536160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824192" y="141277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Inclut</a:t>
            </a:r>
            <a:endParaRPr lang="fr-FR" dirty="0"/>
          </a:p>
        </p:txBody>
      </p:sp>
      <p:cxnSp>
        <p:nvCxnSpPr>
          <p:cNvPr id="18" name="Connecteur droit 17"/>
          <p:cNvCxnSpPr>
            <a:endCxn id="9" idx="0"/>
          </p:cNvCxnSpPr>
          <p:nvPr/>
        </p:nvCxnSpPr>
        <p:spPr>
          <a:xfrm>
            <a:off x="5159896" y="2270938"/>
            <a:ext cx="0" cy="4320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9" idx="3"/>
          </p:cNvCxnSpPr>
          <p:nvPr/>
        </p:nvCxnSpPr>
        <p:spPr>
          <a:xfrm flipV="1">
            <a:off x="6276020" y="3529140"/>
            <a:ext cx="3492388" cy="19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026791" y="3529140"/>
            <a:ext cx="2016981" cy="19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0" idx="0"/>
          </p:cNvCxnSpPr>
          <p:nvPr/>
        </p:nvCxnSpPr>
        <p:spPr>
          <a:xfrm>
            <a:off x="2026791" y="352978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816080" y="35291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4"/>
            <a:endCxn id="12" idx="0"/>
          </p:cNvCxnSpPr>
          <p:nvPr/>
        </p:nvCxnSpPr>
        <p:spPr>
          <a:xfrm>
            <a:off x="2026791" y="4537894"/>
            <a:ext cx="0" cy="694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4"/>
            <a:endCxn id="13" idx="0"/>
          </p:cNvCxnSpPr>
          <p:nvPr/>
        </p:nvCxnSpPr>
        <p:spPr>
          <a:xfrm>
            <a:off x="6816080" y="4527269"/>
            <a:ext cx="0" cy="694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27848" y="1196752"/>
            <a:ext cx="2808312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Hotline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9336360" y="3745806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3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8760296" y="5232007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Salty</a:t>
            </a:r>
            <a:r>
              <a:rPr lang="fr-FR" dirty="0" smtClean="0"/>
              <a:t> Software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9732404" y="3541703"/>
            <a:ext cx="5400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4" idx="4"/>
            <a:endCxn id="35" idx="0"/>
          </p:cNvCxnSpPr>
          <p:nvPr/>
        </p:nvCxnSpPr>
        <p:spPr>
          <a:xfrm>
            <a:off x="10272464" y="4537894"/>
            <a:ext cx="0" cy="694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0272464" y="354170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8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25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51384" y="1268760"/>
            <a:ext cx="2160240" cy="10081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Appel utilisateur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9264352" y="1268760"/>
            <a:ext cx="2376264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Fiche incident</a:t>
            </a:r>
          </a:p>
          <a:p>
            <a:pPr algn="ctr"/>
            <a:r>
              <a:rPr lang="fr-FR" dirty="0" smtClean="0"/>
              <a:t>+ Mesure de temps</a:t>
            </a:r>
          </a:p>
        </p:txBody>
      </p:sp>
      <p:sp>
        <p:nvSpPr>
          <p:cNvPr id="9" name="Organigramme : Décision 8"/>
          <p:cNvSpPr/>
          <p:nvPr/>
        </p:nvSpPr>
        <p:spPr>
          <a:xfrm>
            <a:off x="4043772" y="2702986"/>
            <a:ext cx="2232248" cy="1656184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de support?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1090687" y="3745806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1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879976" y="3735181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4623" y="5232007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informatique PlastProd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303912" y="5221382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 informatique PlastProd ou</a:t>
            </a:r>
          </a:p>
          <a:p>
            <a:pPr algn="ctr"/>
            <a:r>
              <a:rPr lang="fr-FR" dirty="0" err="1" smtClean="0"/>
              <a:t>Salty</a:t>
            </a:r>
            <a:r>
              <a:rPr lang="fr-FR" dirty="0" smtClean="0"/>
              <a:t> Software</a:t>
            </a:r>
            <a:endParaRPr lang="fr-FR" dirty="0"/>
          </a:p>
        </p:txBody>
      </p:sp>
      <p:cxnSp>
        <p:nvCxnSpPr>
          <p:cNvPr id="14" name="Connecteur droit 13"/>
          <p:cNvCxnSpPr>
            <a:stCxn id="7" idx="6"/>
          </p:cNvCxnSpPr>
          <p:nvPr/>
        </p:nvCxnSpPr>
        <p:spPr>
          <a:xfrm>
            <a:off x="2711624" y="1772816"/>
            <a:ext cx="2016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711624" y="141277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Formule la demande</a:t>
            </a:r>
            <a:endParaRPr lang="fr-FR" sz="1400" dirty="0"/>
          </a:p>
        </p:txBody>
      </p:sp>
      <p:cxnSp>
        <p:nvCxnSpPr>
          <p:cNvPr id="16" name="Connecteur droit avec flèche 15"/>
          <p:cNvCxnSpPr>
            <a:endCxn id="8" idx="1"/>
          </p:cNvCxnSpPr>
          <p:nvPr/>
        </p:nvCxnSpPr>
        <p:spPr>
          <a:xfrm>
            <a:off x="7536160" y="17728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824192" y="141277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Inclut</a:t>
            </a:r>
            <a:endParaRPr lang="fr-FR" dirty="0"/>
          </a:p>
        </p:txBody>
      </p:sp>
      <p:cxnSp>
        <p:nvCxnSpPr>
          <p:cNvPr id="18" name="Connecteur droit 17"/>
          <p:cNvCxnSpPr>
            <a:endCxn id="9" idx="0"/>
          </p:cNvCxnSpPr>
          <p:nvPr/>
        </p:nvCxnSpPr>
        <p:spPr>
          <a:xfrm>
            <a:off x="5159896" y="2270938"/>
            <a:ext cx="0" cy="43204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9" idx="3"/>
          </p:cNvCxnSpPr>
          <p:nvPr/>
        </p:nvCxnSpPr>
        <p:spPr>
          <a:xfrm flipV="1">
            <a:off x="6276020" y="3529140"/>
            <a:ext cx="3492388" cy="19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026791" y="3529140"/>
            <a:ext cx="2016981" cy="193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0" idx="0"/>
          </p:cNvCxnSpPr>
          <p:nvPr/>
        </p:nvCxnSpPr>
        <p:spPr>
          <a:xfrm>
            <a:off x="2026791" y="352978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6816080" y="35291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4"/>
            <a:endCxn id="12" idx="0"/>
          </p:cNvCxnSpPr>
          <p:nvPr/>
        </p:nvCxnSpPr>
        <p:spPr>
          <a:xfrm>
            <a:off x="2026791" y="4537894"/>
            <a:ext cx="0" cy="694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1" idx="4"/>
            <a:endCxn id="13" idx="0"/>
          </p:cNvCxnSpPr>
          <p:nvPr/>
        </p:nvCxnSpPr>
        <p:spPr>
          <a:xfrm>
            <a:off x="6816080" y="4527269"/>
            <a:ext cx="0" cy="694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27848" y="1196752"/>
            <a:ext cx="2808312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Hotline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9336360" y="3745806"/>
            <a:ext cx="1872208" cy="79208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3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8760296" y="5232007"/>
            <a:ext cx="3024336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Salty</a:t>
            </a:r>
            <a:r>
              <a:rPr lang="fr-FR" dirty="0" smtClean="0"/>
              <a:t> Software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9732404" y="3541703"/>
            <a:ext cx="54006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4" idx="4"/>
            <a:endCxn id="35" idx="0"/>
          </p:cNvCxnSpPr>
          <p:nvPr/>
        </p:nvCxnSpPr>
        <p:spPr>
          <a:xfrm>
            <a:off x="10272464" y="4537894"/>
            <a:ext cx="0" cy="694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0272464" y="354170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16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25" grpId="0" animBg="1"/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3824" y="2899594"/>
            <a:ext cx="2016224" cy="129614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Demande d’évolution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34847" y="2834847"/>
            <a:ext cx="2736304" cy="1425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Mise en place d’évolution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Création de fonctionnalité, Développement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197437" y="980728"/>
            <a:ext cx="1872208" cy="137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Fiche demande évolution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Procédure de mise à jour</a:t>
            </a:r>
          </a:p>
        </p:txBody>
      </p:sp>
      <p:sp>
        <p:nvSpPr>
          <p:cNvPr id="10" name="Ellipse 9"/>
          <p:cNvSpPr/>
          <p:nvPr/>
        </p:nvSpPr>
        <p:spPr>
          <a:xfrm>
            <a:off x="9178815" y="2834847"/>
            <a:ext cx="3003019" cy="12961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Nouvelle version d’application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35025" y="4941168"/>
            <a:ext cx="2736304" cy="14256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Valeur ajoutée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Nouvelles </a:t>
            </a:r>
            <a:r>
              <a:rPr lang="fr-FR" dirty="0" err="1" smtClean="0"/>
              <a:t>fonctionnalitées</a:t>
            </a:r>
            <a:endParaRPr lang="fr-FR" dirty="0"/>
          </a:p>
        </p:txBody>
      </p:sp>
      <p:cxnSp>
        <p:nvCxnSpPr>
          <p:cNvPr id="12" name="Connecteur droit 11"/>
          <p:cNvCxnSpPr>
            <a:stCxn id="7" idx="6"/>
            <a:endCxn id="8" idx="1"/>
          </p:cNvCxnSpPr>
          <p:nvPr/>
        </p:nvCxnSpPr>
        <p:spPr>
          <a:xfrm>
            <a:off x="2600048" y="3547666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072951" y="3007607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7264594" y="3547665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737497" y="3007606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8" idx="0"/>
            <a:endCxn id="9" idx="2"/>
          </p:cNvCxnSpPr>
          <p:nvPr/>
        </p:nvCxnSpPr>
        <p:spPr>
          <a:xfrm flipV="1">
            <a:off x="5902999" y="2352542"/>
            <a:ext cx="2230542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4"/>
          </p:cNvCxnSpPr>
          <p:nvPr/>
        </p:nvCxnSpPr>
        <p:spPr>
          <a:xfrm>
            <a:off x="10680325" y="4130991"/>
            <a:ext cx="24205" cy="17462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7271331" y="5877272"/>
            <a:ext cx="34331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88087" y="4195738"/>
            <a:ext cx="0" cy="16744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588087" y="5853643"/>
            <a:ext cx="29469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88640" y="1066274"/>
            <a:ext cx="1991843" cy="1286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Salty</a:t>
            </a:r>
            <a:r>
              <a:rPr lang="fr-FR" dirty="0" smtClean="0"/>
              <a:t> Software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Hotline</a:t>
            </a:r>
          </a:p>
        </p:txBody>
      </p:sp>
      <p:cxnSp>
        <p:nvCxnSpPr>
          <p:cNvPr id="22" name="Connecteur droit avec flèche 21"/>
          <p:cNvCxnSpPr>
            <a:stCxn id="8" idx="0"/>
            <a:endCxn id="21" idx="2"/>
          </p:cNvCxnSpPr>
          <p:nvPr/>
        </p:nvCxnSpPr>
        <p:spPr>
          <a:xfrm flipH="1" flipV="1">
            <a:off x="3984562" y="2352542"/>
            <a:ext cx="1918437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Support Évolutif</a:t>
            </a:r>
            <a:endParaRPr lang="fr-FR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Livraison de version :</a:t>
            </a:r>
          </a:p>
          <a:p>
            <a:pPr marL="109728" indent="0">
              <a:buNone/>
            </a:pPr>
            <a:r>
              <a:rPr lang="fr-FR" dirty="0"/>
              <a:t>	</a:t>
            </a:r>
            <a:r>
              <a:rPr lang="fr-FR" dirty="0" smtClean="0"/>
              <a:t>- Majeure (Tous les 5 mois).</a:t>
            </a:r>
          </a:p>
          <a:p>
            <a:pPr marL="109728" indent="0">
              <a:buNone/>
            </a:pPr>
            <a:r>
              <a:rPr lang="fr-FR" dirty="0"/>
              <a:t>	</a:t>
            </a:r>
            <a:r>
              <a:rPr lang="fr-FR" dirty="0" smtClean="0"/>
              <a:t>- Mensuelle.</a:t>
            </a:r>
          </a:p>
          <a:p>
            <a:pPr marL="109728" indent="0">
              <a:buNone/>
            </a:pPr>
            <a:r>
              <a:rPr lang="fr-FR" dirty="0"/>
              <a:t>	</a:t>
            </a:r>
            <a:r>
              <a:rPr lang="fr-FR" dirty="0" smtClean="0"/>
              <a:t>- Corrective.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 smtClean="0"/>
              <a:t>Convention de nommage : </a:t>
            </a:r>
          </a:p>
          <a:p>
            <a:pPr marL="109728" indent="0">
              <a:buNone/>
            </a:pPr>
            <a:r>
              <a:rPr lang="fr-FR" dirty="0" err="1" smtClean="0"/>
              <a:t>PlastProd_VX.X.XX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18705" y="602128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 = </a:t>
            </a:r>
            <a:r>
              <a:rPr lang="fr-FR" sz="1400" dirty="0" err="1" smtClean="0"/>
              <a:t>Forulaire</a:t>
            </a:r>
            <a:r>
              <a:rPr lang="fr-FR" sz="1400" dirty="0" smtClean="0"/>
              <a:t> de satisfaction , délais respecté, bonne communication , Respect des objectifs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33529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21" grpId="0" animBg="1"/>
      <p:bldP spid="21" grpId="1" animBg="1"/>
      <p:bldP spid="26" grpId="0"/>
      <p:bldP spid="29" grpId="0"/>
      <p:bldP spid="2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 Proactif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Anticiper les demandes d’évolution</a:t>
            </a:r>
          </a:p>
          <a:p>
            <a:endParaRPr lang="fr-FR" dirty="0" smtClean="0"/>
          </a:p>
          <a:p>
            <a:r>
              <a:rPr lang="fr-FR" dirty="0" smtClean="0"/>
              <a:t>Mise à niveau du </a:t>
            </a:r>
            <a:r>
              <a:rPr lang="fr-FR" dirty="0" err="1" smtClean="0"/>
              <a:t>framework</a:t>
            </a:r>
            <a:r>
              <a:rPr lang="fr-FR" dirty="0" smtClean="0"/>
              <a:t> </a:t>
            </a:r>
            <a:r>
              <a:rPr lang="fr-FR" dirty="0" err="1" smtClean="0"/>
              <a:t>Symfony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83824" y="2899594"/>
            <a:ext cx="2016224" cy="129614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Demande mise à jour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4847" y="2834847"/>
            <a:ext cx="2736304" cy="14256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Mise à jour de l’appli.</a:t>
            </a:r>
          </a:p>
          <a:p>
            <a:r>
              <a:rPr lang="fr-FR" dirty="0" smtClean="0"/>
              <a:t>- Mise à niveau des outils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197436" y="1066274"/>
            <a:ext cx="2066915" cy="1286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- Fiche évolution</a:t>
            </a:r>
          </a:p>
          <a:p>
            <a:r>
              <a:rPr lang="fr-FR" dirty="0" smtClean="0"/>
              <a:t>- Procédure mise à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9178815" y="2834847"/>
            <a:ext cx="3003019" cy="12961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Nouvelle version d’application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35025" y="4941168"/>
            <a:ext cx="2736304" cy="14256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smtClean="0"/>
              <a:t>Veille technologique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Meilleure utilisation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Application mise à niveau</a:t>
            </a:r>
            <a:endParaRPr lang="fr-FR" dirty="0"/>
          </a:p>
        </p:txBody>
      </p:sp>
      <p:cxnSp>
        <p:nvCxnSpPr>
          <p:cNvPr id="12" name="Connecteur droit 11"/>
          <p:cNvCxnSpPr>
            <a:stCxn id="7" idx="6"/>
            <a:endCxn id="8" idx="1"/>
          </p:cNvCxnSpPr>
          <p:nvPr/>
        </p:nvCxnSpPr>
        <p:spPr>
          <a:xfrm>
            <a:off x="2600048" y="3547666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072951" y="3007607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7264594" y="3547665"/>
            <a:ext cx="193479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7737497" y="3007606"/>
            <a:ext cx="79208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8" idx="0"/>
            <a:endCxn id="9" idx="2"/>
          </p:cNvCxnSpPr>
          <p:nvPr/>
        </p:nvCxnSpPr>
        <p:spPr>
          <a:xfrm flipV="1">
            <a:off x="5902999" y="2352542"/>
            <a:ext cx="2327895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4"/>
          </p:cNvCxnSpPr>
          <p:nvPr/>
        </p:nvCxnSpPr>
        <p:spPr>
          <a:xfrm>
            <a:off x="10680325" y="4130991"/>
            <a:ext cx="24205" cy="174628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7271331" y="5877272"/>
            <a:ext cx="34331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588087" y="4195738"/>
            <a:ext cx="0" cy="16744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588087" y="5853643"/>
            <a:ext cx="29469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88640" y="1066274"/>
            <a:ext cx="1991843" cy="12862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Salty</a:t>
            </a:r>
            <a:r>
              <a:rPr lang="fr-FR" dirty="0" smtClean="0"/>
              <a:t> Software</a:t>
            </a:r>
          </a:p>
        </p:txBody>
      </p:sp>
      <p:cxnSp>
        <p:nvCxnSpPr>
          <p:cNvPr id="22" name="Connecteur droit avec flèche 21"/>
          <p:cNvCxnSpPr>
            <a:stCxn id="8" idx="0"/>
            <a:endCxn id="21" idx="2"/>
          </p:cNvCxnSpPr>
          <p:nvPr/>
        </p:nvCxnSpPr>
        <p:spPr>
          <a:xfrm flipH="1" flipV="1">
            <a:off x="3984562" y="2352542"/>
            <a:ext cx="1918437" cy="4823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35360" y="5877272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 = Nombre de fois où l’on met à jour l’application dans une optique proactive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448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21" grpId="0" animBg="1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C9C5-E090-4CEE-961B-655ED53A18B1}" type="slidenum">
              <a:rPr lang="fr-FR" smtClean="0"/>
              <a:pPr/>
              <a:t>36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044035"/>
            <a:ext cx="6889226" cy="54717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355460"/>
            <a:ext cx="855464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3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mise en place des indicateurs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37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431704" y="2415462"/>
            <a:ext cx="1944216" cy="5040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Qualité globale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197084" y="3629236"/>
            <a:ext cx="1944216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Bénéfices pour l’entreprise</a:t>
            </a:r>
            <a:endParaRPr lang="fr-FR" sz="16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3588" y="3629236"/>
            <a:ext cx="1944216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Satisfaction client</a:t>
            </a:r>
            <a:endParaRPr lang="fr-FR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430336" y="3629236"/>
            <a:ext cx="1944216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Implication du personnel</a:t>
            </a:r>
            <a:endParaRPr lang="fr-FR" sz="16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63588" y="4667057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Retours clients</a:t>
            </a:r>
            <a:endParaRPr lang="fr-FR" sz="16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63588" y="5452850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Qualité de la prestation</a:t>
            </a:r>
            <a:endParaRPr lang="fr-FR" sz="16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427213" y="5452850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Compétences bien utilisées</a:t>
            </a:r>
            <a:endParaRPr lang="fr-FR" sz="16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427213" y="4667057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Motivation de l’équipe</a:t>
            </a:r>
            <a:endParaRPr lang="fr-FR" sz="16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167324" y="5452850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Image de marque</a:t>
            </a:r>
            <a:endParaRPr lang="fr-FR" sz="16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197084" y="4667057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Rentabilité</a:t>
            </a:r>
            <a:endParaRPr lang="fr-FR" sz="1600" dirty="0"/>
          </a:p>
        </p:txBody>
      </p:sp>
      <p:cxnSp>
        <p:nvCxnSpPr>
          <p:cNvPr id="19" name="Connecteur en angle 18"/>
          <p:cNvCxnSpPr>
            <a:stCxn id="10" idx="0"/>
            <a:endCxn id="3" idx="1"/>
          </p:cNvCxnSpPr>
          <p:nvPr/>
        </p:nvCxnSpPr>
        <p:spPr>
          <a:xfrm rot="5400000" flipH="1" flipV="1">
            <a:off x="2052827" y="2250359"/>
            <a:ext cx="961746" cy="17960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1" idx="0"/>
            <a:endCxn id="3" idx="2"/>
          </p:cNvCxnSpPr>
          <p:nvPr/>
        </p:nvCxnSpPr>
        <p:spPr>
          <a:xfrm rot="5400000" flipH="1" flipV="1">
            <a:off x="4048269" y="3273693"/>
            <a:ext cx="709718" cy="1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9" idx="0"/>
            <a:endCxn id="3" idx="3"/>
          </p:cNvCxnSpPr>
          <p:nvPr/>
        </p:nvCxnSpPr>
        <p:spPr>
          <a:xfrm rot="16200000" flipV="1">
            <a:off x="5791683" y="2251727"/>
            <a:ext cx="961746" cy="17932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12" idx="0"/>
            <a:endCxn id="10" idx="2"/>
          </p:cNvCxnSpPr>
          <p:nvPr/>
        </p:nvCxnSpPr>
        <p:spPr>
          <a:xfrm rot="5400000" flipH="1" flipV="1">
            <a:off x="1368814" y="4400175"/>
            <a:ext cx="53376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5" idx="0"/>
            <a:endCxn id="11" idx="2"/>
          </p:cNvCxnSpPr>
          <p:nvPr/>
        </p:nvCxnSpPr>
        <p:spPr>
          <a:xfrm rot="5400000" flipH="1" flipV="1">
            <a:off x="4134000" y="4398614"/>
            <a:ext cx="533765" cy="3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17" idx="0"/>
            <a:endCxn id="9" idx="2"/>
          </p:cNvCxnSpPr>
          <p:nvPr/>
        </p:nvCxnSpPr>
        <p:spPr>
          <a:xfrm rot="5400000" flipH="1" flipV="1">
            <a:off x="6902310" y="4400175"/>
            <a:ext cx="53376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13" idx="1"/>
            <a:endCxn id="10" idx="1"/>
          </p:cNvCxnSpPr>
          <p:nvPr/>
        </p:nvCxnSpPr>
        <p:spPr>
          <a:xfrm rot="10800000">
            <a:off x="663588" y="3881264"/>
            <a:ext cx="12700" cy="18236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4" idx="1"/>
            <a:endCxn id="11" idx="1"/>
          </p:cNvCxnSpPr>
          <p:nvPr/>
        </p:nvCxnSpPr>
        <p:spPr>
          <a:xfrm rot="10800000" flipH="1">
            <a:off x="3427212" y="3881264"/>
            <a:ext cx="3123" cy="1823614"/>
          </a:xfrm>
          <a:prstGeom prst="bentConnector3">
            <a:avLst>
              <a:gd name="adj1" fmla="val -73198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6" idx="1"/>
            <a:endCxn id="9" idx="1"/>
          </p:cNvCxnSpPr>
          <p:nvPr/>
        </p:nvCxnSpPr>
        <p:spPr>
          <a:xfrm rot="10800000" flipH="1">
            <a:off x="6167324" y="3881264"/>
            <a:ext cx="29760" cy="1823614"/>
          </a:xfrm>
          <a:prstGeom prst="bentConnector3">
            <a:avLst>
              <a:gd name="adj1" fmla="val -768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1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mise en place des indicateurs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38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712840" y="2570351"/>
            <a:ext cx="1944216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Satisfaction client</a:t>
            </a:r>
            <a:endParaRPr lang="fr-FR" sz="16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768624" y="3617983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Retours clients</a:t>
            </a:r>
            <a:endParaRPr lang="fr-FR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57056" y="3623541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Qualité de la prestation</a:t>
            </a:r>
            <a:endParaRPr lang="fr-FR" sz="16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768624" y="457363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Part de marché</a:t>
            </a:r>
            <a:endParaRPr lang="fr-FR" sz="16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768624" y="537082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Nouvelle commande</a:t>
            </a:r>
            <a:endParaRPr lang="fr-FR" sz="16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68624" y="616801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Retours clients</a:t>
            </a:r>
            <a:endParaRPr lang="fr-FR" sz="16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657056" y="537082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Livraisons hors délais</a:t>
            </a:r>
            <a:endParaRPr lang="fr-FR" sz="16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658404" y="616801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Retours clients</a:t>
            </a:r>
            <a:endParaRPr lang="fr-FR" sz="16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657056" y="457363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Demandes non satisfaites</a:t>
            </a:r>
            <a:endParaRPr lang="fr-FR" sz="1600" dirty="0"/>
          </a:p>
        </p:txBody>
      </p:sp>
      <p:cxnSp>
        <p:nvCxnSpPr>
          <p:cNvPr id="18" name="Connecteur en angle 17"/>
          <p:cNvCxnSpPr>
            <a:stCxn id="10" idx="0"/>
            <a:endCxn id="9" idx="1"/>
          </p:cNvCxnSpPr>
          <p:nvPr/>
        </p:nvCxnSpPr>
        <p:spPr>
          <a:xfrm rot="5400000" flipH="1" flipV="1">
            <a:off x="2828984" y="2734127"/>
            <a:ext cx="795604" cy="9721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11" idx="0"/>
            <a:endCxn id="9" idx="3"/>
          </p:cNvCxnSpPr>
          <p:nvPr/>
        </p:nvCxnSpPr>
        <p:spPr>
          <a:xfrm rot="16200000" flipV="1">
            <a:off x="5742529" y="2736906"/>
            <a:ext cx="801162" cy="9721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2" idx="0"/>
            <a:endCxn id="10" idx="2"/>
          </p:cNvCxnSpPr>
          <p:nvPr/>
        </p:nvCxnSpPr>
        <p:spPr>
          <a:xfrm rot="5400000" flipH="1" flipV="1">
            <a:off x="2514932" y="4347839"/>
            <a:ext cx="4516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7" idx="0"/>
            <a:endCxn id="11" idx="2"/>
          </p:cNvCxnSpPr>
          <p:nvPr/>
        </p:nvCxnSpPr>
        <p:spPr>
          <a:xfrm rot="5400000" flipH="1" flipV="1">
            <a:off x="6406143" y="4350618"/>
            <a:ext cx="4460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3" idx="1"/>
            <a:endCxn id="10" idx="1"/>
          </p:cNvCxnSpPr>
          <p:nvPr/>
        </p:nvCxnSpPr>
        <p:spPr>
          <a:xfrm rot="10800000">
            <a:off x="1768624" y="3870011"/>
            <a:ext cx="12700" cy="175284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15" idx="1"/>
            <a:endCxn id="11" idx="1"/>
          </p:cNvCxnSpPr>
          <p:nvPr/>
        </p:nvCxnSpPr>
        <p:spPr>
          <a:xfrm rot="10800000">
            <a:off x="5657056" y="3875569"/>
            <a:ext cx="12700" cy="17472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14" idx="3"/>
            <a:endCxn id="10" idx="3"/>
          </p:cNvCxnSpPr>
          <p:nvPr/>
        </p:nvCxnSpPr>
        <p:spPr>
          <a:xfrm flipV="1">
            <a:off x="3712840" y="3870011"/>
            <a:ext cx="12700" cy="25500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6" idx="3"/>
            <a:endCxn id="11" idx="3"/>
          </p:cNvCxnSpPr>
          <p:nvPr/>
        </p:nvCxnSpPr>
        <p:spPr>
          <a:xfrm flipH="1" flipV="1">
            <a:off x="7601272" y="3875569"/>
            <a:ext cx="1348" cy="2544478"/>
          </a:xfrm>
          <a:prstGeom prst="bentConnector3">
            <a:avLst>
              <a:gd name="adj1" fmla="val -169584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55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mise en place des indicateurs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39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712840" y="2570351"/>
            <a:ext cx="1944216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Implication du personnel </a:t>
            </a:r>
            <a:endParaRPr lang="fr-FR" sz="16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768624" y="3617983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Motivation de l’équipe</a:t>
            </a:r>
            <a:endParaRPr lang="fr-FR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57056" y="3623541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Compétences bien utilisées</a:t>
            </a:r>
            <a:endParaRPr lang="fr-FR" sz="16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768624" y="457363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Nombre de conflits à gérer</a:t>
            </a:r>
            <a:endParaRPr lang="fr-FR" sz="16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768624" y="537082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Nombre d’arrêt de travail</a:t>
            </a:r>
            <a:endParaRPr lang="fr-FR" sz="16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68624" y="616801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Opinion exprimée</a:t>
            </a:r>
            <a:endParaRPr lang="fr-FR" sz="16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657056" y="537082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Retards dans le travail</a:t>
            </a:r>
            <a:endParaRPr lang="fr-FR" sz="16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658404" y="616801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Opinion exprimée</a:t>
            </a:r>
            <a:endParaRPr lang="fr-FR" sz="16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657056" y="457363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Nombre de formations</a:t>
            </a:r>
            <a:endParaRPr lang="fr-FR" sz="1600" dirty="0"/>
          </a:p>
        </p:txBody>
      </p:sp>
      <p:cxnSp>
        <p:nvCxnSpPr>
          <p:cNvPr id="18" name="Connecteur en angle 17"/>
          <p:cNvCxnSpPr>
            <a:stCxn id="10" idx="0"/>
            <a:endCxn id="9" idx="1"/>
          </p:cNvCxnSpPr>
          <p:nvPr/>
        </p:nvCxnSpPr>
        <p:spPr>
          <a:xfrm rot="5400000" flipH="1" flipV="1">
            <a:off x="2828984" y="2734127"/>
            <a:ext cx="795604" cy="9721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1" idx="0"/>
            <a:endCxn id="9" idx="3"/>
          </p:cNvCxnSpPr>
          <p:nvPr/>
        </p:nvCxnSpPr>
        <p:spPr>
          <a:xfrm rot="16200000" flipV="1">
            <a:off x="5742529" y="2736906"/>
            <a:ext cx="801162" cy="9721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12" idx="0"/>
            <a:endCxn id="10" idx="2"/>
          </p:cNvCxnSpPr>
          <p:nvPr/>
        </p:nvCxnSpPr>
        <p:spPr>
          <a:xfrm rot="5400000" flipH="1" flipV="1">
            <a:off x="2514932" y="4347839"/>
            <a:ext cx="4516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17" idx="0"/>
            <a:endCxn id="11" idx="2"/>
          </p:cNvCxnSpPr>
          <p:nvPr/>
        </p:nvCxnSpPr>
        <p:spPr>
          <a:xfrm rot="5400000" flipH="1" flipV="1">
            <a:off x="6406143" y="4350618"/>
            <a:ext cx="4460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3" idx="1"/>
            <a:endCxn id="10" idx="1"/>
          </p:cNvCxnSpPr>
          <p:nvPr/>
        </p:nvCxnSpPr>
        <p:spPr>
          <a:xfrm rot="10800000">
            <a:off x="1768624" y="3870011"/>
            <a:ext cx="12700" cy="175284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5" idx="1"/>
            <a:endCxn id="11" idx="1"/>
          </p:cNvCxnSpPr>
          <p:nvPr/>
        </p:nvCxnSpPr>
        <p:spPr>
          <a:xfrm rot="10800000">
            <a:off x="5657056" y="3875569"/>
            <a:ext cx="12700" cy="17472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4" idx="3"/>
            <a:endCxn id="10" idx="3"/>
          </p:cNvCxnSpPr>
          <p:nvPr/>
        </p:nvCxnSpPr>
        <p:spPr>
          <a:xfrm flipV="1">
            <a:off x="3712840" y="3870011"/>
            <a:ext cx="12700" cy="25500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6" idx="3"/>
            <a:endCxn id="11" idx="3"/>
          </p:cNvCxnSpPr>
          <p:nvPr/>
        </p:nvCxnSpPr>
        <p:spPr>
          <a:xfrm flipH="1" flipV="1">
            <a:off x="7601272" y="3875569"/>
            <a:ext cx="1348" cy="2544478"/>
          </a:xfrm>
          <a:prstGeom prst="bentConnector3">
            <a:avLst>
              <a:gd name="adj1" fmla="val -169584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1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Les anciens livrables: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Livrable 1</a:t>
            </a:r>
            <a:endParaRPr lang="fr-FR" sz="310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Développement d’une application web:</a:t>
            </a:r>
          </a:p>
          <a:p>
            <a:pPr marL="109728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Gestion des commandes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Gestion de la production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Gestion des clients</a:t>
            </a:r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La mise en place des indicateurs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40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712840" y="2570351"/>
            <a:ext cx="1944216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Bénéfices pour l’entreprise</a:t>
            </a:r>
            <a:endParaRPr lang="fr-FR" sz="16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768624" y="3617983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Motivation de l’équipe</a:t>
            </a:r>
            <a:endParaRPr lang="fr-FR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57056" y="3623541"/>
            <a:ext cx="1944216" cy="5040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Image de marque</a:t>
            </a:r>
            <a:endParaRPr lang="fr-FR" sz="16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768624" y="457363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Gains chiffrés</a:t>
            </a:r>
            <a:endParaRPr lang="fr-FR" sz="16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768624" y="537082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Compétences acquises</a:t>
            </a:r>
            <a:endParaRPr lang="fr-FR" sz="16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657056" y="537082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Retours clients</a:t>
            </a:r>
            <a:endParaRPr lang="fr-FR" sz="16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657056" y="4573639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Nouveaux clients</a:t>
            </a:r>
            <a:endParaRPr lang="fr-FR" sz="1600" dirty="0"/>
          </a:p>
        </p:txBody>
      </p:sp>
      <p:cxnSp>
        <p:nvCxnSpPr>
          <p:cNvPr id="18" name="Connecteur en angle 17"/>
          <p:cNvCxnSpPr>
            <a:stCxn id="10" idx="0"/>
            <a:endCxn id="9" idx="1"/>
          </p:cNvCxnSpPr>
          <p:nvPr/>
        </p:nvCxnSpPr>
        <p:spPr>
          <a:xfrm rot="5400000" flipH="1" flipV="1">
            <a:off x="2828984" y="2734127"/>
            <a:ext cx="795604" cy="9721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11" idx="0"/>
            <a:endCxn id="9" idx="3"/>
          </p:cNvCxnSpPr>
          <p:nvPr/>
        </p:nvCxnSpPr>
        <p:spPr>
          <a:xfrm rot="16200000" flipV="1">
            <a:off x="5742529" y="2736906"/>
            <a:ext cx="801162" cy="9721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12" idx="0"/>
            <a:endCxn id="10" idx="2"/>
          </p:cNvCxnSpPr>
          <p:nvPr/>
        </p:nvCxnSpPr>
        <p:spPr>
          <a:xfrm rot="5400000" flipH="1" flipV="1">
            <a:off x="2514932" y="4347839"/>
            <a:ext cx="4516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17" idx="0"/>
            <a:endCxn id="11" idx="2"/>
          </p:cNvCxnSpPr>
          <p:nvPr/>
        </p:nvCxnSpPr>
        <p:spPr>
          <a:xfrm rot="5400000" flipH="1" flipV="1">
            <a:off x="6406143" y="4350618"/>
            <a:ext cx="4460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3" idx="1"/>
            <a:endCxn id="10" idx="1"/>
          </p:cNvCxnSpPr>
          <p:nvPr/>
        </p:nvCxnSpPr>
        <p:spPr>
          <a:xfrm rot="10800000">
            <a:off x="1768624" y="3870011"/>
            <a:ext cx="12700" cy="175284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5" idx="1"/>
            <a:endCxn id="11" idx="1"/>
          </p:cNvCxnSpPr>
          <p:nvPr/>
        </p:nvCxnSpPr>
        <p:spPr>
          <a:xfrm rot="10800000">
            <a:off x="5657056" y="3875569"/>
            <a:ext cx="12700" cy="17472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9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La gestion du livrable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L’organisation</a:t>
            </a:r>
            <a:endParaRPr lang="fr-FR" sz="310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Méthode agile</a:t>
            </a:r>
          </a:p>
          <a:p>
            <a:r>
              <a:rPr lang="fr-FR" dirty="0" smtClean="0"/>
              <a:t>Utilisation de Trello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 smtClean="0"/>
              <a:t>Projet</a:t>
            </a:r>
            <a:r>
              <a:rPr lang="en-US" dirty="0" smtClean="0"/>
              <a:t> Galahad - </a:t>
            </a:r>
            <a:r>
              <a:rPr lang="fr-FR" dirty="0" smtClean="0"/>
              <a:t>Livrable</a:t>
            </a:r>
            <a:r>
              <a:rPr lang="en-US" dirty="0" smtClean="0"/>
              <a:t> 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41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495566"/>
            <a:ext cx="6192688" cy="3090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Ellipse 8"/>
          <p:cNvSpPr/>
          <p:nvPr/>
        </p:nvSpPr>
        <p:spPr>
          <a:xfrm>
            <a:off x="1127448" y="3573016"/>
            <a:ext cx="2016224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653408" y="3546371"/>
            <a:ext cx="2210472" cy="125078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278016" y="3579765"/>
            <a:ext cx="2016224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803976" y="3271664"/>
            <a:ext cx="2016224" cy="375773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945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La gestion du livrable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La communication</a:t>
            </a:r>
            <a:endParaRPr lang="fr-FR" sz="310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Compte-rendu régulier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Communication par mail ou en direct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Partage des fichiers réalisés sur Google Drive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 dirty="0" smtClean="0"/>
              <a:t>Projet</a:t>
            </a:r>
            <a:r>
              <a:rPr lang="en-US" dirty="0" smtClean="0"/>
              <a:t> Galahad - </a:t>
            </a:r>
            <a:r>
              <a:rPr lang="fr-FR" dirty="0" smtClean="0"/>
              <a:t>Livrable</a:t>
            </a:r>
            <a:r>
              <a:rPr lang="en-US" dirty="0" smtClean="0"/>
              <a:t> 4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42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203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r>
              <a:rPr lang="fr-FR" dirty="0" smtClean="0"/>
              <a:t>Un projet prêt à entrer en production</a:t>
            </a:r>
          </a:p>
          <a:p>
            <a:endParaRPr lang="fr-FR" dirty="0"/>
          </a:p>
          <a:p>
            <a:r>
              <a:rPr lang="fr-FR" dirty="0" smtClean="0"/>
              <a:t>Un livrable moins technique mais très instructif</a:t>
            </a:r>
          </a:p>
          <a:p>
            <a:endParaRPr lang="fr-FR" dirty="0"/>
          </a:p>
          <a:p>
            <a:r>
              <a:rPr lang="fr-FR" dirty="0" smtClean="0"/>
              <a:t>Une équipe toujours soudée</a:t>
            </a:r>
          </a:p>
          <a:p>
            <a:endParaRPr lang="fr-FR" dirty="0"/>
          </a:p>
          <a:p>
            <a:r>
              <a:rPr lang="fr-FR" dirty="0" smtClean="0"/>
              <a:t>Beaucoup de travail fourni malgré un emploi du temps chargé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43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03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999112"/>
            <a:ext cx="10972800" cy="1069848"/>
          </a:xfrm>
        </p:spPr>
        <p:txBody>
          <a:bodyPr/>
          <a:lstStyle/>
          <a:p>
            <a:pPr algn="ctr"/>
            <a:r>
              <a:rPr lang="fr-FR" dirty="0" smtClean="0">
                <a:latin typeface="+mn-lt"/>
              </a:rPr>
              <a:t>Merci de votre attentio</a:t>
            </a:r>
            <a:r>
              <a:rPr lang="fr-FR" dirty="0">
                <a:latin typeface="+mn-lt"/>
              </a:rPr>
              <a:t>n</a:t>
            </a:r>
          </a:p>
        </p:txBody>
      </p:sp>
      <p:pic>
        <p:nvPicPr>
          <p:cNvPr id="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61" y="4005064"/>
            <a:ext cx="315541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820272"/>
            <a:ext cx="1296144" cy="12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Les anciens livrables: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Livrable 2</a:t>
            </a:r>
            <a:endParaRPr lang="fr-FR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pPr marL="109728" indent="0">
              <a:buNone/>
            </a:pPr>
            <a:r>
              <a:rPr lang="fr-FR" dirty="0" smtClean="0"/>
              <a:t>Développement d’une application mobile Android:</a:t>
            </a:r>
          </a:p>
          <a:p>
            <a:pPr marL="109728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Gestion des prospects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Gestion des clients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Création de devis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Création de commandes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Statistiques individuelles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701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Les anciens livrables: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Livrable 3</a:t>
            </a:r>
            <a:endParaRPr lang="fr-FR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Création de plusieurs solutions d’hébergement</a:t>
            </a:r>
          </a:p>
          <a:p>
            <a:endParaRPr lang="fr-FR" dirty="0"/>
          </a:p>
          <a:p>
            <a:r>
              <a:rPr lang="fr-FR" dirty="0" smtClean="0"/>
              <a:t>Réalisation d’une maquette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21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 tableau de bord: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L’avancement du projet</a:t>
            </a:r>
            <a:endParaRPr lang="fr-FR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graphicFrame>
        <p:nvGraphicFramePr>
          <p:cNvPr id="11" name="Graphique 71"/>
          <p:cNvGraphicFramePr/>
          <p:nvPr>
            <p:extLst>
              <p:ext uri="{D42A27DB-BD31-4B8C-83A1-F6EECF244321}">
                <p14:modId xmlns:p14="http://schemas.microsoft.com/office/powerpoint/2010/main" val="693455290"/>
              </p:ext>
            </p:extLst>
          </p:nvPr>
        </p:nvGraphicFramePr>
        <p:xfrm>
          <a:off x="623392" y="2556983"/>
          <a:ext cx="7992888" cy="4069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7777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 tableau de bord: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Le budget</a:t>
            </a:r>
            <a:endParaRPr lang="fr-FR" sz="310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graphicFrame>
        <p:nvGraphicFramePr>
          <p:cNvPr id="12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529680"/>
              </p:ext>
            </p:extLst>
          </p:nvPr>
        </p:nvGraphicFramePr>
        <p:xfrm>
          <a:off x="695400" y="2502466"/>
          <a:ext cx="7862661" cy="41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772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150696" cy="1066800"/>
          </a:xfrm>
        </p:spPr>
        <p:txBody>
          <a:bodyPr>
            <a:normAutofit fontScale="90000"/>
          </a:bodyPr>
          <a:lstStyle/>
          <a:p>
            <a:r>
              <a:rPr lang="fr-FR" sz="4400" dirty="0" smtClean="0"/>
              <a:t>Le tableau de bord: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10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</a:rPr>
              <a:t>En bref</a:t>
            </a:r>
            <a:endParaRPr lang="fr-FR" sz="310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204864"/>
            <a:ext cx="8150696" cy="4369672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325E008-14ED-4B3D-AA2D-A8B669DF056F}" type="datetime1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Projet Galahad - Livrable 4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9C9C5-E090-4CEE-961B-655ED53A18B1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904312" y="2132856"/>
            <a:ext cx="3168352" cy="44935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fr-FR" sz="28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  <a:p>
            <a:pPr algn="ctr"/>
            <a:endParaRPr lang="fr-FR" sz="2000" b="1" dirty="0" smtClean="0"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fr-F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Les anciens livrables</a:t>
            </a:r>
          </a:p>
          <a:p>
            <a:pPr algn="ctr"/>
            <a:r>
              <a:rPr lang="fr-FR" sz="2000" b="1" dirty="0" smtClean="0"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tableau de bord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recette applicative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L’analyse des risques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 plan de formation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L’organisation du support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mise en place des indicateurs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 gestion du livrable</a:t>
            </a:r>
          </a:p>
          <a:p>
            <a:pPr algn="ctr"/>
            <a:r>
              <a:rPr lang="fr-FR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16100"/>
              </p:ext>
            </p:extLst>
          </p:nvPr>
        </p:nvGraphicFramePr>
        <p:xfrm>
          <a:off x="483828" y="2464227"/>
          <a:ext cx="8127999" cy="35484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080120">
                <a:tc>
                  <a:txBody>
                    <a:bodyPr/>
                    <a:lstStyle/>
                    <a:p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Actuel</a:t>
                      </a:r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Par rapport à la période précédente</a:t>
                      </a:r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822770">
                <a:tc>
                  <a:txBody>
                    <a:bodyPr/>
                    <a:lstStyle/>
                    <a:p>
                      <a:pPr algn="ctr"/>
                      <a:r>
                        <a:rPr lang="fr-FR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Avancement du projet</a:t>
                      </a:r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cap="none" spc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22770">
                <a:tc>
                  <a:txBody>
                    <a:bodyPr/>
                    <a:lstStyle/>
                    <a:p>
                      <a:pPr algn="ctr"/>
                      <a:r>
                        <a:rPr lang="fr-FR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Budget</a:t>
                      </a:r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22770">
                <a:tc>
                  <a:txBody>
                    <a:bodyPr/>
                    <a:lstStyle/>
                    <a:p>
                      <a:pPr algn="ctr"/>
                      <a:r>
                        <a:rPr lang="fr-FR" b="1" cap="none" spc="0" dirty="0" smtClean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Motivation de l’équipe</a:t>
                      </a:r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cap="none" spc="0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Flèche droite 12"/>
          <p:cNvSpPr/>
          <p:nvPr/>
        </p:nvSpPr>
        <p:spPr>
          <a:xfrm rot="20148729">
            <a:off x="6823683" y="3804213"/>
            <a:ext cx="850802" cy="344236"/>
          </a:xfrm>
          <a:prstGeom prst="rightArrow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6790508" y="4596932"/>
            <a:ext cx="850802" cy="344236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790508" y="5445224"/>
            <a:ext cx="850802" cy="344236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moticône 15"/>
          <p:cNvSpPr/>
          <p:nvPr/>
        </p:nvSpPr>
        <p:spPr>
          <a:xfrm>
            <a:off x="4295800" y="3701649"/>
            <a:ext cx="504056" cy="536793"/>
          </a:xfrm>
          <a:prstGeom prst="smileyFace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moticône 17"/>
          <p:cNvSpPr/>
          <p:nvPr/>
        </p:nvSpPr>
        <p:spPr>
          <a:xfrm>
            <a:off x="4295800" y="4500653"/>
            <a:ext cx="504056" cy="536793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moticône 18"/>
          <p:cNvSpPr/>
          <p:nvPr/>
        </p:nvSpPr>
        <p:spPr>
          <a:xfrm>
            <a:off x="4295800" y="5348945"/>
            <a:ext cx="504056" cy="536793"/>
          </a:xfrm>
          <a:prstGeom prst="smileyFace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379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ersonnalisé 25">
      <a:dk1>
        <a:sysClr val="windowText" lastClr="000000"/>
      </a:dk1>
      <a:lt1>
        <a:sysClr val="window" lastClr="FFFFFF"/>
      </a:lt1>
      <a:dk2>
        <a:srgbClr val="F68100"/>
      </a:dk2>
      <a:lt2>
        <a:srgbClr val="FF8600"/>
      </a:lt2>
      <a:accent1>
        <a:srgbClr val="838D9B"/>
      </a:accent1>
      <a:accent2>
        <a:srgbClr val="2F343B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765</TotalTime>
  <Words>2602</Words>
  <Application>Microsoft Office PowerPoint</Application>
  <PresentationFormat>Grand écran</PresentationFormat>
  <Paragraphs>919</Paragraphs>
  <Slides>44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9" baseType="lpstr">
      <vt:lpstr>Calibri</vt:lpstr>
      <vt:lpstr>Georgia</vt:lpstr>
      <vt:lpstr>Wingdings</vt:lpstr>
      <vt:lpstr>Wingdings 2</vt:lpstr>
      <vt:lpstr>Urbain</vt:lpstr>
      <vt:lpstr>Projet PlastProd – Livrable 4</vt:lpstr>
      <vt:lpstr>L’équipe projet</vt:lpstr>
      <vt:lpstr>Sommaire</vt:lpstr>
      <vt:lpstr>Les anciens livrables: Livrable 1</vt:lpstr>
      <vt:lpstr>Les anciens livrables: Livrable 2</vt:lpstr>
      <vt:lpstr>Les anciens livrables: Livrable 3</vt:lpstr>
      <vt:lpstr>Le tableau de bord: L’avancement du projet</vt:lpstr>
      <vt:lpstr>Le tableau de bord: Le budget</vt:lpstr>
      <vt:lpstr>Le tableau de bord: En bref</vt:lpstr>
      <vt:lpstr>La recette applicative</vt:lpstr>
      <vt:lpstr>Présentation PowerPoint</vt:lpstr>
      <vt:lpstr>L’analyse des risques</vt:lpstr>
      <vt:lpstr>L’analyse des risques</vt:lpstr>
      <vt:lpstr>L’analyse des risques</vt:lpstr>
      <vt:lpstr>L’analyse des risques</vt:lpstr>
      <vt:lpstr>L’analyse des risques</vt:lpstr>
      <vt:lpstr>L’analyse des risques</vt:lpstr>
      <vt:lpstr>L’analyse des risques</vt:lpstr>
      <vt:lpstr>L’analyse des risques</vt:lpstr>
      <vt:lpstr>L’analyse des risques</vt:lpstr>
      <vt:lpstr>Le plan de formation</vt:lpstr>
      <vt:lpstr>Le plan de formation</vt:lpstr>
      <vt:lpstr>Le plan de formation</vt:lpstr>
      <vt:lpstr>Le plan de formation</vt:lpstr>
      <vt:lpstr>Le plan de formation</vt:lpstr>
      <vt:lpstr>Le plan de formation</vt:lpstr>
      <vt:lpstr>L’organisation du support</vt:lpstr>
      <vt:lpstr>Support Technique</vt:lpstr>
      <vt:lpstr>Support Technique</vt:lpstr>
      <vt:lpstr>Présentation PowerPoint</vt:lpstr>
      <vt:lpstr>Support Applicatif</vt:lpstr>
      <vt:lpstr>Présentation PowerPoint</vt:lpstr>
      <vt:lpstr>Présentation PowerPoint</vt:lpstr>
      <vt:lpstr>Support Évolutif</vt:lpstr>
      <vt:lpstr>Support Proactif</vt:lpstr>
      <vt:lpstr>Présentation PowerPoint</vt:lpstr>
      <vt:lpstr>La mise en place des indicateurs</vt:lpstr>
      <vt:lpstr>La mise en place des indicateurs</vt:lpstr>
      <vt:lpstr>La mise en place des indicateurs</vt:lpstr>
      <vt:lpstr>La mise en place des indicateurs</vt:lpstr>
      <vt:lpstr>La gestion du livrable L’organisation</vt:lpstr>
      <vt:lpstr>La gestion du livrable La communication</vt:lpstr>
      <vt:lpstr>Conclusion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PlastProd – livrable 4</dc:title>
  <dc:creator>Frébault</dc:creator>
  <cp:lastModifiedBy>Sebastien FREBAULT</cp:lastModifiedBy>
  <cp:revision>43</cp:revision>
  <dcterms:created xsi:type="dcterms:W3CDTF">2016-03-08T14:40:47Z</dcterms:created>
  <dcterms:modified xsi:type="dcterms:W3CDTF">2016-03-10T21:08:25Z</dcterms:modified>
</cp:coreProperties>
</file>