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4"/>
    <p:sldMasterId id="2147483650" r:id="rId5"/>
  </p:sldMasterIdLst>
  <p:notesMasterIdLst>
    <p:notesMasterId r:id="rId52"/>
  </p:notesMasterIdLst>
  <p:handoutMasterIdLst>
    <p:handoutMasterId r:id="rId53"/>
  </p:handoutMasterIdLst>
  <p:sldIdLst>
    <p:sldId id="267" r:id="rId6"/>
    <p:sldId id="268" r:id="rId7"/>
    <p:sldId id="275" r:id="rId8"/>
    <p:sldId id="276" r:id="rId9"/>
    <p:sldId id="271" r:id="rId10"/>
    <p:sldId id="274" r:id="rId11"/>
    <p:sldId id="351" r:id="rId12"/>
    <p:sldId id="353" r:id="rId13"/>
    <p:sldId id="352" r:id="rId14"/>
    <p:sldId id="278" r:id="rId15"/>
    <p:sldId id="348" r:id="rId16"/>
    <p:sldId id="282" r:id="rId17"/>
    <p:sldId id="281" r:id="rId18"/>
    <p:sldId id="349" r:id="rId19"/>
    <p:sldId id="293" r:id="rId20"/>
    <p:sldId id="294" r:id="rId21"/>
    <p:sldId id="334" r:id="rId22"/>
    <p:sldId id="335" r:id="rId23"/>
    <p:sldId id="336" r:id="rId24"/>
    <p:sldId id="296" r:id="rId25"/>
    <p:sldId id="344" r:id="rId26"/>
    <p:sldId id="345" r:id="rId27"/>
    <p:sldId id="341" r:id="rId28"/>
    <p:sldId id="342" r:id="rId29"/>
    <p:sldId id="343" r:id="rId30"/>
    <p:sldId id="346" r:id="rId31"/>
    <p:sldId id="301" r:id="rId32"/>
    <p:sldId id="347" r:id="rId33"/>
    <p:sldId id="302" r:id="rId34"/>
    <p:sldId id="305" r:id="rId35"/>
    <p:sldId id="306" r:id="rId36"/>
    <p:sldId id="307" r:id="rId37"/>
    <p:sldId id="308" r:id="rId38"/>
    <p:sldId id="350" r:id="rId39"/>
    <p:sldId id="309" r:id="rId40"/>
    <p:sldId id="310" r:id="rId41"/>
    <p:sldId id="313" r:id="rId42"/>
    <p:sldId id="314" r:id="rId43"/>
    <p:sldId id="317" r:id="rId44"/>
    <p:sldId id="318" r:id="rId45"/>
    <p:sldId id="320" r:id="rId46"/>
    <p:sldId id="321" r:id="rId47"/>
    <p:sldId id="322" r:id="rId48"/>
    <p:sldId id="329" r:id="rId49"/>
    <p:sldId id="330" r:id="rId50"/>
    <p:sldId id="333" r:id="rId51"/>
  </p:sldIdLst>
  <p:sldSz cx="9906000" cy="6858000" type="A4"/>
  <p:notesSz cx="6858000" cy="9144000"/>
  <p:defaultTextStyle>
    <a:defPPr>
      <a:defRPr lang="fr-FR"/>
    </a:defPPr>
    <a:lvl1pPr algn="l" defTabSz="457187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187" algn="l" defTabSz="457187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373" algn="l" defTabSz="457187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560" algn="l" defTabSz="457187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747" algn="l" defTabSz="457187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5933" algn="l" defTabSz="914373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120" algn="l" defTabSz="914373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307" algn="l" defTabSz="914373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494" algn="l" defTabSz="914373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485155"/>
    <a:srgbClr val="C7D124"/>
    <a:srgbClr val="007856"/>
    <a:srgbClr val="5B6770"/>
    <a:srgbClr val="95C11F"/>
    <a:srgbClr val="72BB86"/>
    <a:srgbClr val="499532"/>
    <a:srgbClr val="009A60"/>
    <a:srgbClr val="F8A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61" autoAdjust="0"/>
    <p:restoredTop sz="81808" autoAdjust="0"/>
  </p:normalViewPr>
  <p:slideViewPr>
    <p:cSldViewPr snapToGrid="0" snapToObjects="1" showGuides="1">
      <p:cViewPr>
        <p:scale>
          <a:sx n="90" d="100"/>
          <a:sy n="90" d="100"/>
        </p:scale>
        <p:origin x="-2232" y="-210"/>
      </p:cViewPr>
      <p:guideLst>
        <p:guide orient="horz" pos="1758"/>
        <p:guide pos="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83" d="100"/>
          <a:sy n="83" d="100"/>
        </p:scale>
        <p:origin x="-3156" y="-96"/>
      </p:cViewPr>
      <p:guideLst>
        <p:guide orient="horz" pos="2880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Produit net bancaire (millions</a:t>
            </a:r>
            <a:r>
              <a:rPr lang="fr-FR" baseline="0" dirty="0" smtClean="0"/>
              <a:t>)</a:t>
            </a:r>
            <a:endParaRPr lang="fr-FR" dirty="0"/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Groupe Crédit Agricole</c:v>
                </c:pt>
              </c:strCache>
            </c:strRef>
          </c:tx>
          <c:invertIfNegative val="0"/>
          <c:cat>
            <c:numRef>
              <c:f>Feuil1!$A$2:$A$3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Feuil1!$B$2:$B$3</c:f>
              <c:numCache>
                <c:formatCode>General</c:formatCode>
                <c:ptCount val="2"/>
                <c:pt idx="0" formatCode="#,##0">
                  <c:v>29756</c:v>
                </c:pt>
                <c:pt idx="1">
                  <c:v>31845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CASA</c:v>
                </c:pt>
              </c:strCache>
            </c:strRef>
          </c:tx>
          <c:invertIfNegative val="0"/>
          <c:cat>
            <c:numRef>
              <c:f>Feuil1!$A$2:$A$3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Feuil1!$C$2:$C$3</c:f>
              <c:numCache>
                <c:formatCode>#,##0</c:formatCode>
                <c:ptCount val="2"/>
                <c:pt idx="0">
                  <c:v>15849</c:v>
                </c:pt>
                <c:pt idx="1">
                  <c:v>17194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37016448"/>
        <c:axId val="137017984"/>
        <c:axId val="0"/>
      </c:bar3DChart>
      <c:catAx>
        <c:axId val="13701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7017984"/>
        <c:crosses val="autoZero"/>
        <c:auto val="1"/>
        <c:lblAlgn val="ctr"/>
        <c:lblOffset val="100"/>
        <c:noMultiLvlLbl val="0"/>
      </c:catAx>
      <c:valAx>
        <c:axId val="137017984"/>
        <c:scaling>
          <c:orientation val="minMax"/>
        </c:scaling>
        <c:delete val="0"/>
        <c:axPos val="l"/>
        <c:majorGridlines/>
        <c:numFmt formatCode="#,##0" sourceLinked="1"/>
        <c:majorTickMark val="none"/>
        <c:minorTickMark val="none"/>
        <c:tickLblPos val="nextTo"/>
        <c:crossAx val="1370164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Contribution</a:t>
            </a:r>
            <a:r>
              <a:rPr lang="fr-FR" baseline="0" dirty="0" smtClean="0"/>
              <a:t> au résultat net des métiers (m€)</a:t>
            </a:r>
            <a:endParaRPr lang="fr-FR" dirty="0"/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Caisses régionales</c:v>
                </c:pt>
              </c:strCache>
            </c:strRef>
          </c:tx>
          <c:invertIfNegative val="0"/>
          <c:cat>
            <c:numRef>
              <c:f>Feuil1!$A$2:$A$3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Feuil1!$B$2:$B$3</c:f>
              <c:numCache>
                <c:formatCode>General</c:formatCode>
                <c:ptCount val="2"/>
                <c:pt idx="0" formatCode="#,##0">
                  <c:v>1026</c:v>
                </c:pt>
                <c:pt idx="1">
                  <c:v>1072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LCL</c:v>
                </c:pt>
              </c:strCache>
            </c:strRef>
          </c:tx>
          <c:invertIfNegative val="0"/>
          <c:cat>
            <c:numRef>
              <c:f>Feuil1!$A$2:$A$3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Feuil1!$C$2:$C$3</c:f>
              <c:numCache>
                <c:formatCode>#,##0</c:formatCode>
                <c:ptCount val="2"/>
                <c:pt idx="0">
                  <c:v>583</c:v>
                </c:pt>
                <c:pt idx="1">
                  <c:v>565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Banque de proximité</c:v>
                </c:pt>
              </c:strCache>
            </c:strRef>
          </c:tx>
          <c:invertIfNegative val="0"/>
          <c:cat>
            <c:numRef>
              <c:f>Feuil1!$A$2:$A$3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Feuil1!$D$2:$D$3</c:f>
              <c:numCache>
                <c:formatCode>General</c:formatCode>
                <c:ptCount val="2"/>
                <c:pt idx="0">
                  <c:v>-500</c:v>
                </c:pt>
                <c:pt idx="1">
                  <c:v>226</c:v>
                </c:pt>
              </c:numCache>
            </c:numRef>
          </c:val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Gestion de l'épargne</c:v>
                </c:pt>
              </c:strCache>
            </c:strRef>
          </c:tx>
          <c:invertIfNegative val="0"/>
          <c:cat>
            <c:numRef>
              <c:f>Feuil1!$A$2:$A$3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Feuil1!$E$2:$E$3</c:f>
              <c:numCache>
                <c:formatCode>General</c:formatCode>
                <c:ptCount val="2"/>
                <c:pt idx="0">
                  <c:v>1552</c:v>
                </c:pt>
                <c:pt idx="1">
                  <c:v>1759</c:v>
                </c:pt>
              </c:numCache>
            </c:numRef>
          </c:val>
        </c:ser>
        <c:ser>
          <c:idx val="4"/>
          <c:order val="4"/>
          <c:tx>
            <c:strRef>
              <c:f>Feuil1!$F$1</c:f>
              <c:strCache>
                <c:ptCount val="1"/>
                <c:pt idx="0">
                  <c:v>Services financiers</c:v>
                </c:pt>
              </c:strCache>
            </c:strRef>
          </c:tx>
          <c:invertIfNegative val="0"/>
          <c:cat>
            <c:numRef>
              <c:f>Feuil1!$A$2:$A$3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Feuil1!$F$2:$F$3</c:f>
              <c:numCache>
                <c:formatCode>General</c:formatCode>
                <c:ptCount val="2"/>
                <c:pt idx="0">
                  <c:v>279</c:v>
                </c:pt>
                <c:pt idx="1">
                  <c:v>484</c:v>
                </c:pt>
              </c:numCache>
            </c:numRef>
          </c:val>
        </c:ser>
        <c:ser>
          <c:idx val="5"/>
          <c:order val="5"/>
          <c:tx>
            <c:strRef>
              <c:f>Feuil1!$G$1</c:f>
              <c:strCache>
                <c:ptCount val="1"/>
                <c:pt idx="0">
                  <c:v>Banque de financement</c:v>
                </c:pt>
              </c:strCache>
            </c:strRef>
          </c:tx>
          <c:invertIfNegative val="0"/>
          <c:cat>
            <c:numRef>
              <c:f>Feuil1!$A$2:$A$3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Feuil1!$G$2:$G$3</c:f>
              <c:numCache>
                <c:formatCode>General</c:formatCode>
                <c:ptCount val="2"/>
                <c:pt idx="0">
                  <c:v>1032</c:v>
                </c:pt>
                <c:pt idx="1">
                  <c:v>739</c:v>
                </c:pt>
              </c:numCache>
            </c:numRef>
          </c:val>
        </c:ser>
        <c:ser>
          <c:idx val="6"/>
          <c:order val="6"/>
          <c:tx>
            <c:strRef>
              <c:f>Feuil1!$H$1</c:f>
              <c:strCache>
                <c:ptCount val="1"/>
                <c:pt idx="0">
                  <c:v>Activités hors métiers</c:v>
                </c:pt>
              </c:strCache>
            </c:strRef>
          </c:tx>
          <c:invertIfNegative val="0"/>
          <c:cat>
            <c:numRef>
              <c:f>Feuil1!$A$2:$A$3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Feuil1!$H$2:$H$3</c:f>
              <c:numCache>
                <c:formatCode>General</c:formatCode>
                <c:ptCount val="2"/>
                <c:pt idx="0">
                  <c:v>-1628</c:v>
                </c:pt>
                <c:pt idx="1">
                  <c:v>-1329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28719488"/>
        <c:axId val="128729472"/>
        <c:axId val="0"/>
      </c:bar3DChart>
      <c:catAx>
        <c:axId val="128719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28729472"/>
        <c:crosses val="autoZero"/>
        <c:auto val="1"/>
        <c:lblAlgn val="ctr"/>
        <c:lblOffset val="100"/>
        <c:noMultiLvlLbl val="0"/>
      </c:catAx>
      <c:valAx>
        <c:axId val="128729472"/>
        <c:scaling>
          <c:orientation val="minMax"/>
        </c:scaling>
        <c:delete val="0"/>
        <c:axPos val="l"/>
        <c:majorGridlines/>
        <c:numFmt formatCode="#,##0" sourceLinked="1"/>
        <c:majorTickMark val="none"/>
        <c:minorTickMark val="none"/>
        <c:tickLblPos val="nextTo"/>
        <c:crossAx val="1287194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Effectif des</a:t>
            </a:r>
            <a:r>
              <a:rPr lang="fr-FR" baseline="0" dirty="0" smtClean="0"/>
              <a:t> caisses régionales</a:t>
            </a:r>
            <a:endParaRPr lang="fr-FR" dirty="0"/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France</c:v>
                </c:pt>
              </c:strCache>
            </c:strRef>
          </c:tx>
          <c:invertIfNegative val="0"/>
          <c:cat>
            <c:numRef>
              <c:f>Feuil1!$A$2:$A$3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Feuil1!$B$2:$B$3</c:f>
              <c:numCache>
                <c:formatCode>#,##0</c:formatCode>
                <c:ptCount val="2"/>
                <c:pt idx="0">
                  <c:v>100000</c:v>
                </c:pt>
                <c:pt idx="1">
                  <c:v>100000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International</c:v>
                </c:pt>
              </c:strCache>
            </c:strRef>
          </c:tx>
          <c:invertIfNegative val="0"/>
          <c:cat>
            <c:numRef>
              <c:f>Feuil1!$A$2:$A$3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Feuil1!$C$2:$C$3</c:f>
              <c:numCache>
                <c:formatCode>#,##0</c:formatCode>
                <c:ptCount val="2"/>
                <c:pt idx="0">
                  <c:v>40000</c:v>
                </c:pt>
                <c:pt idx="1">
                  <c:v>40000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cylinder"/>
        <c:axId val="130029056"/>
        <c:axId val="130030592"/>
        <c:axId val="0"/>
      </c:bar3DChart>
      <c:catAx>
        <c:axId val="130029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0030592"/>
        <c:crosses val="autoZero"/>
        <c:auto val="1"/>
        <c:lblAlgn val="ctr"/>
        <c:lblOffset val="100"/>
        <c:noMultiLvlLbl val="0"/>
      </c:catAx>
      <c:valAx>
        <c:axId val="130030592"/>
        <c:scaling>
          <c:orientation val="minMax"/>
        </c:scaling>
        <c:delete val="0"/>
        <c:axPos val="l"/>
        <c:majorGridlines/>
        <c:numFmt formatCode="#,##0" sourceLinked="1"/>
        <c:majorTickMark val="none"/>
        <c:minorTickMark val="none"/>
        <c:tickLblPos val="nextTo"/>
        <c:crossAx val="13002905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498B8CB-04AA-4018-B836-E5B85273164B}" type="datetimeFigureOut">
              <a:rPr lang="fr-FR" altLang="fr-FR"/>
              <a:pPr/>
              <a:t>14/04/2016</a:t>
            </a:fld>
            <a:endParaRPr lang="fr-FR" alt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597CB816-BDDD-449F-B283-674E3F0B8CA8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2160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24500-7359-49FF-B06A-C01A97D2448D}" type="datetimeFigureOut">
              <a:rPr lang="fr-FR" smtClean="0"/>
              <a:t>14/04/2016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0BB50-1FE9-48B4-9A30-5A29DD8F4B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6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CASA = Crédit Agricole</a:t>
            </a:r>
            <a:r>
              <a:rPr lang="fr-FR" baseline="0" dirty="0" smtClean="0"/>
              <a:t> S.A Représente tous salariés et les caisses régionales</a:t>
            </a:r>
          </a:p>
          <a:p>
            <a:r>
              <a:rPr lang="fr-FR" baseline="0" dirty="0" smtClean="0"/>
              <a:t>Groupe crédit Agricole  = Ensemble des filiales du groupe</a:t>
            </a:r>
          </a:p>
          <a:p>
            <a:r>
              <a:rPr lang="fr-FR" baseline="0" dirty="0" smtClean="0"/>
              <a:t>C.R = banques régionales coopératives assurant la fonction commerciale, </a:t>
            </a:r>
            <a:r>
              <a:rPr lang="fr-FR" baseline="0" dirty="0" smtClean="0"/>
              <a:t>bancaire, </a:t>
            </a:r>
            <a:r>
              <a:rPr lang="fr-FR" baseline="0" dirty="0" smtClean="0"/>
              <a:t>financière et logistique. Chaque caisse régionale est indépendantes.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0BB50-1FE9-48B4-9A30-5A29DD8F4BE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747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Web</a:t>
            </a:r>
            <a:r>
              <a:rPr lang="fr-FR" baseline="0" dirty="0" smtClean="0"/>
              <a:t> Service</a:t>
            </a:r>
            <a:endParaRPr lang="fr-FR" baseline="0" dirty="0" smtClean="0"/>
          </a:p>
          <a:p>
            <a:r>
              <a:rPr lang="fr-FR" baseline="0" dirty="0" smtClean="0"/>
              <a:t>Programme informatique de la famille des technologies web permettant la communication et l’échange de données entre applications.</a:t>
            </a:r>
          </a:p>
          <a:p>
            <a:r>
              <a:rPr lang="fr-FR" baseline="0" dirty="0" smtClean="0"/>
              <a:t>Ensemble de fonctionnalités exposé sur internet ou intranet.</a:t>
            </a:r>
          </a:p>
          <a:p>
            <a:endParaRPr lang="fr-FR" baseline="0" dirty="0" smtClean="0"/>
          </a:p>
          <a:p>
            <a:r>
              <a:rPr lang="fr-FR" baseline="0" dirty="0" smtClean="0"/>
              <a:t>PROTOCOLE REST :</a:t>
            </a:r>
          </a:p>
          <a:p>
            <a:r>
              <a:rPr lang="fr-FR" baseline="0" dirty="0" err="1" smtClean="0"/>
              <a:t>Representational</a:t>
            </a:r>
            <a:r>
              <a:rPr lang="fr-FR" baseline="0" dirty="0" smtClean="0"/>
              <a:t> state </a:t>
            </a:r>
            <a:r>
              <a:rPr lang="fr-FR" baseline="0" dirty="0" err="1" smtClean="0"/>
              <a:t>transfer</a:t>
            </a:r>
            <a:r>
              <a:rPr lang="fr-FR" baseline="0" dirty="0" smtClean="0"/>
              <a:t> -&gt; Protocole d’appel de web service</a:t>
            </a:r>
            <a:r>
              <a:rPr lang="fr-FR" baseline="0" dirty="0" smtClean="0"/>
              <a:t>.</a:t>
            </a:r>
            <a:endParaRPr lang="fr-FR" baseline="0" dirty="0" smtClean="0"/>
          </a:p>
          <a:p>
            <a:r>
              <a:rPr lang="fr-FR" baseline="0" dirty="0" smtClean="0"/>
              <a:t>GDPR = Schéma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0BB50-1FE9-48B4-9A30-5A29DD8F4BE3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104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PRECISER QUE</a:t>
            </a:r>
            <a:r>
              <a:rPr lang="fr-FR" baseline="0" dirty="0" smtClean="0"/>
              <a:t> J AI COMPRIS LA STRATEGIE D ENTREPRISE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0BB50-1FE9-48B4-9A30-5A29DD8F4BE3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2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0BB50-1FE9-48B4-9A30-5A29DD8F4BE3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174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TRAME_ENTREE_PREZ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4"/>
          <a:stretch/>
        </p:blipFill>
        <p:spPr>
          <a:xfrm>
            <a:off x="-8300" y="0"/>
            <a:ext cx="99143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24696" y="3445201"/>
            <a:ext cx="7461139" cy="1572710"/>
          </a:xfrm>
          <a:prstGeom prst="rect">
            <a:avLst/>
          </a:prstGeom>
        </p:spPr>
        <p:txBody>
          <a:bodyPr lIns="91438" tIns="45718" rIns="91438" bIns="45718">
            <a:normAutofit/>
          </a:bodyPr>
          <a:lstStyle>
            <a:lvl1pPr marL="0" indent="0" algn="l">
              <a:lnSpc>
                <a:spcPct val="90000"/>
              </a:lnSpc>
              <a:buNone/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24695" y="2726120"/>
            <a:ext cx="8347868" cy="719083"/>
          </a:xfrm>
          <a:prstGeom prst="rect">
            <a:avLst/>
          </a:prstGeom>
        </p:spPr>
        <p:txBody>
          <a:bodyPr lIns="91438" tIns="45718" rIns="91438" bIns="45718" anchor="b">
            <a:normAutofit/>
          </a:bodyPr>
          <a:lstStyle>
            <a:lvl1pPr algn="l">
              <a:defRPr sz="3400" b="1">
                <a:solidFill>
                  <a:srgbClr val="007856"/>
                </a:solidFill>
              </a:defRPr>
            </a:lvl1pPr>
          </a:lstStyle>
          <a:p>
            <a:r>
              <a:rPr lang="fr-FR" smtClean="0"/>
              <a:t>Titre de la présentation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0620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TRAME_SOMMAIR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4"/>
          <a:stretch/>
        </p:blipFill>
        <p:spPr>
          <a:xfrm>
            <a:off x="-8300" y="0"/>
            <a:ext cx="9914300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ctrTitle" hasCustomPrompt="1"/>
          </p:nvPr>
        </p:nvSpPr>
        <p:spPr>
          <a:xfrm>
            <a:off x="685048" y="96224"/>
            <a:ext cx="8420100" cy="693813"/>
          </a:xfrm>
          <a:prstGeom prst="rect">
            <a:avLst/>
          </a:prstGeom>
        </p:spPr>
        <p:txBody>
          <a:bodyPr lIns="91438" tIns="45718" rIns="91438" bIns="45718" anchor="ctr"/>
          <a:lstStyle>
            <a:lvl1pPr algn="l">
              <a:defRPr sz="2200" b="1" baseline="0">
                <a:solidFill>
                  <a:srgbClr val="485155"/>
                </a:solidFill>
              </a:defRPr>
            </a:lvl1pPr>
          </a:lstStyle>
          <a:p>
            <a:r>
              <a:rPr lang="fr-FR" smtClean="0"/>
              <a:t>Sommaire</a:t>
            </a:r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0" hasCustomPrompt="1"/>
          </p:nvPr>
        </p:nvSpPr>
        <p:spPr>
          <a:xfrm>
            <a:off x="709873" y="962027"/>
            <a:ext cx="7181841" cy="4948445"/>
          </a:xfrm>
          <a:prstGeom prst="rect">
            <a:avLst/>
          </a:prstGeom>
        </p:spPr>
        <p:txBody>
          <a:bodyPr lIns="91438" tIns="45718" rIns="91438" bIns="45718" anchor="ctr"/>
          <a:lstStyle>
            <a:lvl1pPr marL="0" indent="0">
              <a:buClr>
                <a:srgbClr val="007856"/>
              </a:buClr>
              <a:buSzPct val="170000"/>
              <a:buFont typeface="+mj-lt"/>
              <a:buNone/>
              <a:defRPr sz="1800" b="1" baseline="0">
                <a:solidFill>
                  <a:srgbClr val="485155"/>
                </a:solidFill>
              </a:defRPr>
            </a:lvl1pPr>
            <a:lvl2pPr marL="0" indent="0" defTabSz="180969">
              <a:spcBef>
                <a:spcPts val="0"/>
              </a:spcBef>
              <a:buClr>
                <a:srgbClr val="007856"/>
              </a:buClr>
              <a:buNone/>
              <a:defRPr sz="1400" baseline="0">
                <a:solidFill>
                  <a:srgbClr val="485155"/>
                </a:solidFill>
              </a:defRPr>
            </a:lvl2pPr>
          </a:lstStyle>
          <a:p>
            <a:pPr lvl="0"/>
            <a:r>
              <a:rPr lang="fr-FR" dirty="0" smtClean="0"/>
              <a:t>Saisir le sommaire détaillé</a:t>
            </a:r>
          </a:p>
          <a:p>
            <a:pPr lvl="1"/>
            <a:r>
              <a:rPr lang="fr-FR" dirty="0" smtClean="0"/>
              <a:t>Sous-titre ou nom</a:t>
            </a:r>
          </a:p>
          <a:p>
            <a:pPr lvl="1"/>
            <a:endParaRPr lang="fr-FR" dirty="0" smtClean="0"/>
          </a:p>
        </p:txBody>
      </p:sp>
      <p:pic>
        <p:nvPicPr>
          <p:cNvPr id="9" name="Image 8" descr="GIMMICK_VERT_34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2" y="276378"/>
            <a:ext cx="374709" cy="37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09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763587" y="2657475"/>
            <a:ext cx="6129338" cy="2533650"/>
          </a:xfrm>
          <a:prstGeom prst="rect">
            <a:avLst/>
          </a:prstGeom>
        </p:spPr>
        <p:txBody>
          <a:bodyPr lIns="91438" tIns="45718" rIns="91438" bIns="45718"/>
          <a:lstStyle>
            <a:lvl1pPr marL="0" indent="0">
              <a:buNone/>
              <a:defRPr sz="2800" b="1" baseline="0">
                <a:solidFill>
                  <a:srgbClr val="485155"/>
                </a:solidFill>
              </a:defRPr>
            </a:lvl1pPr>
            <a:lvl2pPr marL="0" indent="0">
              <a:buNone/>
              <a:defRPr sz="1800" baseline="0">
                <a:solidFill>
                  <a:srgbClr val="485155"/>
                </a:solidFill>
              </a:defRPr>
            </a:lvl2pPr>
          </a:lstStyle>
          <a:p>
            <a:pPr lvl="0"/>
            <a:r>
              <a:rPr lang="fr-FR" smtClean="0"/>
              <a:t>Titre de la partie</a:t>
            </a:r>
          </a:p>
          <a:p>
            <a:pPr lvl="1"/>
            <a:r>
              <a:rPr lang="fr-FR" smtClean="0"/>
              <a:t>Sous-titre ou nom et poste de l’intervenant</a:t>
            </a:r>
          </a:p>
        </p:txBody>
      </p:sp>
      <p:pic>
        <p:nvPicPr>
          <p:cNvPr id="8" name="Image 7" descr="GIMMICK_VERT_34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835" y="263390"/>
            <a:ext cx="682676" cy="630162"/>
          </a:xfrm>
          <a:prstGeom prst="rect">
            <a:avLst/>
          </a:prstGeom>
        </p:spPr>
      </p:pic>
      <p:pic>
        <p:nvPicPr>
          <p:cNvPr id="2" name="Image 1" descr="TRAME_ENTREE_CHAPITRE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4"/>
          <a:stretch/>
        </p:blipFill>
        <p:spPr>
          <a:xfrm>
            <a:off x="-8300" y="0"/>
            <a:ext cx="9914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60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697776" y="96224"/>
            <a:ext cx="8420100" cy="693813"/>
          </a:xfrm>
          <a:prstGeom prst="rect">
            <a:avLst/>
          </a:prstGeom>
        </p:spPr>
        <p:txBody>
          <a:bodyPr lIns="91438" tIns="45718" rIns="91438" bIns="45718" anchor="ctr"/>
          <a:lstStyle>
            <a:lvl1pPr algn="l">
              <a:defRPr sz="2200" b="1" baseline="0">
                <a:solidFill>
                  <a:srgbClr val="485155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693095" y="1638302"/>
            <a:ext cx="8559404" cy="1819275"/>
          </a:xfrm>
          <a:prstGeom prst="rect">
            <a:avLst/>
          </a:prstGeom>
        </p:spPr>
        <p:txBody>
          <a:bodyPr lIns="91438" tIns="45718" rIns="91438" bIns="45718"/>
          <a:lstStyle>
            <a:lvl1pPr marL="0" indent="0">
              <a:buNone/>
              <a:defRPr sz="1800">
                <a:solidFill>
                  <a:srgbClr val="485155"/>
                </a:solidFill>
              </a:defRPr>
            </a:lvl1pPr>
            <a:lvl2pPr marL="361940" indent="-180969">
              <a:buSzPct val="100000"/>
              <a:buFontTx/>
              <a:buBlip>
                <a:blip r:embed="rId2"/>
              </a:buBlip>
              <a:defRPr lang="fr-FR" sz="1800" kern="1200" baseline="0" smtClean="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2pPr>
            <a:lvl3pPr marL="523860" indent="-161921">
              <a:buSzPct val="60000"/>
              <a:buFont typeface="Wingdings 3" panose="05040102010807070707" pitchFamily="18" charset="2"/>
              <a:buChar char="u"/>
              <a:defRPr lang="fr-FR" sz="1600" kern="1200" baseline="0" smtClean="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3pPr>
            <a:lvl4pPr marL="714354" indent="-171445">
              <a:buFont typeface="Arial" panose="020B0604020202020204" pitchFamily="34" charset="0"/>
              <a:buChar char="•"/>
              <a:defRPr lang="fr-FR" sz="1400" kern="1200" baseline="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4pPr>
            <a:lvl5pPr marL="714354" indent="0">
              <a:buSzPct val="60000"/>
              <a:buFont typeface="Courier New" panose="02070309020205020404" pitchFamily="49" charset="0"/>
              <a:buNone/>
              <a:defRPr sz="1400">
                <a:solidFill>
                  <a:srgbClr val="485155"/>
                </a:solidFill>
              </a:defRPr>
            </a:lvl5pPr>
          </a:lstStyle>
          <a:p>
            <a:pPr lvl="0"/>
            <a:r>
              <a:rPr lang="fr-FR" dirty="0" smtClean="0"/>
              <a:t>Texte</a:t>
            </a:r>
          </a:p>
          <a:p>
            <a:pPr lvl="0"/>
            <a:endParaRPr lang="fr-FR" dirty="0" smtClean="0"/>
          </a:p>
          <a:p>
            <a:pPr lvl="1"/>
            <a:r>
              <a:rPr lang="fr-FR" dirty="0" smtClean="0"/>
              <a:t>Puce de niveau 1</a:t>
            </a:r>
          </a:p>
          <a:p>
            <a:pPr lvl="2"/>
            <a:r>
              <a:rPr lang="fr-FR" dirty="0" smtClean="0"/>
              <a:t>Puce de niveau 2</a:t>
            </a:r>
          </a:p>
          <a:p>
            <a:pPr lvl="3"/>
            <a:r>
              <a:rPr lang="fr-FR" dirty="0" smtClean="0"/>
              <a:t>Puce de niveau 3</a:t>
            </a:r>
          </a:p>
          <a:p>
            <a:pPr lvl="4"/>
            <a:r>
              <a:rPr lang="fr-FR" dirty="0" smtClean="0"/>
              <a:t>Puce de niveau 4</a:t>
            </a:r>
          </a:p>
          <a:p>
            <a:pPr lvl="4"/>
            <a:endParaRPr lang="fr-FR" dirty="0" smtClean="0"/>
          </a:p>
          <a:p>
            <a:pPr lvl="4"/>
            <a:endParaRPr lang="fr-FR" dirty="0" smtClean="0"/>
          </a:p>
          <a:p>
            <a:pPr lvl="4"/>
            <a:endParaRPr lang="fr-FR" dirty="0" smtClean="0"/>
          </a:p>
        </p:txBody>
      </p:sp>
      <p:sp>
        <p:nvSpPr>
          <p:cNvPr id="4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456483" y="6413017"/>
            <a:ext cx="5704032" cy="14749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altLang="fr-FR" dirty="0" smtClean="0">
                <a:solidFill>
                  <a:srgbClr val="007856"/>
                </a:solidFill>
              </a:rPr>
              <a:t>TITRE DE LA </a:t>
            </a:r>
            <a:r>
              <a:rPr lang="fr-FR" altLang="fr-FR" dirty="0" smtClean="0">
                <a:solidFill>
                  <a:schemeClr val="tx2"/>
                </a:solidFill>
              </a:rPr>
              <a:t>PRÉSENTATION</a:t>
            </a:r>
            <a:endParaRPr lang="fr-FR" altLang="fr-FR" i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70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697776" y="96224"/>
            <a:ext cx="8420100" cy="693813"/>
          </a:xfrm>
          <a:prstGeom prst="rect">
            <a:avLst/>
          </a:prstGeom>
        </p:spPr>
        <p:txBody>
          <a:bodyPr lIns="91438" tIns="45718" rIns="91438" bIns="45718" anchor="ctr"/>
          <a:lstStyle>
            <a:lvl1pPr algn="l">
              <a:defRPr sz="2200" b="1" baseline="0">
                <a:solidFill>
                  <a:srgbClr val="485155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Espace réservé du graphique 4"/>
          <p:cNvSpPr>
            <a:spLocks noGrp="1"/>
          </p:cNvSpPr>
          <p:nvPr>
            <p:ph type="chart" sz="quarter" idx="10"/>
          </p:nvPr>
        </p:nvSpPr>
        <p:spPr>
          <a:xfrm>
            <a:off x="4851551" y="1266827"/>
            <a:ext cx="4860130" cy="4733925"/>
          </a:xfrm>
          <a:prstGeom prst="rect">
            <a:avLst/>
          </a:prstGeom>
        </p:spPr>
        <p:txBody>
          <a:bodyPr lIns="91438" tIns="45718" rIns="91438" bIns="45718"/>
          <a:lstStyle>
            <a:lvl1pPr marL="0" indent="0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1"/>
          </p:nvPr>
        </p:nvSpPr>
        <p:spPr>
          <a:xfrm>
            <a:off x="698256" y="1314452"/>
            <a:ext cx="3833415" cy="4733925"/>
          </a:xfrm>
          <a:prstGeom prst="rect">
            <a:avLst/>
          </a:prstGeom>
        </p:spPr>
        <p:txBody>
          <a:bodyPr lIns="91438" tIns="45718" rIns="91438" bIns="45718"/>
          <a:lstStyle>
            <a:lvl1pPr marL="0" indent="0">
              <a:buNone/>
              <a:defRPr sz="1800">
                <a:solidFill>
                  <a:srgbClr val="485155"/>
                </a:solidFill>
              </a:defRPr>
            </a:lvl1pPr>
            <a:lvl2pPr marL="361940" indent="-180969">
              <a:buSzPct val="100000"/>
              <a:buFontTx/>
              <a:buBlip>
                <a:blip r:embed="rId2"/>
              </a:buBlip>
              <a:defRPr lang="fr-FR" sz="1800" kern="1200" baseline="0" smtClean="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2pPr>
            <a:lvl3pPr marL="542909" indent="-180969">
              <a:buSzPct val="60000"/>
              <a:buFont typeface="Wingdings 3" panose="05040102010807070707" pitchFamily="18" charset="2"/>
              <a:buChar char="u"/>
              <a:tabLst/>
              <a:defRPr sz="1600">
                <a:solidFill>
                  <a:srgbClr val="485155"/>
                </a:solidFill>
              </a:defRPr>
            </a:lvl3pPr>
            <a:lvl4pPr marL="714354" indent="-171445">
              <a:buSzPct val="100000"/>
              <a:buFont typeface="Arial" panose="020B0604020202020204" pitchFamily="34" charset="0"/>
              <a:buChar char="•"/>
              <a:defRPr sz="1400">
                <a:solidFill>
                  <a:srgbClr val="485155"/>
                </a:solidFill>
              </a:defRPr>
            </a:lvl4pPr>
            <a:lvl5pPr marL="895324" marR="0" indent="-180969" algn="l" defTabSz="45718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 typeface="Courier New" panose="02070309020205020404" pitchFamily="49" charset="0"/>
              <a:buChar char="o"/>
              <a:tabLst/>
              <a:defRPr lang="fr-FR" sz="1400" kern="1200" baseline="0" smtClean="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0"/>
            <a:endParaRPr lang="fr-FR" dirty="0" smtClean="0"/>
          </a:p>
          <a:p>
            <a:pPr lvl="1"/>
            <a:r>
              <a:rPr lang="fr-FR" dirty="0" smtClean="0"/>
              <a:t>Puce de niveau 1</a:t>
            </a:r>
          </a:p>
          <a:p>
            <a:pPr lvl="2"/>
            <a:r>
              <a:rPr lang="fr-FR" dirty="0" smtClean="0"/>
              <a:t>Puce de niveau 2</a:t>
            </a:r>
          </a:p>
          <a:p>
            <a:pPr lvl="3"/>
            <a:r>
              <a:rPr lang="fr-FR" dirty="0" smtClean="0"/>
              <a:t>Puce de niveau 3</a:t>
            </a:r>
          </a:p>
          <a:p>
            <a:pPr lvl="4"/>
            <a:r>
              <a:rPr lang="fr-FR" dirty="0" smtClean="0"/>
              <a:t>Puce de niveau 4</a:t>
            </a:r>
          </a:p>
        </p:txBody>
      </p:sp>
      <p:sp>
        <p:nvSpPr>
          <p:cNvPr id="6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456483" y="6413017"/>
            <a:ext cx="5704032" cy="14749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altLang="fr-FR" dirty="0" smtClean="0">
                <a:solidFill>
                  <a:srgbClr val="007856"/>
                </a:solidFill>
              </a:rPr>
              <a:t>TITRE DE LA </a:t>
            </a:r>
            <a:r>
              <a:rPr lang="fr-FR" altLang="fr-FR" dirty="0" smtClean="0">
                <a:solidFill>
                  <a:schemeClr val="tx2"/>
                </a:solidFill>
              </a:rPr>
              <a:t>PRÉSENTATION</a:t>
            </a:r>
            <a:endParaRPr lang="fr-FR" altLang="fr-FR" i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208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697776" y="96224"/>
            <a:ext cx="8420100" cy="693813"/>
          </a:xfrm>
          <a:prstGeom prst="rect">
            <a:avLst/>
          </a:prstGeom>
        </p:spPr>
        <p:txBody>
          <a:bodyPr lIns="91438" tIns="45718" rIns="91438" bIns="45718" anchor="ctr"/>
          <a:lstStyle>
            <a:lvl1pPr algn="l">
              <a:defRPr sz="2200" b="1" baseline="0">
                <a:solidFill>
                  <a:srgbClr val="485155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Espace réservé du tableau 4"/>
          <p:cNvSpPr>
            <a:spLocks noGrp="1"/>
          </p:cNvSpPr>
          <p:nvPr>
            <p:ph type="tbl" sz="quarter" idx="10"/>
          </p:nvPr>
        </p:nvSpPr>
        <p:spPr>
          <a:xfrm>
            <a:off x="698254" y="3457575"/>
            <a:ext cx="8554244" cy="2352675"/>
          </a:xfrm>
          <a:prstGeom prst="rect">
            <a:avLst/>
          </a:prstGeom>
        </p:spPr>
        <p:txBody>
          <a:bodyPr lIns="91438" tIns="45718" rIns="91438" bIns="45718"/>
          <a:lstStyle>
            <a:lvl1pPr>
              <a:defRPr lang="fr-FR" sz="1800" kern="120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1pPr>
          </a:lstStyle>
          <a:p>
            <a:endParaRPr lang="fr-FR" dirty="0"/>
          </a:p>
        </p:txBody>
      </p:sp>
      <p:sp>
        <p:nvSpPr>
          <p:cNvPr id="9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693095" y="1133477"/>
            <a:ext cx="8559404" cy="1819275"/>
          </a:xfrm>
          <a:prstGeom prst="rect">
            <a:avLst/>
          </a:prstGeom>
        </p:spPr>
        <p:txBody>
          <a:bodyPr lIns="91438" tIns="45718" rIns="91438" bIns="45718"/>
          <a:lstStyle>
            <a:lvl1pPr marL="0" indent="0">
              <a:buNone/>
              <a:defRPr sz="1800">
                <a:solidFill>
                  <a:srgbClr val="485155"/>
                </a:solidFill>
              </a:defRPr>
            </a:lvl1pPr>
            <a:lvl2pPr marL="361940" indent="-180969">
              <a:buSzPct val="100000"/>
              <a:buFontTx/>
              <a:buBlip>
                <a:blip r:embed="rId2"/>
              </a:buBlip>
              <a:defRPr lang="fr-FR" sz="1800" kern="1200" baseline="0" smtClean="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2pPr>
            <a:lvl3pPr marL="523860" indent="-161921">
              <a:buSzPct val="60000"/>
              <a:buFont typeface="Wingdings 3" panose="05040102010807070707" pitchFamily="18" charset="2"/>
              <a:buChar char="u"/>
              <a:defRPr lang="fr-FR" sz="1600" kern="1200" baseline="0" smtClean="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3pPr>
            <a:lvl4pPr marL="790552" indent="-161921">
              <a:buFont typeface="Arial" panose="020B0604020202020204" pitchFamily="34" charset="0"/>
              <a:buChar char="•"/>
              <a:defRPr lang="fr-FR" sz="1400" kern="1200" baseline="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4pPr>
            <a:lvl5pPr marL="971521" indent="-161921">
              <a:buSzPct val="60000"/>
              <a:buFont typeface="Courier New" panose="02070309020205020404" pitchFamily="49" charset="0"/>
              <a:buChar char="o"/>
              <a:defRPr sz="1400">
                <a:solidFill>
                  <a:srgbClr val="485155"/>
                </a:solidFill>
              </a:defRPr>
            </a:lvl5pPr>
          </a:lstStyle>
          <a:p>
            <a:pPr lvl="0"/>
            <a:r>
              <a:rPr lang="fr-FR" dirty="0" smtClean="0"/>
              <a:t>Texte</a:t>
            </a:r>
          </a:p>
          <a:p>
            <a:pPr lvl="0"/>
            <a:endParaRPr lang="fr-FR" dirty="0" smtClean="0"/>
          </a:p>
          <a:p>
            <a:pPr lvl="1"/>
            <a:r>
              <a:rPr lang="fr-FR" dirty="0" smtClean="0"/>
              <a:t>Puce de niveau 1</a:t>
            </a:r>
          </a:p>
          <a:p>
            <a:pPr lvl="2"/>
            <a:r>
              <a:rPr lang="fr-FR" dirty="0" smtClean="0"/>
              <a:t>Puce de niveau 2</a:t>
            </a:r>
          </a:p>
          <a:p>
            <a:pPr lvl="3"/>
            <a:r>
              <a:rPr lang="fr-FR" dirty="0" smtClean="0"/>
              <a:t>Puce de niveau 3</a:t>
            </a:r>
          </a:p>
          <a:p>
            <a:pPr lvl="4"/>
            <a:r>
              <a:rPr lang="fr-FR" dirty="0" smtClean="0"/>
              <a:t>Puce de niveau 4</a:t>
            </a:r>
          </a:p>
          <a:p>
            <a:pPr lvl="4"/>
            <a:endParaRPr lang="fr-FR" dirty="0" smtClean="0"/>
          </a:p>
          <a:p>
            <a:pPr lvl="4"/>
            <a:endParaRPr lang="fr-FR" dirty="0" smtClean="0"/>
          </a:p>
          <a:p>
            <a:pPr lvl="4"/>
            <a:endParaRPr lang="fr-FR" dirty="0" smtClean="0"/>
          </a:p>
        </p:txBody>
      </p:sp>
      <p:sp>
        <p:nvSpPr>
          <p:cNvPr id="6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456483" y="6413017"/>
            <a:ext cx="5704032" cy="14749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altLang="fr-FR" dirty="0" smtClean="0">
                <a:solidFill>
                  <a:srgbClr val="007856"/>
                </a:solidFill>
              </a:rPr>
              <a:t>TITRE DE LA </a:t>
            </a:r>
            <a:r>
              <a:rPr lang="fr-FR" altLang="fr-FR" dirty="0" smtClean="0">
                <a:solidFill>
                  <a:schemeClr val="tx2"/>
                </a:solidFill>
              </a:rPr>
              <a:t>PRÉSENTATION</a:t>
            </a:r>
            <a:endParaRPr lang="fr-FR" altLang="fr-FR" i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084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697776" y="96224"/>
            <a:ext cx="8420100" cy="693813"/>
          </a:xfrm>
          <a:prstGeom prst="rect">
            <a:avLst/>
          </a:prstGeom>
        </p:spPr>
        <p:txBody>
          <a:bodyPr lIns="91438" tIns="45718" rIns="91438" bIns="45718" anchor="ctr"/>
          <a:lstStyle>
            <a:lvl1pPr algn="l">
              <a:defRPr sz="2200" b="1" baseline="0">
                <a:solidFill>
                  <a:srgbClr val="485155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456483" y="6413017"/>
            <a:ext cx="5704032" cy="14749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altLang="fr-FR" dirty="0" smtClean="0">
                <a:solidFill>
                  <a:srgbClr val="007856"/>
                </a:solidFill>
              </a:rPr>
              <a:t>TITRE DE LA </a:t>
            </a:r>
            <a:r>
              <a:rPr lang="fr-FR" altLang="fr-FR" dirty="0" smtClean="0">
                <a:solidFill>
                  <a:schemeClr val="tx2"/>
                </a:solidFill>
              </a:rPr>
              <a:t>PRÉSENTATION</a:t>
            </a:r>
            <a:endParaRPr lang="fr-FR" altLang="fr-FR" i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892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IMAGE2.jpg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2" r:id="rId3"/>
  </p:sldLayoutIdLst>
  <p:transition spd="slow">
    <p:push dir="u"/>
  </p:transition>
  <p:timing>
    <p:tnLst>
      <p:par>
        <p:cTn id="1" dur="indefinite" restart="never" nodeType="tmRoot"/>
      </p:par>
    </p:tnLst>
  </p:timing>
  <p:hf sldNum="0" hdr="0" dt="0"/>
  <p:txStyles>
    <p:titleStyle>
      <a:lvl1pPr algn="ctr" defTabSz="457187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ctr" defTabSz="457187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ctr" defTabSz="457187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ctr" defTabSz="457187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ctr" defTabSz="457187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187" algn="ctr" defTabSz="457187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373" algn="ctr" defTabSz="457187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560" algn="ctr" defTabSz="457187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747" algn="ctr" defTabSz="457187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marL="342890" indent="-342890" algn="l" defTabSz="457187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742929" indent="-285742" algn="l" defTabSz="457187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1142967" indent="-228594" algn="l" defTabSz="457187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600154" indent="-228594" algn="l" defTabSz="457187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2057340" indent="-228594" algn="l" defTabSz="457187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514527" indent="-228594" algn="l" defTabSz="45718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4" indent="-228594" algn="l" defTabSz="45718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00" indent="-228594" algn="l" defTabSz="45718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87" indent="-228594" algn="l" defTabSz="45718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3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0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7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33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20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07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94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CHANTAL\Desktop\DEW\02- Powerpoint\INTERNE\20151003_FOO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" y="6341377"/>
            <a:ext cx="9908543" cy="51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7151" y="6372117"/>
            <a:ext cx="483175" cy="215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8" rIns="91438" bIns="4571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464C5B05-003E-41AD-8522-8F925FA4CF80}" type="slidenum">
              <a:rPr lang="fr-FR" altLang="fr-FR" sz="800" b="1">
                <a:solidFill>
                  <a:srgbClr val="007856"/>
                </a:solidFill>
              </a:rPr>
              <a:pPr/>
              <a:t>‹N°›</a:t>
            </a:fld>
            <a:r>
              <a:rPr lang="fr-FR" altLang="fr-FR" sz="700" dirty="0">
                <a:solidFill>
                  <a:srgbClr val="007856"/>
                </a:solidFill>
              </a:rPr>
              <a:t> </a:t>
            </a:r>
            <a:r>
              <a:rPr lang="fr-FR" altLang="fr-FR" sz="700" dirty="0" smtClean="0">
                <a:solidFill>
                  <a:srgbClr val="007856"/>
                </a:solidFill>
              </a:rPr>
              <a:t>I</a:t>
            </a:r>
            <a:endParaRPr lang="fr-FR" altLang="fr-FR" sz="600" i="1" dirty="0">
              <a:solidFill>
                <a:srgbClr val="7F7F7F"/>
              </a:solidFill>
            </a:endParaRPr>
          </a:p>
        </p:txBody>
      </p:sp>
      <p:pic>
        <p:nvPicPr>
          <p:cNvPr id="9" name="Image 8" descr="GIMMICK_VERT_34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2" y="276378"/>
            <a:ext cx="374709" cy="374709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7151" y="6498089"/>
            <a:ext cx="7250113" cy="1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8" rIns="91438" bIns="4571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fr-FR" altLang="fr-FR" sz="600" i="1" dirty="0" smtClean="0">
                <a:solidFill>
                  <a:srgbClr val="7F7F7F"/>
                </a:solidFill>
              </a:rPr>
              <a:t>GIE </a:t>
            </a:r>
            <a:r>
              <a:rPr lang="fr-FR" altLang="fr-FR" sz="600" i="1" dirty="0">
                <a:solidFill>
                  <a:srgbClr val="7F7F7F"/>
                </a:solidFill>
              </a:rPr>
              <a:t>CA Technologies  et  Services - Ce document est la propriété exclusive </a:t>
            </a:r>
            <a:r>
              <a:rPr lang="fr-FR" altLang="fr-FR" sz="600" i="1" dirty="0" smtClean="0">
                <a:solidFill>
                  <a:srgbClr val="7F7F7F"/>
                </a:solidFill>
              </a:rPr>
              <a:t>du</a:t>
            </a:r>
            <a:r>
              <a:rPr lang="fr-FR" altLang="fr-FR" sz="600" i="1" baseline="0" dirty="0" smtClean="0">
                <a:solidFill>
                  <a:srgbClr val="7F7F7F"/>
                </a:solidFill>
              </a:rPr>
              <a:t> </a:t>
            </a:r>
            <a:r>
              <a:rPr lang="fr-FR" altLang="fr-FR" sz="600" i="1" dirty="0" smtClean="0">
                <a:solidFill>
                  <a:srgbClr val="7F7F7F"/>
                </a:solidFill>
              </a:rPr>
              <a:t>GIE </a:t>
            </a:r>
            <a:r>
              <a:rPr lang="fr-FR" altLang="fr-FR" sz="600" i="1" dirty="0">
                <a:solidFill>
                  <a:srgbClr val="7F7F7F"/>
                </a:solidFill>
              </a:rPr>
              <a:t>et ne peut être utilisé ou reproduit qu'avec l'autorisation écrite du GIE 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456483" y="6413017"/>
            <a:ext cx="5704032" cy="14749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altLang="fr-FR" dirty="0" smtClean="0">
                <a:solidFill>
                  <a:srgbClr val="007856"/>
                </a:solidFill>
              </a:rPr>
              <a:t>TITRE DE LA </a:t>
            </a:r>
            <a:r>
              <a:rPr lang="fr-FR" altLang="fr-FR" dirty="0" smtClean="0">
                <a:solidFill>
                  <a:schemeClr val="tx2"/>
                </a:solidFill>
              </a:rPr>
              <a:t>PRÉSENTATION</a:t>
            </a:r>
            <a:endParaRPr lang="fr-FR" altLang="fr-FR" i="1" dirty="0">
              <a:solidFill>
                <a:srgbClr val="7F7F7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7" r:id="rId2"/>
    <p:sldLayoutId id="2147483668" r:id="rId3"/>
    <p:sldLayoutId id="2147483669" r:id="rId4"/>
  </p:sldLayoutIdLst>
  <p:transition spd="slow">
    <p:push dir="u"/>
  </p:transition>
  <p:timing>
    <p:tnLst>
      <p:par>
        <p:cTn id="1" dur="indefinite" restart="never" nodeType="tmRoot"/>
      </p:par>
    </p:tnLst>
  </p:timing>
  <p:hf sldNum="0" hdr="0" dt="0"/>
  <p:txStyles>
    <p:titleStyle>
      <a:lvl1pPr algn="ctr" defTabSz="457187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ctr" defTabSz="457187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ctr" defTabSz="457187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ctr" defTabSz="457187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ctr" defTabSz="457187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187" algn="ctr" defTabSz="457187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373" algn="ctr" defTabSz="457187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560" algn="ctr" defTabSz="457187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747" algn="ctr" defTabSz="457187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marL="342890" indent="-342890" algn="l" defTabSz="457187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742929" indent="-285742" algn="l" defTabSz="457187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1142967" indent="-228594" algn="l" defTabSz="457187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600154" indent="-228594" algn="l" defTabSz="457187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2057340" indent="-228594" algn="l" defTabSz="457187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514527" indent="-228594" algn="l" defTabSz="45718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4" indent="-228594" algn="l" defTabSz="45718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00" indent="-228594" algn="l" defTabSz="45718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87" indent="-228594" algn="l" defTabSz="45718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3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0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7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33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20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07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94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4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9.gif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29.png"/><Relationship Id="rId4" Type="http://schemas.openxmlformats.org/officeDocument/2006/relationships/image" Target="../media/image9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9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9.gi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1400" dirty="0" smtClean="0"/>
              <a:t>Signature électronique de contrat de crédit à la consommation</a:t>
            </a:r>
            <a:endParaRPr lang="fr-FR" sz="1400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Gestion d’un projet technique – SEL3C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504" y="3795823"/>
            <a:ext cx="2643129" cy="90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21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144" y="0"/>
            <a:ext cx="1887422" cy="2030820"/>
          </a:xfrm>
          <a:prstGeom prst="rect">
            <a:avLst/>
          </a:prstGeom>
        </p:spPr>
      </p:pic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93095" y="1340591"/>
            <a:ext cx="8559404" cy="4145810"/>
          </a:xfrm>
        </p:spPr>
        <p:txBody>
          <a:bodyPr/>
          <a:lstStyle/>
          <a:p>
            <a:pPr marL="285750" indent="-285750">
              <a:buBlip>
                <a:blip r:embed="rId3"/>
              </a:buBlip>
            </a:pPr>
            <a:r>
              <a:rPr lang="fr-FR" dirty="0" smtClean="0"/>
              <a:t>1 Crédit à la consommation sur 2 souscrit à la concurrence</a:t>
            </a:r>
          </a:p>
          <a:p>
            <a:pPr marL="285750" indent="-285750">
              <a:buBlip>
                <a:blip r:embed="rId3"/>
              </a:buBlip>
            </a:pPr>
            <a:endParaRPr lang="fr-FR" dirty="0"/>
          </a:p>
          <a:p>
            <a:pPr marL="285750" indent="-285750">
              <a:buBlip>
                <a:blip r:embed="rId3"/>
              </a:buBlip>
            </a:pPr>
            <a:r>
              <a:rPr lang="fr-FR" dirty="0" smtClean="0"/>
              <a:t>Les contrats sont signés au format papier</a:t>
            </a:r>
          </a:p>
          <a:p>
            <a:endParaRPr lang="fr-FR" dirty="0" smtClean="0"/>
          </a:p>
          <a:p>
            <a:pPr marL="285750" indent="-285750">
              <a:buBlip>
                <a:blip r:embed="rId3"/>
              </a:buBlip>
            </a:pPr>
            <a:r>
              <a:rPr lang="fr-FR" dirty="0" smtClean="0"/>
              <a:t>La signature électronique + dématérialisation sont des leviers de développement</a:t>
            </a:r>
          </a:p>
          <a:p>
            <a:pPr marL="285750" indent="-285750">
              <a:buBlip>
                <a:blip r:embed="rId3"/>
              </a:buBlip>
            </a:pPr>
            <a:endParaRPr lang="fr-FR" dirty="0"/>
          </a:p>
          <a:p>
            <a:pPr marL="285750" indent="-285750">
              <a:buBlip>
                <a:blip r:embed="rId3"/>
              </a:buBlip>
            </a:pPr>
            <a:r>
              <a:rPr lang="fr-FR" dirty="0" smtClean="0"/>
              <a:t>Les contrats concernés sont les contrats de crédit à la consommation</a:t>
            </a:r>
          </a:p>
          <a:p>
            <a:endParaRPr lang="fr-FR" dirty="0"/>
          </a:p>
          <a:p>
            <a:pPr marL="285750" indent="-285750">
              <a:buBlip>
                <a:blip r:embed="rId3"/>
              </a:buBlip>
            </a:pPr>
            <a:r>
              <a:rPr lang="fr-FR" dirty="0" smtClean="0"/>
              <a:t>Les canaux concernés sont  : Vente directe, vente à distance (Plate-forme téléphonique, Agence)</a:t>
            </a:r>
          </a:p>
          <a:p>
            <a:pPr marL="285750" indent="-285750">
              <a:buBlip>
                <a:blip r:embed="rId3"/>
              </a:buBlip>
            </a:pPr>
            <a:endParaRPr lang="fr-FR" dirty="0"/>
          </a:p>
          <a:p>
            <a:pPr marL="285750" indent="-285750">
              <a:buBlip>
                <a:blip r:embed="rId3"/>
              </a:buBlip>
            </a:pPr>
            <a:r>
              <a:rPr lang="fr-FR" dirty="0"/>
              <a:t>SEL3C = </a:t>
            </a:r>
            <a:r>
              <a:rPr lang="fr-FR" b="1" dirty="0"/>
              <a:t>S</a:t>
            </a:r>
            <a:r>
              <a:rPr lang="fr-FR" dirty="0"/>
              <a:t>ignature </a:t>
            </a:r>
            <a:r>
              <a:rPr lang="fr-FR" b="1" dirty="0" err="1"/>
              <a:t>E</a:t>
            </a:r>
            <a:r>
              <a:rPr lang="fr-FR" b="1" dirty="0" err="1" smtClean="0"/>
              <a:t>L</a:t>
            </a:r>
            <a:r>
              <a:rPr lang="fr-FR" dirty="0" err="1" smtClean="0"/>
              <a:t>ectronique</a:t>
            </a:r>
            <a:r>
              <a:rPr lang="fr-FR" dirty="0" smtClean="0"/>
              <a:t> </a:t>
            </a:r>
            <a:r>
              <a:rPr lang="fr-FR" dirty="0"/>
              <a:t>de </a:t>
            </a:r>
            <a:r>
              <a:rPr lang="fr-FR" b="1" dirty="0"/>
              <a:t>C</a:t>
            </a:r>
            <a:r>
              <a:rPr lang="fr-FR" dirty="0"/>
              <a:t>ontrats de </a:t>
            </a:r>
            <a:r>
              <a:rPr lang="fr-FR" b="1" dirty="0"/>
              <a:t>C</a:t>
            </a:r>
            <a:r>
              <a:rPr lang="fr-FR" dirty="0"/>
              <a:t>rédit à la </a:t>
            </a:r>
            <a:r>
              <a:rPr lang="fr-FR" b="1" dirty="0" smtClean="0"/>
              <a:t>C</a:t>
            </a:r>
            <a:r>
              <a:rPr lang="fr-FR" dirty="0" smtClean="0"/>
              <a:t>onsommation</a:t>
            </a:r>
          </a:p>
          <a:p>
            <a:pPr marL="285750" indent="-285750">
              <a:buBlip>
                <a:blip r:embed="rId3"/>
              </a:buBlip>
            </a:pPr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altLang="fr-FR" dirty="0" smtClean="0">
                <a:solidFill>
                  <a:srgbClr val="007856"/>
                </a:solidFill>
              </a:rPr>
              <a:t>GESTION D’UN PROJET TECHNIQUE – SEL3C</a:t>
            </a:r>
            <a:endParaRPr lang="fr-FR" altLang="fr-FR" i="1" dirty="0">
              <a:solidFill>
                <a:srgbClr val="7F7F7F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29" y="6017236"/>
            <a:ext cx="1164319" cy="39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33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fr-FR" sz="3600" dirty="0" smtClean="0"/>
          </a:p>
          <a:p>
            <a:pPr algn="ctr"/>
            <a:r>
              <a:rPr lang="fr-FR" sz="3600" dirty="0" smtClean="0"/>
              <a:t>Buts</a:t>
            </a:r>
          </a:p>
          <a:p>
            <a:pPr algn="ctr"/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220278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775" y="218060"/>
            <a:ext cx="2770239" cy="1660903"/>
          </a:xfrm>
          <a:prstGeom prst="rect">
            <a:avLst/>
          </a:prstGeom>
        </p:spPr>
      </p:pic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Buts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97776" y="1708842"/>
            <a:ext cx="8559404" cy="3763038"/>
          </a:xfrm>
        </p:spPr>
        <p:txBody>
          <a:bodyPr/>
          <a:lstStyle/>
          <a:p>
            <a:pPr marL="285750" indent="-285750">
              <a:buBlip>
                <a:blip r:embed="rId3"/>
              </a:buBlip>
            </a:pPr>
            <a:r>
              <a:rPr lang="fr-FR" sz="2000" b="1" dirty="0" smtClean="0"/>
              <a:t>Reconquérir la clientèle </a:t>
            </a:r>
          </a:p>
          <a:p>
            <a:pPr marL="285750" indent="-285750">
              <a:buBlip>
                <a:blip r:embed="rId3"/>
              </a:buBlip>
            </a:pPr>
            <a:endParaRPr lang="fr-FR" dirty="0"/>
          </a:p>
          <a:p>
            <a:pPr marL="285750" indent="-285750">
              <a:buBlip>
                <a:blip r:embed="rId3"/>
              </a:buBlip>
            </a:pPr>
            <a:r>
              <a:rPr lang="fr-FR" dirty="0" smtClean="0"/>
              <a:t>Permettre au client de signer électroniquement un contrat de crédit à la consommation dans la banque à accès multiple (BAM) et ce, peu importe le canal de souscription (Téléphone, Agence, Sites…)</a:t>
            </a:r>
          </a:p>
          <a:p>
            <a:endParaRPr lang="fr-FR" dirty="0"/>
          </a:p>
          <a:p>
            <a:pPr marL="285750" indent="-285750">
              <a:buBlip>
                <a:blip r:embed="rId3"/>
              </a:buBlip>
            </a:pPr>
            <a:r>
              <a:rPr lang="fr-FR" dirty="0" smtClean="0"/>
              <a:t>Faciliter le travail du conseiller via des échanges dématérialisés </a:t>
            </a:r>
          </a:p>
          <a:p>
            <a:pPr marL="285750" indent="-285750">
              <a:buBlip>
                <a:blip r:embed="rId3"/>
              </a:buBlip>
            </a:pPr>
            <a:endParaRPr lang="fr-FR" dirty="0"/>
          </a:p>
          <a:p>
            <a:pPr marL="285750" indent="-285750">
              <a:buBlip>
                <a:blip r:embed="rId3"/>
              </a:buBlip>
            </a:pPr>
            <a:r>
              <a:rPr lang="fr-FR" dirty="0" smtClean="0"/>
              <a:t>A terme cela permettra d’ouvrir d’autres filières crédits et d’élaborer un processus de souscription  100% en ligne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altLang="fr-FR" dirty="0" smtClean="0">
                <a:solidFill>
                  <a:srgbClr val="007856"/>
                </a:solidFill>
              </a:rPr>
              <a:t>GESTION D’UN PROJET TECHNIQUE – SEL3C</a:t>
            </a:r>
            <a:endParaRPr lang="fr-FR" altLang="fr-FR" i="1" dirty="0">
              <a:solidFill>
                <a:srgbClr val="7F7F7F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29" y="6017236"/>
            <a:ext cx="1164319" cy="39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68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fr-FR" sz="3600" dirty="0" smtClean="0"/>
          </a:p>
          <a:p>
            <a:pPr algn="ctr"/>
            <a:r>
              <a:rPr lang="fr-FR" sz="3600" dirty="0" smtClean="0"/>
              <a:t>Objectifs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605985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97776" y="1708842"/>
            <a:ext cx="8559404" cy="3763038"/>
          </a:xfrm>
        </p:spPr>
        <p:txBody>
          <a:bodyPr/>
          <a:lstStyle/>
          <a:p>
            <a:pPr marL="285750" indent="-285750">
              <a:buBlip>
                <a:blip r:embed="rId2"/>
              </a:buBlip>
            </a:pPr>
            <a:r>
              <a:rPr lang="fr-FR" dirty="0" smtClean="0"/>
              <a:t>Planifier </a:t>
            </a:r>
            <a:r>
              <a:rPr lang="fr-FR" dirty="0"/>
              <a:t>l</a:t>
            </a:r>
            <a:r>
              <a:rPr lang="fr-FR" dirty="0" smtClean="0"/>
              <a:t>es tâches</a:t>
            </a:r>
          </a:p>
          <a:p>
            <a:pPr marL="285750" indent="-285750">
              <a:buBlip>
                <a:blip r:embed="rId2"/>
              </a:buBlip>
            </a:pPr>
            <a:r>
              <a:rPr lang="fr-FR" dirty="0" smtClean="0"/>
              <a:t>Budgéter un projet (en jours/homme)</a:t>
            </a:r>
          </a:p>
          <a:p>
            <a:pPr marL="285750" indent="-285750">
              <a:buBlip>
                <a:blip r:embed="rId2"/>
              </a:buBlip>
            </a:pPr>
            <a:r>
              <a:rPr lang="fr-FR" dirty="0" smtClean="0"/>
              <a:t>Répondre au besoin via une solution technique</a:t>
            </a:r>
          </a:p>
          <a:p>
            <a:pPr marL="285750" indent="-285750">
              <a:buBlip>
                <a:blip r:embed="rId2"/>
              </a:buBlip>
            </a:pPr>
            <a:r>
              <a:rPr lang="fr-FR" dirty="0" smtClean="0"/>
              <a:t>Répartir les tâches selon les ressources disponibles</a:t>
            </a:r>
          </a:p>
          <a:p>
            <a:pPr marL="285750" indent="-285750">
              <a:buBlip>
                <a:blip r:embed="rId2"/>
              </a:buBlip>
            </a:pPr>
            <a:r>
              <a:rPr lang="fr-FR" dirty="0" smtClean="0"/>
              <a:t>Comprendre les méthodes utilisées par l’entreprise</a:t>
            </a:r>
          </a:p>
          <a:p>
            <a:pPr marL="285750" indent="-285750">
              <a:buBlip>
                <a:blip r:embed="rId2"/>
              </a:buBlip>
            </a:pPr>
            <a:r>
              <a:rPr lang="fr-FR" dirty="0" smtClean="0"/>
              <a:t>Comprendre le déroulement entier d’un projet au sein de celle-ci</a:t>
            </a:r>
          </a:p>
          <a:p>
            <a:pPr marL="285750" indent="-285750">
              <a:buBlip>
                <a:blip r:embed="rId2"/>
              </a:buBlip>
            </a:pPr>
            <a:r>
              <a:rPr lang="fr-FR" dirty="0" smtClean="0"/>
              <a:t>Diriger/manager une équipe</a:t>
            </a:r>
          </a:p>
          <a:p>
            <a:pPr marL="285750" indent="-285750">
              <a:buBlip>
                <a:blip r:embed="rId2"/>
              </a:buBlip>
            </a:pPr>
            <a:r>
              <a:rPr lang="fr-FR" dirty="0" smtClean="0"/>
              <a:t>Prioriser des exigences selon leurs risques</a:t>
            </a:r>
          </a:p>
          <a:p>
            <a:pPr marL="285750" indent="-285750">
              <a:buBlip>
                <a:blip r:embed="rId2"/>
              </a:buBlip>
            </a:pPr>
            <a:r>
              <a:rPr lang="fr-FR" dirty="0" smtClean="0"/>
              <a:t>Comprendre les enjeux/stratégie d’entreprise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altLang="fr-FR" dirty="0" smtClean="0">
                <a:solidFill>
                  <a:srgbClr val="007856"/>
                </a:solidFill>
              </a:rPr>
              <a:t>GESTION D’UN PROJET TECHNIQUE – SEL3C</a:t>
            </a:r>
            <a:endParaRPr lang="fr-FR" altLang="fr-FR" i="1" dirty="0">
              <a:solidFill>
                <a:srgbClr val="7F7F7F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080" y="322204"/>
            <a:ext cx="2080756" cy="156300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29" y="6017236"/>
            <a:ext cx="1164319" cy="39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90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fr-FR" sz="3600" dirty="0" smtClean="0"/>
              <a:t>La méthode </a:t>
            </a:r>
            <a:r>
              <a:rPr lang="fr-FR" sz="3600" dirty="0" err="1" smtClean="0"/>
              <a:t>CAgile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167863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" y="753791"/>
            <a:ext cx="9906000" cy="5659225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29" y="6017236"/>
            <a:ext cx="1164319" cy="398556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0431"/>
            <a:ext cx="9906000" cy="5561702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93095" y="1638302"/>
            <a:ext cx="8559404" cy="3805568"/>
          </a:xfrm>
        </p:spPr>
        <p:txBody>
          <a:bodyPr/>
          <a:lstStyle/>
          <a:p>
            <a:pPr marL="285750" indent="-285750">
              <a:buBlip>
                <a:blip r:embed="rId5"/>
              </a:buBlip>
            </a:pPr>
            <a:r>
              <a:rPr lang="fr-FR" dirty="0" smtClean="0"/>
              <a:t>Méthode AGILE appliquée au Crédit Agricole</a:t>
            </a:r>
          </a:p>
          <a:p>
            <a:pPr marL="285750" indent="-285750">
              <a:buBlip>
                <a:blip r:embed="rId5"/>
              </a:buBlip>
            </a:pPr>
            <a:endParaRPr lang="fr-FR" dirty="0"/>
          </a:p>
          <a:p>
            <a:pPr marL="285750" indent="-285750">
              <a:buBlip>
                <a:blip r:embed="rId5"/>
              </a:buBlip>
            </a:pPr>
            <a:r>
              <a:rPr lang="fr-FR" dirty="0" smtClean="0"/>
              <a:t>Première phase = Arbre de décision</a:t>
            </a:r>
          </a:p>
          <a:p>
            <a:pPr marL="285750" indent="-285750">
              <a:buBlip>
                <a:blip r:embed="rId5"/>
              </a:buBlip>
            </a:pPr>
            <a:endParaRPr lang="fr-FR" dirty="0"/>
          </a:p>
          <a:p>
            <a:pPr marL="285750" indent="-285750">
              <a:buBlip>
                <a:blip r:embed="rId5"/>
              </a:buBlip>
            </a:pPr>
            <a:r>
              <a:rPr lang="fr-FR" dirty="0" smtClean="0"/>
              <a:t>Permet de définir le type de projet (Simple ou Normal)</a:t>
            </a:r>
          </a:p>
          <a:p>
            <a:pPr marL="285750" indent="-285750">
              <a:buBlip>
                <a:blip r:embed="rId5"/>
              </a:buBlip>
            </a:pPr>
            <a:endParaRPr lang="fr-FR" dirty="0"/>
          </a:p>
          <a:p>
            <a:pPr marL="285750" indent="-285750">
              <a:buBlip>
                <a:blip r:embed="rId5"/>
              </a:buBlip>
            </a:pPr>
            <a:r>
              <a:rPr lang="fr-FR" dirty="0" smtClean="0"/>
              <a:t>Etablir la liste des livrables à fournir et qui doit les fournir</a:t>
            </a:r>
          </a:p>
          <a:p>
            <a:pPr marL="285750" indent="-285750">
              <a:buBlip>
                <a:blip r:embed="rId5"/>
              </a:buBlip>
            </a:pPr>
            <a:endParaRPr lang="fr-FR" dirty="0"/>
          </a:p>
          <a:p>
            <a:pPr marL="285750" indent="-285750">
              <a:buBlip>
                <a:blip r:embed="rId5"/>
              </a:buBlip>
            </a:pPr>
            <a:r>
              <a:rPr lang="fr-FR" dirty="0" smtClean="0"/>
              <a:t>Découpée en 3 phases : Cadrage, Construction , Transition (Projet simple)</a:t>
            </a:r>
          </a:p>
          <a:p>
            <a:pPr marL="285750" indent="-285750">
              <a:buBlip>
                <a:blip r:embed="rId5"/>
              </a:buBlip>
            </a:pP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La méthode </a:t>
            </a:r>
            <a:r>
              <a:rPr lang="fr-FR" dirty="0" err="1" smtClean="0"/>
              <a:t>CAgile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altLang="fr-FR" dirty="0" smtClean="0">
                <a:solidFill>
                  <a:srgbClr val="007856"/>
                </a:solidFill>
              </a:rPr>
              <a:t>GESTION D’UN PROJET TECHNIQUE – SEL3C</a:t>
            </a:r>
            <a:endParaRPr lang="fr-FR" altLang="fr-FR" i="1" dirty="0">
              <a:solidFill>
                <a:srgbClr val="7F7F7F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6439"/>
            <a:ext cx="9906000" cy="38711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2143"/>
            <a:ext cx="9906000" cy="36682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4146"/>
            <a:ext cx="9906000" cy="37139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5540"/>
            <a:ext cx="9906000" cy="43148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6338"/>
            <a:ext cx="9906000" cy="36150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7092"/>
            <a:ext cx="9906000" cy="37214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7015"/>
            <a:ext cx="9906000" cy="41961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6628"/>
            <a:ext cx="9906000" cy="64778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5352"/>
            <a:ext cx="9906000" cy="87703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0780"/>
            <a:ext cx="9906000" cy="412469"/>
          </a:xfrm>
          <a:prstGeom prst="rect">
            <a:avLst/>
          </a:prstGeom>
        </p:spPr>
      </p:pic>
      <p:sp>
        <p:nvSpPr>
          <p:cNvPr id="18" name="Ellipse 17"/>
          <p:cNvSpPr/>
          <p:nvPr/>
        </p:nvSpPr>
        <p:spPr>
          <a:xfrm>
            <a:off x="7134447" y="5671502"/>
            <a:ext cx="2771553" cy="545011"/>
          </a:xfrm>
          <a:prstGeom prst="ellipse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318437" y="5707748"/>
            <a:ext cx="2860158" cy="522955"/>
          </a:xfrm>
          <a:prstGeom prst="ellipse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21" y="1009724"/>
            <a:ext cx="8596478" cy="5263116"/>
          </a:xfrm>
          <a:prstGeom prst="rect">
            <a:avLst/>
          </a:prstGeom>
        </p:spPr>
      </p:pic>
      <p:sp>
        <p:nvSpPr>
          <p:cNvPr id="46" name="Ellipse 45"/>
          <p:cNvSpPr/>
          <p:nvPr/>
        </p:nvSpPr>
        <p:spPr>
          <a:xfrm>
            <a:off x="5307820" y="1855891"/>
            <a:ext cx="3944679" cy="5434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5307820" y="2159034"/>
            <a:ext cx="4038199" cy="62452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3792"/>
            <a:ext cx="9906000" cy="5462721"/>
          </a:xfrm>
          <a:prstGeom prst="rect">
            <a:avLst/>
          </a:prstGeom>
        </p:spPr>
      </p:pic>
      <p:sp>
        <p:nvSpPr>
          <p:cNvPr id="50" name="Rectangle à coins arrondis 49"/>
          <p:cNvSpPr/>
          <p:nvPr/>
        </p:nvSpPr>
        <p:spPr>
          <a:xfrm>
            <a:off x="1594884" y="2589997"/>
            <a:ext cx="1254642" cy="6498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à coins arrondis 51"/>
          <p:cNvSpPr/>
          <p:nvPr/>
        </p:nvSpPr>
        <p:spPr>
          <a:xfrm>
            <a:off x="2668772" y="2585020"/>
            <a:ext cx="925034" cy="6498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à coins arrondis 52"/>
          <p:cNvSpPr/>
          <p:nvPr/>
        </p:nvSpPr>
        <p:spPr>
          <a:xfrm>
            <a:off x="3413051" y="2595687"/>
            <a:ext cx="988828" cy="6498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à coins arrondis 53"/>
          <p:cNvSpPr/>
          <p:nvPr/>
        </p:nvSpPr>
        <p:spPr>
          <a:xfrm>
            <a:off x="4178594" y="2605482"/>
            <a:ext cx="967563" cy="6498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à coins arrondis 54"/>
          <p:cNvSpPr/>
          <p:nvPr/>
        </p:nvSpPr>
        <p:spPr>
          <a:xfrm>
            <a:off x="4954260" y="2585020"/>
            <a:ext cx="2063228" cy="67030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à coins arrondis 55"/>
          <p:cNvSpPr/>
          <p:nvPr/>
        </p:nvSpPr>
        <p:spPr>
          <a:xfrm>
            <a:off x="6822960" y="2585020"/>
            <a:ext cx="3083040" cy="67545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à coins arrondis 56"/>
          <p:cNvSpPr/>
          <p:nvPr/>
        </p:nvSpPr>
        <p:spPr>
          <a:xfrm>
            <a:off x="6943059" y="2396438"/>
            <a:ext cx="2903119" cy="2130189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1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8" grpId="0" animBg="1"/>
      <p:bldP spid="18" grpId="1" animBg="1"/>
      <p:bldP spid="19" grpId="0" animBg="1"/>
      <p:bldP spid="19" grpId="1" animBg="1"/>
      <p:bldP spid="46" grpId="0" animBg="1"/>
      <p:bldP spid="46" grpId="1" animBg="1"/>
      <p:bldP spid="48" grpId="0" animBg="1"/>
      <p:bldP spid="48" grpId="1" animBg="1"/>
      <p:bldP spid="50" grpId="0" animBg="1"/>
      <p:bldP spid="50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fr-FR" sz="3600" dirty="0" smtClean="0"/>
              <a:t>Analyses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246671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Analyses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93095" y="1753264"/>
            <a:ext cx="8559404" cy="1819275"/>
          </a:xfrm>
        </p:spPr>
        <p:txBody>
          <a:bodyPr/>
          <a:lstStyle/>
          <a:p>
            <a:pPr marL="285750" indent="-285750">
              <a:buBlip>
                <a:blip r:embed="rId2"/>
              </a:buBlip>
            </a:pPr>
            <a:r>
              <a:rPr lang="fr-FR" dirty="0" smtClean="0"/>
              <a:t>Réunion pour déterminer toutes les exigences notamment :</a:t>
            </a:r>
          </a:p>
          <a:p>
            <a:pPr marL="809610" lvl="2" indent="-285750">
              <a:buBlip>
                <a:blip r:embed="rId2"/>
              </a:buBlip>
            </a:pPr>
            <a:r>
              <a:rPr lang="fr-FR" dirty="0" smtClean="0"/>
              <a:t>Cas d’utilisation</a:t>
            </a:r>
          </a:p>
          <a:p>
            <a:pPr marL="809610" lvl="2" indent="-285750">
              <a:buBlip>
                <a:blip r:embed="rId2"/>
              </a:buBlip>
            </a:pPr>
            <a:r>
              <a:rPr lang="fr-FR" dirty="0" smtClean="0"/>
              <a:t>Exigences fonctionnelles</a:t>
            </a:r>
          </a:p>
          <a:p>
            <a:pPr marL="809610" lvl="2" indent="-285750">
              <a:buBlip>
                <a:blip r:embed="rId2"/>
              </a:buBlip>
            </a:pPr>
            <a:r>
              <a:rPr lang="fr-FR" dirty="0" smtClean="0"/>
              <a:t>Exigences non fonctionnelles</a:t>
            </a:r>
          </a:p>
          <a:p>
            <a:pPr marL="809610" lvl="2" indent="-285750">
              <a:buBlip>
                <a:blip r:embed="rId2"/>
              </a:buBlip>
            </a:pPr>
            <a:r>
              <a:rPr lang="fr-FR" dirty="0" smtClean="0"/>
              <a:t>Capacité Technique</a:t>
            </a:r>
          </a:p>
          <a:p>
            <a:pPr lvl="2" indent="0">
              <a:buNone/>
            </a:pPr>
            <a:endParaRPr lang="fr-FR" dirty="0"/>
          </a:p>
          <a:p>
            <a:pPr marL="285750" indent="-285750">
              <a:buBlip>
                <a:blip r:embed="rId2"/>
              </a:buBlip>
            </a:pPr>
            <a:r>
              <a:rPr lang="fr-FR" dirty="0" smtClean="0"/>
              <a:t>Les personnes présentent pour cette réunion étaient :</a:t>
            </a:r>
          </a:p>
          <a:p>
            <a:pPr marL="809610" lvl="2" indent="-285750">
              <a:buBlip>
                <a:blip r:embed="rId2"/>
              </a:buBlip>
            </a:pPr>
            <a:r>
              <a:rPr lang="fr-FR" dirty="0" smtClean="0"/>
              <a:t>Valérie ROUSSEAUX (Experte de la méthode </a:t>
            </a:r>
            <a:r>
              <a:rPr lang="fr-FR" dirty="0" err="1" smtClean="0"/>
              <a:t>CAgile</a:t>
            </a:r>
            <a:r>
              <a:rPr lang="fr-FR" dirty="0" smtClean="0"/>
              <a:t>)</a:t>
            </a:r>
          </a:p>
          <a:p>
            <a:pPr marL="809610" lvl="2" indent="-285750">
              <a:buBlip>
                <a:blip r:embed="rId2"/>
              </a:buBlip>
            </a:pPr>
            <a:r>
              <a:rPr lang="fr-FR" dirty="0" smtClean="0"/>
              <a:t>Guillaume ANDRIOT (Ingénieur d’études)</a:t>
            </a:r>
          </a:p>
          <a:p>
            <a:pPr marL="809610" lvl="2" indent="-285750">
              <a:buBlip>
                <a:blip r:embed="rId2"/>
              </a:buBlip>
            </a:pPr>
            <a:r>
              <a:rPr lang="fr-FR" dirty="0" smtClean="0"/>
              <a:t>Marc VANDERSIPPE (Responsable des ressources)</a:t>
            </a:r>
          </a:p>
          <a:p>
            <a:pPr marL="809610" lvl="2" indent="-285750">
              <a:buBlip>
                <a:blip r:embed="rId2"/>
              </a:buBlip>
            </a:pPr>
            <a:r>
              <a:rPr lang="fr-FR" dirty="0" smtClean="0"/>
              <a:t>Christophe GERARD (Chef de projet Informatique)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altLang="fr-FR" dirty="0" smtClean="0">
                <a:solidFill>
                  <a:srgbClr val="007856"/>
                </a:solidFill>
              </a:rPr>
              <a:t>GESTION D’UN PROJET TECHNIQUE – SEL3C</a:t>
            </a:r>
            <a:endParaRPr lang="fr-FR" altLang="fr-FR" i="1" dirty="0">
              <a:solidFill>
                <a:srgbClr val="7F7F7F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78946" y="202019"/>
            <a:ext cx="1492530" cy="213714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29" y="6017236"/>
            <a:ext cx="1164319" cy="39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06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Analyses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698255" y="1314452"/>
            <a:ext cx="7818423" cy="1715827"/>
          </a:xfrm>
        </p:spPr>
        <p:txBody>
          <a:bodyPr/>
          <a:lstStyle/>
          <a:p>
            <a:pPr marL="285750" indent="-285750">
              <a:buBlip>
                <a:blip r:embed="rId2"/>
              </a:buBlip>
            </a:pPr>
            <a:r>
              <a:rPr lang="fr-FR" dirty="0" smtClean="0"/>
              <a:t>Cela nous a permis d’identifier :</a:t>
            </a:r>
          </a:p>
          <a:p>
            <a:pPr marL="828659" lvl="2" indent="-285750">
              <a:buBlip>
                <a:blip r:embed="rId2"/>
              </a:buBlip>
            </a:pPr>
            <a:r>
              <a:rPr lang="fr-FR" dirty="0" smtClean="0"/>
              <a:t>5 capacités technique</a:t>
            </a:r>
          </a:p>
          <a:p>
            <a:pPr marL="828659" lvl="2" indent="-285750">
              <a:buBlip>
                <a:blip r:embed="rId2"/>
              </a:buBlip>
            </a:pPr>
            <a:r>
              <a:rPr lang="fr-FR" dirty="0" smtClean="0"/>
              <a:t>3 cas d’utilisation</a:t>
            </a:r>
          </a:p>
          <a:p>
            <a:pPr marL="828659" lvl="2" indent="-285750">
              <a:buBlip>
                <a:blip r:embed="rId2"/>
              </a:buBlip>
            </a:pPr>
            <a:r>
              <a:rPr lang="fr-FR" dirty="0" smtClean="0"/>
              <a:t>4 exigences fonctionnelles</a:t>
            </a:r>
          </a:p>
          <a:p>
            <a:pPr marL="828659" lvl="2" indent="-285750">
              <a:buBlip>
                <a:blip r:embed="rId2"/>
              </a:buBlip>
            </a:pPr>
            <a:r>
              <a:rPr lang="fr-FR" dirty="0" smtClean="0"/>
              <a:t>6 exigences non fonctionnelles</a:t>
            </a:r>
          </a:p>
          <a:p>
            <a:pPr lvl="2" indent="0">
              <a:buNone/>
            </a:pPr>
            <a:endParaRPr lang="fr-FR" dirty="0" smtClean="0"/>
          </a:p>
          <a:p>
            <a:pPr lvl="2" indent="0">
              <a:buNone/>
            </a:pPr>
            <a:endParaRPr lang="fr-FR" dirty="0"/>
          </a:p>
          <a:p>
            <a:pPr marL="828659" lvl="2" indent="-285750">
              <a:buBlip>
                <a:blip r:embed="rId2"/>
              </a:buBlip>
            </a:pPr>
            <a:endParaRPr lang="fr-FR" dirty="0" smtClean="0"/>
          </a:p>
        </p:txBody>
      </p:sp>
      <p:sp>
        <p:nvSpPr>
          <p:cNvPr id="6" name="Espace réservé du pied de page 3"/>
          <p:cNvSpPr txBox="1">
            <a:spLocks/>
          </p:cNvSpPr>
          <p:nvPr/>
        </p:nvSpPr>
        <p:spPr>
          <a:xfrm>
            <a:off x="364333" y="6407461"/>
            <a:ext cx="5704032" cy="14749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fr-FR"/>
            </a:defPPr>
            <a:lvl1pPr algn="l" defTabSz="457187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187" algn="l" defTabSz="457187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373" algn="l" defTabSz="457187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560" algn="l" defTabSz="457187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747" algn="l" defTabSz="457187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5933" algn="l" defTabSz="914373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120" algn="l" defTabSz="914373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307" algn="l" defTabSz="914373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494" algn="l" defTabSz="914373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fr-FR" altLang="fr-FR" dirty="0" smtClean="0">
                <a:solidFill>
                  <a:srgbClr val="007856"/>
                </a:solidFill>
              </a:rPr>
              <a:t>GESTION D’UN PROJET TECHNIQUE – SEL3C</a:t>
            </a:r>
            <a:endParaRPr lang="fr-FR" altLang="fr-FR" i="1" dirty="0">
              <a:solidFill>
                <a:srgbClr val="7F7F7F"/>
              </a:solidFill>
            </a:endParaRPr>
          </a:p>
        </p:txBody>
      </p:sp>
      <p:sp>
        <p:nvSpPr>
          <p:cNvPr id="7" name="Espace réservé du texte 3"/>
          <p:cNvSpPr txBox="1">
            <a:spLocks/>
          </p:cNvSpPr>
          <p:nvPr/>
        </p:nvSpPr>
        <p:spPr>
          <a:xfrm>
            <a:off x="850654" y="3214136"/>
            <a:ext cx="7818423" cy="1715827"/>
          </a:xfrm>
          <a:prstGeom prst="rect">
            <a:avLst/>
          </a:prstGeom>
        </p:spPr>
        <p:txBody>
          <a:bodyPr lIns="91438" tIns="45718" rIns="91438" bIns="45718"/>
          <a:lstStyle>
            <a:lvl1pPr marL="0" indent="0" algn="l" defTabSz="457187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1pPr>
            <a:lvl2pPr marL="361940" indent="-180969" algn="l" defTabSz="457187" rtl="0" fontAlgn="base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lang="fr-FR" sz="1800" kern="1200" baseline="0" smtClean="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2pPr>
            <a:lvl3pPr marL="542909" indent="-180969" algn="l" defTabSz="457187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 3" panose="05040102010807070707" pitchFamily="18" charset="2"/>
              <a:buChar char="u"/>
              <a:tabLst/>
              <a:defRPr sz="1600" kern="120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3pPr>
            <a:lvl4pPr marL="714354" indent="-171445" algn="l" defTabSz="457187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4pPr>
            <a:lvl5pPr marL="895324" marR="0" indent="-180969" algn="l" defTabSz="45718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 typeface="Courier New" panose="02070309020205020404" pitchFamily="49" charset="0"/>
              <a:buChar char="o"/>
              <a:tabLst/>
              <a:defRPr lang="fr-FR" sz="1400" kern="1200" baseline="0" smtClean="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5pPr>
            <a:lvl6pPr marL="2514527" indent="-228594" algn="l" defTabSz="45718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14" indent="-228594" algn="l" defTabSz="45718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00" indent="-228594" algn="l" defTabSz="45718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87" indent="-228594" algn="l" defTabSz="45718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indent="0">
              <a:buFont typeface="Wingdings 3" panose="05040102010807070707" pitchFamily="18" charset="2"/>
              <a:buNone/>
            </a:pPr>
            <a:endParaRPr lang="fr-FR" dirty="0" smtClean="0"/>
          </a:p>
          <a:p>
            <a:pPr marL="828659" lvl="2" indent="-285750">
              <a:buFont typeface="Wingdings 3" panose="05040102010807070707" pitchFamily="18" charset="2"/>
              <a:buBlip>
                <a:blip r:embed="rId2"/>
              </a:buBlip>
            </a:pPr>
            <a:endParaRPr lang="fr-FR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78946" y="202019"/>
            <a:ext cx="1492530" cy="2137144"/>
          </a:xfrm>
          <a:prstGeom prst="rect">
            <a:avLst/>
          </a:prstGeom>
        </p:spPr>
      </p:pic>
      <p:sp>
        <p:nvSpPr>
          <p:cNvPr id="9" name="Espace réservé du texte 3"/>
          <p:cNvSpPr txBox="1">
            <a:spLocks/>
          </p:cNvSpPr>
          <p:nvPr/>
        </p:nvSpPr>
        <p:spPr>
          <a:xfrm>
            <a:off x="698255" y="3309828"/>
            <a:ext cx="7818423" cy="1715827"/>
          </a:xfrm>
          <a:prstGeom prst="rect">
            <a:avLst/>
          </a:prstGeom>
        </p:spPr>
        <p:txBody>
          <a:bodyPr lIns="91438" tIns="45718" rIns="91438" bIns="45718"/>
          <a:lstStyle>
            <a:lvl1pPr marL="0" indent="0" algn="l" defTabSz="457187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1pPr>
            <a:lvl2pPr marL="361940" indent="-180969" algn="l" defTabSz="457187" rtl="0" fontAlgn="base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lang="fr-FR" sz="1800" kern="1200" baseline="0" smtClean="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2pPr>
            <a:lvl3pPr marL="542909" indent="-180969" algn="l" defTabSz="457187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 3" panose="05040102010807070707" pitchFamily="18" charset="2"/>
              <a:buChar char="u"/>
              <a:tabLst/>
              <a:defRPr sz="1600" kern="120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3pPr>
            <a:lvl4pPr marL="714354" indent="-171445" algn="l" defTabSz="457187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4pPr>
            <a:lvl5pPr marL="895324" marR="0" indent="-180969" algn="l" defTabSz="45718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 typeface="Courier New" panose="02070309020205020404" pitchFamily="49" charset="0"/>
              <a:buChar char="o"/>
              <a:tabLst/>
              <a:defRPr lang="fr-FR" sz="1400" kern="1200" baseline="0" smtClean="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5pPr>
            <a:lvl6pPr marL="2514527" indent="-228594" algn="l" defTabSz="45718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14" indent="-228594" algn="l" defTabSz="45718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00" indent="-228594" algn="l" defTabSz="45718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87" indent="-228594" algn="l" defTabSz="45718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Blip>
                <a:blip r:embed="rId2"/>
              </a:buBlip>
            </a:pPr>
            <a:r>
              <a:rPr lang="fr-FR" dirty="0" smtClean="0"/>
              <a:t>Chaque exigence </a:t>
            </a:r>
            <a:r>
              <a:rPr lang="fr-FR" dirty="0"/>
              <a:t>a</a:t>
            </a:r>
            <a:r>
              <a:rPr lang="fr-FR" dirty="0" smtClean="0"/>
              <a:t> été valorisée lors d’une réunion de chiffrage dédiée à cela…</a:t>
            </a:r>
          </a:p>
          <a:p>
            <a:pPr marL="285750" indent="-285750">
              <a:buFont typeface="Arial" charset="0"/>
              <a:buBlip>
                <a:blip r:embed="rId2"/>
              </a:buBlip>
            </a:pPr>
            <a:endParaRPr lang="fr-FR" dirty="0"/>
          </a:p>
          <a:p>
            <a:pPr marL="285750" indent="-285750">
              <a:buFont typeface="Arial" charset="0"/>
              <a:buBlip>
                <a:blip r:embed="rId2"/>
              </a:buBlip>
            </a:pPr>
            <a:r>
              <a:rPr lang="fr-FR" dirty="0" smtClean="0"/>
              <a:t>Pour nous faciliter la tâche nous avons une matrice d’estimation </a:t>
            </a:r>
          </a:p>
          <a:p>
            <a:pPr lvl="2" indent="0">
              <a:buFont typeface="Wingdings 3" panose="05040102010807070707" pitchFamily="18" charset="2"/>
              <a:buNone/>
            </a:pPr>
            <a:endParaRPr lang="fr-FR" dirty="0" smtClean="0"/>
          </a:p>
          <a:p>
            <a:pPr lvl="2" indent="0">
              <a:buFont typeface="Wingdings 3" panose="05040102010807070707" pitchFamily="18" charset="2"/>
              <a:buNone/>
            </a:pPr>
            <a:endParaRPr lang="fr-FR" dirty="0" smtClean="0"/>
          </a:p>
          <a:p>
            <a:pPr marL="828659" lvl="2" indent="-285750">
              <a:buFont typeface="Wingdings 3" panose="05040102010807070707" pitchFamily="18" charset="2"/>
              <a:buBlip>
                <a:blip r:embed="rId2"/>
              </a:buBlip>
            </a:pPr>
            <a:endParaRPr lang="fr-FR" dirty="0" smtClean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29" y="6017236"/>
            <a:ext cx="1164319" cy="39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96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731138" y="1317559"/>
            <a:ext cx="7181841" cy="494844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fr-FR" dirty="0" smtClean="0"/>
              <a:t>Présentation de l’entreprise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Mes missions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Contexte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Buts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Objectifs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La méthode </a:t>
            </a:r>
            <a:r>
              <a:rPr lang="fr-FR" dirty="0" err="1" smtClean="0"/>
              <a:t>CAgile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Analyses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Planning prévisionnel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Les risques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Les coûts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Planning réel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Résultat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Bilan du projet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Conclusion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59933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29" y="6017236"/>
            <a:ext cx="1164319" cy="39855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78946" y="202019"/>
            <a:ext cx="1492530" cy="2137144"/>
          </a:xfrm>
          <a:prstGeom prst="rect">
            <a:avLst/>
          </a:prstGeom>
        </p:spPr>
      </p:pic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Analyses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693095" y="1133477"/>
            <a:ext cx="8559404" cy="1652253"/>
          </a:xfrm>
        </p:spPr>
        <p:txBody>
          <a:bodyPr/>
          <a:lstStyle/>
          <a:p>
            <a:pPr marL="285750" indent="-285750">
              <a:buBlip>
                <a:blip r:embed="rId4"/>
              </a:buBlip>
            </a:pPr>
            <a:r>
              <a:rPr lang="fr-FR" dirty="0" smtClean="0"/>
              <a:t>3 façon d’estimer la charge de travail pour une exigence :</a:t>
            </a:r>
          </a:p>
          <a:p>
            <a:pPr marL="809610" lvl="2" indent="-285750">
              <a:buBlip>
                <a:blip r:embed="rId4"/>
              </a:buBlip>
            </a:pPr>
            <a:r>
              <a:rPr lang="fr-FR" dirty="0" smtClean="0"/>
              <a:t>Paramétrique</a:t>
            </a:r>
          </a:p>
          <a:p>
            <a:pPr marL="809610" lvl="2" indent="-285750">
              <a:buBlip>
                <a:blip r:embed="rId4"/>
              </a:buBlip>
            </a:pPr>
            <a:r>
              <a:rPr lang="fr-FR" dirty="0" smtClean="0"/>
              <a:t>Planning poker</a:t>
            </a:r>
          </a:p>
          <a:p>
            <a:pPr marL="809610" lvl="2" indent="-285750">
              <a:buBlip>
                <a:blip r:embed="rId4"/>
              </a:buBlip>
            </a:pPr>
            <a:r>
              <a:rPr lang="fr-FR" dirty="0" smtClean="0"/>
              <a:t>A dire d’expert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altLang="fr-FR" dirty="0" smtClean="0">
                <a:solidFill>
                  <a:srgbClr val="007856"/>
                </a:solidFill>
              </a:rPr>
              <a:t>GESTION D’UN PROJET TECHNIQUE – SEL3C</a:t>
            </a:r>
            <a:endParaRPr lang="fr-FR" altLang="fr-FR" i="1" dirty="0">
              <a:solidFill>
                <a:srgbClr val="7F7F7F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4530"/>
            <a:ext cx="9906000" cy="47314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92055" y="2307265"/>
            <a:ext cx="2178324" cy="322875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6624082" y="1435396"/>
            <a:ext cx="1318438" cy="410062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942520" y="1435396"/>
            <a:ext cx="1881964" cy="410062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texte 7"/>
          <p:cNvSpPr txBox="1">
            <a:spLocks/>
          </p:cNvSpPr>
          <p:nvPr/>
        </p:nvSpPr>
        <p:spPr>
          <a:xfrm>
            <a:off x="693095" y="2905901"/>
            <a:ext cx="8559404" cy="1652253"/>
          </a:xfrm>
          <a:prstGeom prst="rect">
            <a:avLst/>
          </a:prstGeom>
        </p:spPr>
        <p:txBody>
          <a:bodyPr lIns="91438" tIns="45718" rIns="91438" bIns="45718"/>
          <a:lstStyle>
            <a:lvl1pPr marL="0" indent="0" algn="l" defTabSz="457187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1pPr>
            <a:lvl2pPr marL="361940" indent="-180969" algn="l" defTabSz="457187" rtl="0" fontAlgn="base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6"/>
              </a:buBlip>
              <a:defRPr lang="fr-FR" sz="1800" kern="1200" baseline="0" smtClean="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2pPr>
            <a:lvl3pPr marL="523860" indent="-161921" algn="l" defTabSz="457187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 3" panose="05040102010807070707" pitchFamily="18" charset="2"/>
              <a:buChar char="u"/>
              <a:defRPr lang="fr-FR" sz="1600" kern="1200" baseline="0" smtClean="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3pPr>
            <a:lvl4pPr marL="790552" indent="-161921" algn="l" defTabSz="457187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fr-FR" sz="1400" kern="1200" baseline="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4pPr>
            <a:lvl5pPr marL="971521" indent="-161921" algn="l" defTabSz="457187" rtl="0" fontAlgn="base">
              <a:spcBef>
                <a:spcPct val="20000"/>
              </a:spcBef>
              <a:spcAft>
                <a:spcPct val="0"/>
              </a:spcAft>
              <a:buSzPct val="60000"/>
              <a:buFont typeface="Courier New" panose="02070309020205020404" pitchFamily="49" charset="0"/>
              <a:buChar char="o"/>
              <a:defRPr sz="1400" kern="120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5pPr>
            <a:lvl6pPr marL="2514527" indent="-228594" algn="l" defTabSz="45718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14" indent="-228594" algn="l" defTabSz="45718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00" indent="-228594" algn="l" defTabSz="45718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87" indent="-228594" algn="l" defTabSz="45718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Blip>
                <a:blip r:embed="rId4"/>
              </a:buBlip>
            </a:pPr>
            <a:r>
              <a:rPr lang="fr-FR" dirty="0" smtClean="0"/>
              <a:t>Permet d’avoir une idée précise du temps qu’il faut pour une exigence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95" y="1133477"/>
            <a:ext cx="8754568" cy="377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18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10" grpId="0" animBg="1"/>
      <p:bldP spid="10" grpId="1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78946" y="202019"/>
            <a:ext cx="1492530" cy="213714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Analyses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altLang="fr-FR" dirty="0">
                <a:solidFill>
                  <a:srgbClr val="007856"/>
                </a:solidFill>
              </a:rPr>
              <a:t>GESTION D’UN PROJET TECHNIQUE – SEL3C</a:t>
            </a:r>
            <a:endParaRPr lang="fr-FR" altLang="fr-FR" i="1" dirty="0">
              <a:solidFill>
                <a:srgbClr val="7F7F7F"/>
              </a:solidFill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484913"/>
              </p:ext>
            </p:extLst>
          </p:nvPr>
        </p:nvGraphicFramePr>
        <p:xfrm>
          <a:off x="844834" y="1328069"/>
          <a:ext cx="7234112" cy="3706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967"/>
                <a:gridCol w="3044583"/>
                <a:gridCol w="2193562"/>
              </a:tblGrid>
              <a:tr h="81426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Cas d’utilisation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Exigences fonctionnelles liées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Exigences non fonctionnelles liées</a:t>
                      </a:r>
                      <a:endParaRPr lang="fr-FR" dirty="0"/>
                    </a:p>
                  </a:txBody>
                  <a:tcPr/>
                </a:tc>
              </a:tr>
              <a:tr h="81426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Activer le choix de dépose BAM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Notifier vers la messagerie sécurisée du client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r-FR" dirty="0" smtClean="0"/>
                        <a:t>Aucune</a:t>
                      </a:r>
                      <a:endParaRPr lang="fr-FR" dirty="0"/>
                    </a:p>
                  </a:txBody>
                  <a:tcPr/>
                </a:tc>
              </a:tr>
              <a:tr h="1163231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Certifier le document papier signé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Mettre en GED </a:t>
                      </a:r>
                      <a:r>
                        <a:rPr lang="fr-FR" baseline="0" dirty="0" smtClean="0"/>
                        <a:t>le document signé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 smtClean="0"/>
                        <a:t>Aucune</a:t>
                      </a:r>
                      <a:endParaRPr lang="fr-FR" dirty="0"/>
                    </a:p>
                  </a:txBody>
                  <a:tcPr/>
                </a:tc>
              </a:tr>
              <a:tr h="81426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Visualiser les documents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Visualiser</a:t>
                      </a:r>
                      <a:r>
                        <a:rPr lang="fr-FR" baseline="0" dirty="0" smtClean="0"/>
                        <a:t> les documents contractuels/précontractuels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r-FR" dirty="0" smtClean="0"/>
                        <a:t>Aucune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29" y="6017236"/>
            <a:ext cx="1164319" cy="39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10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29" y="6017236"/>
            <a:ext cx="1164319" cy="39855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Analyses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altLang="fr-FR" dirty="0">
                <a:solidFill>
                  <a:srgbClr val="007856"/>
                </a:solidFill>
              </a:rPr>
              <a:t>GESTION D’UN PROJET TECHNIQUE – SEL3C</a:t>
            </a:r>
            <a:endParaRPr lang="fr-FR" altLang="fr-FR" i="1" dirty="0">
              <a:solidFill>
                <a:srgbClr val="7F7F7F"/>
              </a:solidFill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905311"/>
              </p:ext>
            </p:extLst>
          </p:nvPr>
        </p:nvGraphicFramePr>
        <p:xfrm>
          <a:off x="697776" y="790041"/>
          <a:ext cx="8754568" cy="5546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967"/>
                <a:gridCol w="2601271"/>
                <a:gridCol w="4157330"/>
              </a:tblGrid>
              <a:tr h="63498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Capacité</a:t>
                      </a:r>
                      <a:r>
                        <a:rPr lang="fr-FR" sz="1400" baseline="0" dirty="0" smtClean="0"/>
                        <a:t> Technique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Exigences fonctionnelles liées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Exigences non fonctionnelles liées</a:t>
                      </a:r>
                      <a:endParaRPr lang="fr-FR" sz="1400" dirty="0"/>
                    </a:p>
                  </a:txBody>
                  <a:tcPr/>
                </a:tc>
              </a:tr>
              <a:tr h="79258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Extraire</a:t>
                      </a:r>
                      <a:r>
                        <a:rPr lang="fr-FR" sz="1400" baseline="0" dirty="0" smtClean="0"/>
                        <a:t> un document du GDPR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 smtClean="0"/>
                    </a:p>
                    <a:p>
                      <a:pPr algn="ctr"/>
                      <a:r>
                        <a:rPr lang="fr-FR" sz="1400" dirty="0" smtClean="0"/>
                        <a:t>Aucune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 smtClean="0"/>
                    </a:p>
                    <a:p>
                      <a:pPr algn="ctr"/>
                      <a:r>
                        <a:rPr lang="fr-FR" sz="1400" dirty="0" smtClean="0"/>
                        <a:t>Extraire</a:t>
                      </a:r>
                      <a:r>
                        <a:rPr lang="fr-FR" sz="1400" baseline="0" dirty="0" smtClean="0"/>
                        <a:t> un document du GDPR</a:t>
                      </a:r>
                      <a:endParaRPr lang="fr-FR" sz="1400" dirty="0"/>
                    </a:p>
                  </a:txBody>
                  <a:tcPr/>
                </a:tc>
              </a:tr>
              <a:tr h="94472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Enregistrer</a:t>
                      </a:r>
                      <a:r>
                        <a:rPr lang="fr-FR" sz="1400" baseline="0" dirty="0" smtClean="0"/>
                        <a:t> un document en GDPR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400" dirty="0" smtClean="0"/>
                        <a:t>Aucune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Enregistrer un document en GDPR</a:t>
                      </a:r>
                    </a:p>
                    <a:p>
                      <a:pPr algn="ctr"/>
                      <a:r>
                        <a:rPr lang="fr-FR" sz="1400" dirty="0" smtClean="0"/>
                        <a:t>Stocker</a:t>
                      </a:r>
                      <a:r>
                        <a:rPr lang="fr-FR" sz="1400" baseline="0" dirty="0" smtClean="0"/>
                        <a:t> les métadonnées associées</a:t>
                      </a:r>
                      <a:endParaRPr lang="fr-FR" sz="1400" dirty="0"/>
                    </a:p>
                  </a:txBody>
                  <a:tcPr/>
                </a:tc>
              </a:tr>
              <a:tr h="66131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Consulter</a:t>
                      </a:r>
                      <a:r>
                        <a:rPr lang="fr-FR" sz="1400" baseline="0" dirty="0" smtClean="0"/>
                        <a:t> les métadonnées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r-FR" sz="1400" dirty="0" smtClean="0"/>
                        <a:t>Aucune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r-FR" sz="1400" dirty="0" smtClean="0"/>
                        <a:t>Récupérer les métadonnées</a:t>
                      </a:r>
                      <a:endParaRPr lang="fr-FR" sz="1400" dirty="0"/>
                    </a:p>
                  </a:txBody>
                  <a:tcPr/>
                </a:tc>
              </a:tr>
              <a:tr h="744361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Développer la fonctionnalité en V1/V2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r-FR" sz="1400" dirty="0" smtClean="0"/>
                        <a:t>Aucune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r-FR" sz="1400" dirty="0" smtClean="0"/>
                        <a:t>Compatibilité V1/V2</a:t>
                      </a:r>
                      <a:endParaRPr lang="fr-FR" sz="1400" dirty="0"/>
                    </a:p>
                  </a:txBody>
                  <a:tcPr/>
                </a:tc>
              </a:tr>
              <a:tr h="79258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Purger un document obsolète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 smtClean="0"/>
                    </a:p>
                    <a:p>
                      <a:pPr algn="ctr"/>
                      <a:r>
                        <a:rPr lang="fr-FR" sz="1400" dirty="0" smtClean="0"/>
                        <a:t>Aucune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400" dirty="0" smtClean="0"/>
                        <a:t>Récupérer</a:t>
                      </a:r>
                      <a:r>
                        <a:rPr lang="fr-FR" sz="1400" baseline="0" dirty="0" smtClean="0"/>
                        <a:t> les métadonnées</a:t>
                      </a:r>
                    </a:p>
                    <a:p>
                      <a:pPr algn="ctr"/>
                      <a:r>
                        <a:rPr lang="fr-FR" sz="1400" baseline="0" dirty="0" smtClean="0"/>
                        <a:t>Supprimer un document</a:t>
                      </a:r>
                      <a:endParaRPr lang="fr-FR" sz="1400" dirty="0"/>
                    </a:p>
                  </a:txBody>
                  <a:tcPr/>
                </a:tc>
              </a:tr>
              <a:tr h="976411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Certifier</a:t>
                      </a:r>
                      <a:r>
                        <a:rPr lang="fr-FR" sz="1400" baseline="0" dirty="0" smtClean="0"/>
                        <a:t> le document électronique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r-FR" sz="1400" dirty="0" smtClean="0"/>
                        <a:t>Aucune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r-FR" sz="1400" dirty="0" smtClean="0"/>
                        <a:t>Aucune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247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Analyses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697776" y="942313"/>
            <a:ext cx="7818423" cy="1715827"/>
          </a:xfrm>
        </p:spPr>
        <p:txBody>
          <a:bodyPr/>
          <a:lstStyle/>
          <a:p>
            <a:pPr marL="285750" indent="-285750">
              <a:buBlip>
                <a:blip r:embed="rId2"/>
              </a:buBlip>
            </a:pPr>
            <a:r>
              <a:rPr lang="fr-FR" dirty="0" smtClean="0"/>
              <a:t>Choix de la solution à implémenter</a:t>
            </a:r>
          </a:p>
          <a:p>
            <a:pPr marL="647690" lvl="1" indent="-285750">
              <a:buBlip>
                <a:blip r:embed="rId2"/>
              </a:buBlip>
            </a:pPr>
            <a:r>
              <a:rPr lang="fr-FR" dirty="0" smtClean="0"/>
              <a:t>Etudes de solutions candidates  -&gt; 3 solutions possibles :</a:t>
            </a:r>
          </a:p>
          <a:p>
            <a:pPr marL="828659" lvl="2" indent="-285750">
              <a:buBlip>
                <a:blip r:embed="rId2"/>
              </a:buBlip>
            </a:pPr>
            <a:r>
              <a:rPr lang="fr-FR" dirty="0" smtClean="0"/>
              <a:t>Swift (Open </a:t>
            </a:r>
            <a:r>
              <a:rPr lang="fr-FR" dirty="0" err="1" smtClean="0"/>
              <a:t>Stack</a:t>
            </a:r>
            <a:r>
              <a:rPr lang="fr-FR" dirty="0" smtClean="0"/>
              <a:t>)</a:t>
            </a:r>
          </a:p>
          <a:p>
            <a:pPr marL="828659" lvl="2" indent="-285750">
              <a:buBlip>
                <a:blip r:embed="rId2"/>
              </a:buBlip>
            </a:pPr>
            <a:r>
              <a:rPr lang="fr-FR" dirty="0" err="1" smtClean="0"/>
              <a:t>Little</a:t>
            </a:r>
            <a:r>
              <a:rPr lang="fr-FR" dirty="0" smtClean="0"/>
              <a:t> S3 (API Google)</a:t>
            </a:r>
          </a:p>
          <a:p>
            <a:pPr marL="828659" lvl="2" indent="-285750">
              <a:buBlip>
                <a:blip r:embed="rId2"/>
              </a:buBlip>
            </a:pPr>
            <a:r>
              <a:rPr lang="fr-FR" dirty="0" smtClean="0"/>
              <a:t>Solution propriétaire</a:t>
            </a:r>
          </a:p>
          <a:p>
            <a:pPr marL="828659" lvl="2" indent="-285750">
              <a:buBlip>
                <a:blip r:embed="rId2"/>
              </a:buBlip>
            </a:pPr>
            <a:endParaRPr lang="fr-FR" dirty="0" smtClean="0"/>
          </a:p>
          <a:p>
            <a:pPr lvl="2" indent="0">
              <a:buNone/>
            </a:pPr>
            <a:endParaRPr lang="fr-FR" dirty="0" smtClean="0"/>
          </a:p>
          <a:p>
            <a:pPr lvl="2" indent="0">
              <a:buNone/>
            </a:pPr>
            <a:endParaRPr lang="fr-FR" dirty="0" smtClean="0"/>
          </a:p>
          <a:p>
            <a:pPr marL="828659" lvl="2" indent="-285750">
              <a:buBlip>
                <a:blip r:embed="rId2"/>
              </a:buBlip>
            </a:pPr>
            <a:endParaRPr lang="fr-FR" dirty="0" smtClean="0"/>
          </a:p>
        </p:txBody>
      </p:sp>
      <p:sp>
        <p:nvSpPr>
          <p:cNvPr id="6" name="Espace réservé du pied de page 3"/>
          <p:cNvSpPr txBox="1">
            <a:spLocks/>
          </p:cNvSpPr>
          <p:nvPr/>
        </p:nvSpPr>
        <p:spPr>
          <a:xfrm>
            <a:off x="364333" y="6407461"/>
            <a:ext cx="5704032" cy="14749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fr-FR"/>
            </a:defPPr>
            <a:lvl1pPr algn="l" defTabSz="457187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187" algn="l" defTabSz="457187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373" algn="l" defTabSz="457187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560" algn="l" defTabSz="457187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747" algn="l" defTabSz="457187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5933" algn="l" defTabSz="914373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120" algn="l" defTabSz="914373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307" algn="l" defTabSz="914373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494" algn="l" defTabSz="914373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fr-FR" altLang="fr-FR" dirty="0" smtClean="0">
                <a:solidFill>
                  <a:srgbClr val="007856"/>
                </a:solidFill>
              </a:rPr>
              <a:t>GESTION D’UN PROJET TECHNIQUE – SEL3C</a:t>
            </a:r>
            <a:endParaRPr lang="fr-FR" altLang="fr-FR" i="1" dirty="0">
              <a:solidFill>
                <a:srgbClr val="7F7F7F"/>
              </a:solidFill>
            </a:endParaRPr>
          </a:p>
        </p:txBody>
      </p:sp>
      <p:sp>
        <p:nvSpPr>
          <p:cNvPr id="7" name="Espace réservé du texte 3"/>
          <p:cNvSpPr txBox="1">
            <a:spLocks/>
          </p:cNvSpPr>
          <p:nvPr/>
        </p:nvSpPr>
        <p:spPr>
          <a:xfrm>
            <a:off x="850654" y="3214136"/>
            <a:ext cx="7818423" cy="1715827"/>
          </a:xfrm>
          <a:prstGeom prst="rect">
            <a:avLst/>
          </a:prstGeom>
        </p:spPr>
        <p:txBody>
          <a:bodyPr lIns="91438" tIns="45718" rIns="91438" bIns="45718"/>
          <a:lstStyle>
            <a:lvl1pPr marL="0" indent="0" algn="l" defTabSz="457187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1pPr>
            <a:lvl2pPr marL="361940" indent="-180969" algn="l" defTabSz="457187" rtl="0" fontAlgn="base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lang="fr-FR" sz="1800" kern="1200" baseline="0" smtClean="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2pPr>
            <a:lvl3pPr marL="542909" indent="-180969" algn="l" defTabSz="457187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 3" panose="05040102010807070707" pitchFamily="18" charset="2"/>
              <a:buChar char="u"/>
              <a:tabLst/>
              <a:defRPr sz="1600" kern="120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3pPr>
            <a:lvl4pPr marL="714354" indent="-171445" algn="l" defTabSz="457187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4pPr>
            <a:lvl5pPr marL="895324" marR="0" indent="-180969" algn="l" defTabSz="45718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 typeface="Courier New" panose="02070309020205020404" pitchFamily="49" charset="0"/>
              <a:buChar char="o"/>
              <a:tabLst/>
              <a:defRPr lang="fr-FR" sz="1400" kern="1200" baseline="0" smtClean="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5pPr>
            <a:lvl6pPr marL="2514527" indent="-228594" algn="l" defTabSz="45718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14" indent="-228594" algn="l" defTabSz="45718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00" indent="-228594" algn="l" defTabSz="45718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87" indent="-228594" algn="l" defTabSz="45718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indent="0">
              <a:buFont typeface="Wingdings 3" panose="05040102010807070707" pitchFamily="18" charset="2"/>
              <a:buNone/>
            </a:pPr>
            <a:endParaRPr lang="fr-FR" dirty="0" smtClean="0"/>
          </a:p>
          <a:p>
            <a:pPr marL="828659" lvl="2" indent="-285750">
              <a:buFont typeface="Wingdings 3" panose="05040102010807070707" pitchFamily="18" charset="2"/>
              <a:buBlip>
                <a:blip r:embed="rId2"/>
              </a:buBlip>
            </a:pPr>
            <a:endParaRPr lang="fr-FR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78946" y="202019"/>
            <a:ext cx="1492530" cy="2137144"/>
          </a:xfrm>
          <a:prstGeom prst="rect">
            <a:avLst/>
          </a:prstGeom>
        </p:spPr>
      </p:pic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075381"/>
              </p:ext>
            </p:extLst>
          </p:nvPr>
        </p:nvGraphicFramePr>
        <p:xfrm>
          <a:off x="364333" y="2775097"/>
          <a:ext cx="9173072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588"/>
                <a:gridCol w="1839432"/>
                <a:gridCol w="2083982"/>
                <a:gridCol w="2105246"/>
                <a:gridCol w="1509824"/>
              </a:tblGrid>
              <a:tr h="386394">
                <a:tc>
                  <a:txBody>
                    <a:bodyPr/>
                    <a:lstStyle/>
                    <a:p>
                      <a:r>
                        <a:rPr lang="fr-FR" dirty="0" smtClean="0"/>
                        <a:t>Libellé solution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Infrastructure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Développement interne/externe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Coût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Licence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Swift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Aucune infrastructure supplémentaire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Interne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Aucun coût d’infrastructure</a:t>
                      </a:r>
                    </a:p>
                    <a:p>
                      <a:r>
                        <a:rPr lang="fr-FR" dirty="0" smtClean="0"/>
                        <a:t>(Coût</a:t>
                      </a:r>
                      <a:r>
                        <a:rPr lang="fr-FR" baseline="0" dirty="0" smtClean="0"/>
                        <a:t> par GB de stockage)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Open Source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Little</a:t>
                      </a:r>
                      <a:r>
                        <a:rPr lang="fr-FR" baseline="0" dirty="0" smtClean="0"/>
                        <a:t> S3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+ 2 Serveurs</a:t>
                      </a:r>
                    </a:p>
                    <a:p>
                      <a:r>
                        <a:rPr lang="fr-FR" dirty="0" smtClean="0"/>
                        <a:t>+ Modifications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Interne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Léger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Open Source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Solution propriétaire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+ 3 Serveurs</a:t>
                      </a:r>
                    </a:p>
                    <a:p>
                      <a:r>
                        <a:rPr lang="fr-FR" dirty="0" smtClean="0"/>
                        <a:t>+</a:t>
                      </a:r>
                      <a:r>
                        <a:rPr lang="fr-FR" baseline="0" dirty="0" smtClean="0"/>
                        <a:t> Modifications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Interne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Moyen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Solution</a:t>
                      </a:r>
                      <a:r>
                        <a:rPr lang="fr-FR" baseline="0" dirty="0" smtClean="0"/>
                        <a:t> propriétaire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29" y="6017236"/>
            <a:ext cx="1164319" cy="39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33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Analyses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Espace réservé du pied de page 3"/>
          <p:cNvSpPr txBox="1">
            <a:spLocks/>
          </p:cNvSpPr>
          <p:nvPr/>
        </p:nvSpPr>
        <p:spPr>
          <a:xfrm>
            <a:off x="364333" y="6407461"/>
            <a:ext cx="5704032" cy="14749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fr-FR"/>
            </a:defPPr>
            <a:lvl1pPr algn="l" defTabSz="457187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187" algn="l" defTabSz="457187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373" algn="l" defTabSz="457187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560" algn="l" defTabSz="457187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747" algn="l" defTabSz="457187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5933" algn="l" defTabSz="914373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120" algn="l" defTabSz="914373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307" algn="l" defTabSz="914373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494" algn="l" defTabSz="914373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fr-FR" altLang="fr-FR" dirty="0" smtClean="0">
                <a:solidFill>
                  <a:srgbClr val="007856"/>
                </a:solidFill>
              </a:rPr>
              <a:t>GESTION D’UN PROJET TECHNIQUE – SEL3C</a:t>
            </a:r>
            <a:endParaRPr lang="fr-FR" altLang="fr-FR" i="1" dirty="0">
              <a:solidFill>
                <a:srgbClr val="7F7F7F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78946" y="202019"/>
            <a:ext cx="1492530" cy="2137144"/>
          </a:xfrm>
          <a:prstGeom prst="rect">
            <a:avLst/>
          </a:prstGeom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337109"/>
              </p:ext>
            </p:extLst>
          </p:nvPr>
        </p:nvGraphicFramePr>
        <p:xfrm>
          <a:off x="623348" y="1270591"/>
          <a:ext cx="7659414" cy="4215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3278"/>
                <a:gridCol w="1242257"/>
                <a:gridCol w="1301617"/>
                <a:gridCol w="1822262"/>
              </a:tblGrid>
              <a:tr h="1028246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%</a:t>
                      </a:r>
                      <a:r>
                        <a:rPr lang="fr-FR" sz="1800" baseline="0" dirty="0" smtClean="0"/>
                        <a:t> de couvertures des exigences fonctionnelles majeures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Swift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/>
                        <a:t>Little</a:t>
                      </a:r>
                      <a:r>
                        <a:rPr lang="fr-FR" sz="2400" dirty="0" smtClean="0"/>
                        <a:t> </a:t>
                      </a:r>
                      <a:r>
                        <a:rPr lang="fr-FR" sz="1800" dirty="0" smtClean="0"/>
                        <a:t>S3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Solution</a:t>
                      </a:r>
                      <a:r>
                        <a:rPr lang="fr-FR" baseline="0" dirty="0" smtClean="0"/>
                        <a:t> propriétaire</a:t>
                      </a:r>
                      <a:endParaRPr lang="fr-FR" dirty="0"/>
                    </a:p>
                  </a:txBody>
                  <a:tcPr anchor="ctr"/>
                </a:tc>
              </a:tr>
              <a:tr h="719772">
                <a:tc>
                  <a:txBody>
                    <a:bodyPr/>
                    <a:lstStyle/>
                    <a:p>
                      <a:r>
                        <a:rPr lang="fr-FR" dirty="0" smtClean="0"/>
                        <a:t>Notifier</a:t>
                      </a:r>
                      <a:r>
                        <a:rPr lang="fr-FR" baseline="0" dirty="0" smtClean="0"/>
                        <a:t> vers la messagerie sécurisée du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100%</a:t>
                      </a:r>
                    </a:p>
                  </a:txBody>
                  <a:tcPr/>
                </a:tc>
              </a:tr>
              <a:tr h="719772">
                <a:tc>
                  <a:txBody>
                    <a:bodyPr/>
                    <a:lstStyle/>
                    <a:p>
                      <a:r>
                        <a:rPr lang="fr-FR" dirty="0" smtClean="0"/>
                        <a:t>Visualiser</a:t>
                      </a:r>
                      <a:r>
                        <a:rPr lang="fr-FR" baseline="0" dirty="0" smtClean="0"/>
                        <a:t> les documents précontractuels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100%</a:t>
                      </a:r>
                      <a:endParaRPr lang="fr-FR" dirty="0"/>
                    </a:p>
                  </a:txBody>
                  <a:tcPr/>
                </a:tc>
              </a:tr>
              <a:tr h="719772">
                <a:tc>
                  <a:txBody>
                    <a:bodyPr/>
                    <a:lstStyle/>
                    <a:p>
                      <a:r>
                        <a:rPr lang="fr-FR" dirty="0" smtClean="0"/>
                        <a:t>Visualiser les documents</a:t>
                      </a:r>
                      <a:r>
                        <a:rPr lang="fr-FR" baseline="0" dirty="0" smtClean="0"/>
                        <a:t> contractuels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100%</a:t>
                      </a:r>
                      <a:endParaRPr lang="fr-FR" dirty="0"/>
                    </a:p>
                  </a:txBody>
                  <a:tcPr/>
                </a:tc>
              </a:tr>
              <a:tr h="1028246">
                <a:tc>
                  <a:txBody>
                    <a:bodyPr/>
                    <a:lstStyle/>
                    <a:p>
                      <a:r>
                        <a:rPr lang="fr-FR" dirty="0" smtClean="0"/>
                        <a:t>Moyenne de</a:t>
                      </a:r>
                      <a:r>
                        <a:rPr lang="fr-FR" baseline="0" dirty="0" smtClean="0"/>
                        <a:t> couverture de l’ensemble des exigences majeures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100%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29" y="6017236"/>
            <a:ext cx="1164319" cy="39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82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Analyses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Espace réservé du pied de page 3"/>
          <p:cNvSpPr txBox="1">
            <a:spLocks/>
          </p:cNvSpPr>
          <p:nvPr/>
        </p:nvSpPr>
        <p:spPr>
          <a:xfrm>
            <a:off x="364333" y="6407461"/>
            <a:ext cx="5704032" cy="14749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fr-FR"/>
            </a:defPPr>
            <a:lvl1pPr algn="l" defTabSz="457187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187" algn="l" defTabSz="457187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373" algn="l" defTabSz="457187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560" algn="l" defTabSz="457187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747" algn="l" defTabSz="457187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5933" algn="l" defTabSz="914373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120" algn="l" defTabSz="914373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307" algn="l" defTabSz="914373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494" algn="l" defTabSz="914373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fr-FR" altLang="fr-FR" dirty="0" smtClean="0">
                <a:solidFill>
                  <a:srgbClr val="007856"/>
                </a:solidFill>
              </a:rPr>
              <a:t>GESTION D’UN PROJET TECHNIQUE – SEL3C</a:t>
            </a:r>
            <a:endParaRPr lang="fr-FR" altLang="fr-FR" i="1" dirty="0">
              <a:solidFill>
                <a:srgbClr val="7F7F7F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78946" y="202019"/>
            <a:ext cx="1492530" cy="2137144"/>
          </a:xfrm>
          <a:prstGeom prst="rect">
            <a:avLst/>
          </a:prstGeom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394973"/>
              </p:ext>
            </p:extLst>
          </p:nvPr>
        </p:nvGraphicFramePr>
        <p:xfrm>
          <a:off x="623348" y="1270591"/>
          <a:ext cx="7659414" cy="4215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3278"/>
                <a:gridCol w="1242257"/>
                <a:gridCol w="1301617"/>
                <a:gridCol w="1822262"/>
              </a:tblGrid>
              <a:tr h="1028246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%</a:t>
                      </a:r>
                      <a:r>
                        <a:rPr lang="fr-FR" sz="1800" baseline="0" dirty="0" smtClean="0"/>
                        <a:t> de couvertures des exigences non fonctionnelles majeures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Swift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/>
                        <a:t>Little</a:t>
                      </a:r>
                      <a:r>
                        <a:rPr lang="fr-FR" sz="2400" dirty="0" smtClean="0"/>
                        <a:t> </a:t>
                      </a:r>
                      <a:r>
                        <a:rPr lang="fr-FR" sz="1800" dirty="0" smtClean="0"/>
                        <a:t>S3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Solution</a:t>
                      </a:r>
                      <a:r>
                        <a:rPr lang="fr-FR" baseline="0" dirty="0" smtClean="0"/>
                        <a:t> propriétaire</a:t>
                      </a:r>
                      <a:endParaRPr lang="fr-FR" dirty="0"/>
                    </a:p>
                  </a:txBody>
                  <a:tcPr anchor="ctr"/>
                </a:tc>
              </a:tr>
              <a:tr h="719772">
                <a:tc>
                  <a:txBody>
                    <a:bodyPr/>
                    <a:lstStyle/>
                    <a:p>
                      <a:r>
                        <a:rPr lang="fr-FR" dirty="0" smtClean="0"/>
                        <a:t>Enregistrer un document en GDPR</a:t>
                      </a:r>
                      <a:endParaRPr lang="fr-F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100%</a:t>
                      </a:r>
                    </a:p>
                  </a:txBody>
                  <a:tcPr/>
                </a:tc>
              </a:tr>
              <a:tr h="719772"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Stocker les métadonnées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100%</a:t>
                      </a:r>
                      <a:endParaRPr lang="fr-FR" dirty="0"/>
                    </a:p>
                  </a:txBody>
                  <a:tcPr/>
                </a:tc>
              </a:tr>
              <a:tr h="719772">
                <a:tc>
                  <a:txBody>
                    <a:bodyPr/>
                    <a:lstStyle/>
                    <a:p>
                      <a:r>
                        <a:rPr lang="fr-FR" dirty="0" smtClean="0"/>
                        <a:t>Supprimer</a:t>
                      </a:r>
                      <a:r>
                        <a:rPr lang="fr-FR" baseline="0" dirty="0" smtClean="0"/>
                        <a:t> un document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100%</a:t>
                      </a:r>
                      <a:endParaRPr lang="fr-FR" dirty="0"/>
                    </a:p>
                  </a:txBody>
                  <a:tcPr/>
                </a:tc>
              </a:tr>
              <a:tr h="1028246">
                <a:tc>
                  <a:txBody>
                    <a:bodyPr/>
                    <a:lstStyle/>
                    <a:p>
                      <a:r>
                        <a:rPr lang="fr-FR" dirty="0" smtClean="0"/>
                        <a:t>Moyenne</a:t>
                      </a:r>
                      <a:r>
                        <a:rPr lang="fr-FR" baseline="0" dirty="0" smtClean="0"/>
                        <a:t> de couverture de l’ensemble des exigences non fonctionnelles majeures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75%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75%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100%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29" y="6017236"/>
            <a:ext cx="1164319" cy="39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90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Analyses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698255" y="1314452"/>
            <a:ext cx="7818423" cy="1715827"/>
          </a:xfrm>
        </p:spPr>
        <p:txBody>
          <a:bodyPr/>
          <a:lstStyle/>
          <a:p>
            <a:pPr marL="285750" indent="-285750">
              <a:buBlip>
                <a:blip r:embed="rId2"/>
              </a:buBlip>
            </a:pPr>
            <a:r>
              <a:rPr lang="fr-FR" dirty="0" smtClean="0"/>
              <a:t>Choix de la solution : </a:t>
            </a:r>
          </a:p>
          <a:p>
            <a:pPr marL="828659" lvl="2" indent="-285750">
              <a:buBlip>
                <a:blip r:embed="rId2"/>
              </a:buBlip>
            </a:pPr>
            <a:r>
              <a:rPr lang="fr-FR" dirty="0" smtClean="0"/>
              <a:t>Établi lors du comité de validation d’infrastructure (CVAI)</a:t>
            </a:r>
          </a:p>
          <a:p>
            <a:pPr marL="828659" lvl="2" indent="-285750">
              <a:buBlip>
                <a:blip r:embed="rId2"/>
              </a:buBlip>
            </a:pPr>
            <a:r>
              <a:rPr lang="fr-FR" dirty="0" smtClean="0"/>
              <a:t>Étude du dossier de solutions candidates</a:t>
            </a:r>
          </a:p>
          <a:p>
            <a:pPr marL="828659" lvl="2" indent="-285750">
              <a:buBlip>
                <a:blip r:embed="rId2"/>
              </a:buBlip>
            </a:pPr>
            <a:r>
              <a:rPr lang="fr-FR" dirty="0" smtClean="0"/>
              <a:t>Argumentaire sur chaque solution proposée</a:t>
            </a:r>
          </a:p>
          <a:p>
            <a:pPr marL="828659" lvl="2" indent="-285750">
              <a:buBlip>
                <a:blip r:embed="rId2"/>
              </a:buBlip>
            </a:pPr>
            <a:r>
              <a:rPr lang="fr-FR" dirty="0" smtClean="0"/>
              <a:t>Décision commune avec les architectes S.I , techniques et fonctionnels</a:t>
            </a:r>
          </a:p>
          <a:p>
            <a:pPr lvl="2" indent="0">
              <a:buNone/>
            </a:pPr>
            <a:endParaRPr lang="fr-FR" dirty="0" smtClean="0"/>
          </a:p>
          <a:p>
            <a:pPr lvl="2" indent="0">
              <a:buNone/>
            </a:pPr>
            <a:endParaRPr lang="fr-FR" dirty="0"/>
          </a:p>
          <a:p>
            <a:pPr marL="828659" lvl="2" indent="-285750">
              <a:buBlip>
                <a:blip r:embed="rId2"/>
              </a:buBlip>
            </a:pPr>
            <a:endParaRPr lang="fr-FR" dirty="0" smtClean="0"/>
          </a:p>
        </p:txBody>
      </p:sp>
      <p:sp>
        <p:nvSpPr>
          <p:cNvPr id="6" name="Espace réservé du pied de page 3"/>
          <p:cNvSpPr txBox="1">
            <a:spLocks/>
          </p:cNvSpPr>
          <p:nvPr/>
        </p:nvSpPr>
        <p:spPr>
          <a:xfrm>
            <a:off x="364333" y="6407461"/>
            <a:ext cx="5704032" cy="14749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fr-FR"/>
            </a:defPPr>
            <a:lvl1pPr algn="l" defTabSz="457187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187" algn="l" defTabSz="457187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373" algn="l" defTabSz="457187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560" algn="l" defTabSz="457187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747" algn="l" defTabSz="457187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5933" algn="l" defTabSz="914373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120" algn="l" defTabSz="914373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307" algn="l" defTabSz="914373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494" algn="l" defTabSz="914373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fr-FR" altLang="fr-FR" dirty="0" smtClean="0">
                <a:solidFill>
                  <a:srgbClr val="007856"/>
                </a:solidFill>
              </a:rPr>
              <a:t>GESTION D’UN PROJET TECHNIQUE – SEL3C</a:t>
            </a:r>
            <a:endParaRPr lang="fr-FR" altLang="fr-FR" i="1" dirty="0">
              <a:solidFill>
                <a:srgbClr val="7F7F7F"/>
              </a:solidFill>
            </a:endParaRPr>
          </a:p>
        </p:txBody>
      </p:sp>
      <p:sp>
        <p:nvSpPr>
          <p:cNvPr id="7" name="Espace réservé du texte 3"/>
          <p:cNvSpPr txBox="1">
            <a:spLocks/>
          </p:cNvSpPr>
          <p:nvPr/>
        </p:nvSpPr>
        <p:spPr>
          <a:xfrm>
            <a:off x="850654" y="3214136"/>
            <a:ext cx="7818423" cy="1715827"/>
          </a:xfrm>
          <a:prstGeom prst="rect">
            <a:avLst/>
          </a:prstGeom>
        </p:spPr>
        <p:txBody>
          <a:bodyPr lIns="91438" tIns="45718" rIns="91438" bIns="45718"/>
          <a:lstStyle>
            <a:lvl1pPr marL="0" indent="0" algn="l" defTabSz="457187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1pPr>
            <a:lvl2pPr marL="361940" indent="-180969" algn="l" defTabSz="457187" rtl="0" fontAlgn="base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lang="fr-FR" sz="1800" kern="1200" baseline="0" smtClean="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2pPr>
            <a:lvl3pPr marL="542909" indent="-180969" algn="l" defTabSz="457187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 3" panose="05040102010807070707" pitchFamily="18" charset="2"/>
              <a:buChar char="u"/>
              <a:tabLst/>
              <a:defRPr sz="1600" kern="120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3pPr>
            <a:lvl4pPr marL="714354" indent="-171445" algn="l" defTabSz="457187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4pPr>
            <a:lvl5pPr marL="895324" marR="0" indent="-180969" algn="l" defTabSz="45718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 typeface="Courier New" panose="02070309020205020404" pitchFamily="49" charset="0"/>
              <a:buChar char="o"/>
              <a:tabLst/>
              <a:defRPr lang="fr-FR" sz="1400" kern="1200" baseline="0" smtClean="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5pPr>
            <a:lvl6pPr marL="2514527" indent="-228594" algn="l" defTabSz="45718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14" indent="-228594" algn="l" defTabSz="45718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00" indent="-228594" algn="l" defTabSz="45718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87" indent="-228594" algn="l" defTabSz="45718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indent="0">
              <a:buFont typeface="Wingdings 3" panose="05040102010807070707" pitchFamily="18" charset="2"/>
              <a:buNone/>
            </a:pPr>
            <a:endParaRPr lang="fr-FR" dirty="0" smtClean="0"/>
          </a:p>
          <a:p>
            <a:pPr marL="828659" lvl="2" indent="-285750">
              <a:buFont typeface="Wingdings 3" panose="05040102010807070707" pitchFamily="18" charset="2"/>
              <a:buBlip>
                <a:blip r:embed="rId2"/>
              </a:buBlip>
            </a:pPr>
            <a:endParaRPr lang="fr-FR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78946" y="202019"/>
            <a:ext cx="1492530" cy="2137144"/>
          </a:xfrm>
          <a:prstGeom prst="rect">
            <a:avLst/>
          </a:prstGeom>
        </p:spPr>
      </p:pic>
      <p:sp>
        <p:nvSpPr>
          <p:cNvPr id="9" name="Espace réservé du texte 3"/>
          <p:cNvSpPr txBox="1">
            <a:spLocks/>
          </p:cNvSpPr>
          <p:nvPr/>
        </p:nvSpPr>
        <p:spPr>
          <a:xfrm>
            <a:off x="698255" y="3309828"/>
            <a:ext cx="7818423" cy="1715827"/>
          </a:xfrm>
          <a:prstGeom prst="rect">
            <a:avLst/>
          </a:prstGeom>
        </p:spPr>
        <p:txBody>
          <a:bodyPr lIns="91438" tIns="45718" rIns="91438" bIns="45718"/>
          <a:lstStyle>
            <a:lvl1pPr marL="0" indent="0" algn="l" defTabSz="457187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1pPr>
            <a:lvl2pPr marL="361940" indent="-180969" algn="l" defTabSz="457187" rtl="0" fontAlgn="base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lang="fr-FR" sz="1800" kern="1200" baseline="0" smtClean="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2pPr>
            <a:lvl3pPr marL="542909" indent="-180969" algn="l" defTabSz="457187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 3" panose="05040102010807070707" pitchFamily="18" charset="2"/>
              <a:buChar char="u"/>
              <a:tabLst/>
              <a:defRPr sz="1600" kern="120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3pPr>
            <a:lvl4pPr marL="714354" indent="-171445" algn="l" defTabSz="457187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4pPr>
            <a:lvl5pPr marL="895324" marR="0" indent="-180969" algn="l" defTabSz="45718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 typeface="Courier New" panose="02070309020205020404" pitchFamily="49" charset="0"/>
              <a:buChar char="o"/>
              <a:tabLst/>
              <a:defRPr lang="fr-FR" sz="1400" kern="1200" baseline="0" smtClean="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5pPr>
            <a:lvl6pPr marL="2514527" indent="-228594" algn="l" defTabSz="45718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14" indent="-228594" algn="l" defTabSz="45718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00" indent="-228594" algn="l" defTabSz="45718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87" indent="-228594" algn="l" defTabSz="45718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Blip>
                <a:blip r:embed="rId2"/>
              </a:buBlip>
            </a:pPr>
            <a:r>
              <a:rPr lang="fr-FR" dirty="0" smtClean="0"/>
              <a:t>Solution retenue : Propriétaire </a:t>
            </a:r>
          </a:p>
          <a:p>
            <a:pPr marL="828659" lvl="2" indent="-285750">
              <a:buFont typeface="Arial" charset="0"/>
              <a:buBlip>
                <a:blip r:embed="rId2"/>
              </a:buBlip>
            </a:pPr>
            <a:r>
              <a:rPr lang="fr-FR" dirty="0" smtClean="0"/>
              <a:t>Volonté de l’entreprise</a:t>
            </a:r>
          </a:p>
          <a:p>
            <a:pPr marL="828659" lvl="2" indent="-285750">
              <a:buFont typeface="Arial" charset="0"/>
              <a:buBlip>
                <a:blip r:embed="rId2"/>
              </a:buBlip>
            </a:pPr>
            <a:r>
              <a:rPr lang="fr-FR" dirty="0" smtClean="0"/>
              <a:t>Confidentialité des données (Utilisation de l’existant)</a:t>
            </a:r>
          </a:p>
          <a:p>
            <a:pPr marL="828659" lvl="2" indent="-285750">
              <a:buFont typeface="Arial" charset="0"/>
              <a:buBlip>
                <a:blip r:embed="rId2"/>
              </a:buBlip>
            </a:pPr>
            <a:r>
              <a:rPr lang="fr-FR" dirty="0" smtClean="0"/>
              <a:t>2 autres solutions moins coûteuses sur le court terme mais obligeant à stocker les documents sur des serveurs Google ou Amazon</a:t>
            </a:r>
          </a:p>
          <a:p>
            <a:pPr marL="285750" indent="-285750">
              <a:buFont typeface="Arial" charset="0"/>
              <a:buBlip>
                <a:blip r:embed="rId2"/>
              </a:buBlip>
            </a:pPr>
            <a:endParaRPr lang="fr-FR" dirty="0"/>
          </a:p>
          <a:p>
            <a:pPr lvl="2" indent="0">
              <a:buFont typeface="Wingdings 3" panose="05040102010807070707" pitchFamily="18" charset="2"/>
              <a:buNone/>
            </a:pPr>
            <a:endParaRPr lang="fr-FR" dirty="0" smtClean="0"/>
          </a:p>
          <a:p>
            <a:pPr lvl="2" indent="0">
              <a:buFont typeface="Wingdings 3" panose="05040102010807070707" pitchFamily="18" charset="2"/>
              <a:buNone/>
            </a:pPr>
            <a:endParaRPr lang="fr-FR" dirty="0" smtClean="0"/>
          </a:p>
          <a:p>
            <a:pPr marL="828659" lvl="2" indent="-285750">
              <a:buFont typeface="Wingdings 3" panose="05040102010807070707" pitchFamily="18" charset="2"/>
              <a:buBlip>
                <a:blip r:embed="rId2"/>
              </a:buBlip>
            </a:pPr>
            <a:endParaRPr lang="fr-FR" dirty="0" smtClean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29" y="6017236"/>
            <a:ext cx="1164319" cy="39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28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fr-FR" sz="3600" dirty="0" smtClean="0"/>
              <a:t>Planning prévisionnel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1427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Planning prévisionnel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altLang="fr-FR" dirty="0" smtClean="0">
                <a:solidFill>
                  <a:srgbClr val="007856"/>
                </a:solidFill>
              </a:rPr>
              <a:t>GESTION D’UN PROJET TECHNIQUE – SEL3C</a:t>
            </a:r>
            <a:endParaRPr lang="fr-FR" altLang="fr-FR" i="1" dirty="0">
              <a:solidFill>
                <a:srgbClr val="7F7F7F"/>
              </a:solidFill>
            </a:endParaRP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698255" y="931680"/>
            <a:ext cx="7818423" cy="5341529"/>
          </a:xfrm>
        </p:spPr>
        <p:txBody>
          <a:bodyPr/>
          <a:lstStyle/>
          <a:p>
            <a:pPr marL="285750" indent="-285750">
              <a:buBlip>
                <a:blip r:embed="rId2"/>
              </a:buBlip>
            </a:pPr>
            <a:r>
              <a:rPr lang="fr-FR" dirty="0" smtClean="0"/>
              <a:t>Suite aux données dans la matrice d’estimation</a:t>
            </a:r>
          </a:p>
          <a:p>
            <a:pPr marL="285750" indent="-285750">
              <a:buBlip>
                <a:blip r:embed="rId2"/>
              </a:buBlip>
            </a:pPr>
            <a:r>
              <a:rPr lang="fr-FR" dirty="0" smtClean="0"/>
              <a:t>Lotissement de la solution -&gt; 3 itérations  :</a:t>
            </a:r>
          </a:p>
          <a:p>
            <a:pPr marL="647690" lvl="1" indent="-285750">
              <a:buBlip>
                <a:blip r:embed="rId2"/>
              </a:buBlip>
            </a:pPr>
            <a:r>
              <a:rPr lang="fr-FR" dirty="0" smtClean="0"/>
              <a:t>Itération 1 (15 jours) :</a:t>
            </a:r>
          </a:p>
          <a:p>
            <a:pPr marL="809610" lvl="2" indent="-285750">
              <a:buBlip>
                <a:blip r:embed="rId2"/>
              </a:buBlip>
            </a:pPr>
            <a:r>
              <a:rPr lang="fr-FR" dirty="0" smtClean="0"/>
              <a:t>Activer le choix de dépose BAM (2*15j)</a:t>
            </a:r>
          </a:p>
          <a:p>
            <a:pPr marL="809610" lvl="2" indent="-285750">
              <a:buBlip>
                <a:blip r:embed="rId2"/>
              </a:buBlip>
            </a:pPr>
            <a:r>
              <a:rPr lang="fr-FR" dirty="0" smtClean="0"/>
              <a:t>Equipe de 2 personnes à plein temps sur cette itération</a:t>
            </a:r>
          </a:p>
          <a:p>
            <a:pPr lvl="2" indent="0">
              <a:buNone/>
            </a:pPr>
            <a:endParaRPr lang="fr-FR" dirty="0" smtClean="0"/>
          </a:p>
          <a:p>
            <a:pPr marL="647690" lvl="1" indent="-285750">
              <a:buBlip>
                <a:blip r:embed="rId2"/>
              </a:buBlip>
            </a:pPr>
            <a:r>
              <a:rPr lang="fr-FR" dirty="0" smtClean="0"/>
              <a:t>Itération 2 (15 jours) :</a:t>
            </a:r>
          </a:p>
          <a:p>
            <a:pPr marL="809610" lvl="2" indent="-285750">
              <a:buBlip>
                <a:blip r:embed="rId2"/>
              </a:buBlip>
            </a:pPr>
            <a:r>
              <a:rPr lang="fr-FR" dirty="0" smtClean="0"/>
              <a:t>Fin Activer le choix de dépose BAM (4j)</a:t>
            </a:r>
          </a:p>
          <a:p>
            <a:pPr marL="809610" lvl="2" indent="-285750">
              <a:buBlip>
                <a:blip r:embed="rId2"/>
              </a:buBlip>
            </a:pPr>
            <a:r>
              <a:rPr lang="fr-FR" dirty="0" smtClean="0"/>
              <a:t>Enregistrer le document en GDPR (14j)</a:t>
            </a:r>
          </a:p>
          <a:p>
            <a:pPr marL="809610" lvl="2" indent="-285750">
              <a:buBlip>
                <a:blip r:embed="rId2"/>
              </a:buBlip>
            </a:pPr>
            <a:r>
              <a:rPr lang="fr-FR" dirty="0" smtClean="0"/>
              <a:t>Visualiser les documents (12j)</a:t>
            </a:r>
          </a:p>
          <a:p>
            <a:pPr marL="809610" lvl="2" indent="-285750">
              <a:buBlip>
                <a:blip r:embed="rId2"/>
              </a:buBlip>
            </a:pPr>
            <a:r>
              <a:rPr lang="fr-FR" dirty="0" smtClean="0"/>
              <a:t>Equipe de 2 personne à plein temps sur cette itération</a:t>
            </a:r>
          </a:p>
          <a:p>
            <a:pPr lvl="2" indent="0">
              <a:buNone/>
            </a:pPr>
            <a:endParaRPr lang="fr-FR" dirty="0" smtClean="0"/>
          </a:p>
          <a:p>
            <a:pPr marL="647690" lvl="1" indent="-285750">
              <a:buBlip>
                <a:blip r:embed="rId2"/>
              </a:buBlip>
            </a:pPr>
            <a:r>
              <a:rPr lang="fr-FR" dirty="0" smtClean="0"/>
              <a:t>Itération 3 (6 jours):</a:t>
            </a:r>
          </a:p>
          <a:p>
            <a:pPr marL="809610" lvl="2" indent="-285750">
              <a:buBlip>
                <a:blip r:embed="rId2"/>
              </a:buBlip>
            </a:pPr>
            <a:r>
              <a:rPr lang="fr-FR" dirty="0" smtClean="0"/>
              <a:t>Fin visualiser les documents (2j)</a:t>
            </a:r>
          </a:p>
          <a:p>
            <a:pPr marL="809610" lvl="2" indent="-285750">
              <a:buBlip>
                <a:blip r:embed="rId2"/>
              </a:buBlip>
            </a:pPr>
            <a:r>
              <a:rPr lang="fr-FR" dirty="0" smtClean="0"/>
              <a:t>Développer la fonctionnalité en V1/V2 (2j)</a:t>
            </a:r>
          </a:p>
          <a:p>
            <a:pPr marL="809610" lvl="2" indent="-285750">
              <a:buBlip>
                <a:blip r:embed="rId2"/>
              </a:buBlip>
            </a:pPr>
            <a:r>
              <a:rPr lang="fr-FR" dirty="0" smtClean="0"/>
              <a:t>Consulter les </a:t>
            </a:r>
            <a:r>
              <a:rPr lang="fr-FR" dirty="0" smtClean="0"/>
              <a:t>métadonnées </a:t>
            </a:r>
            <a:r>
              <a:rPr lang="fr-FR" dirty="0" smtClean="0"/>
              <a:t>(2j)</a:t>
            </a:r>
          </a:p>
          <a:p>
            <a:pPr marL="809610" lvl="2" indent="-285750">
              <a:buBlip>
                <a:blip r:embed="rId2"/>
              </a:buBlip>
            </a:pPr>
            <a:r>
              <a:rPr lang="fr-FR" dirty="0" smtClean="0"/>
              <a:t>Equipe de 2 personne à plein temps sur cette itération</a:t>
            </a:r>
          </a:p>
          <a:p>
            <a:pPr lvl="2" indent="0">
              <a:buNone/>
            </a:pPr>
            <a:endParaRPr lang="fr-FR" dirty="0" smtClean="0"/>
          </a:p>
          <a:p>
            <a:pPr lvl="2" indent="0">
              <a:buNone/>
            </a:pPr>
            <a:endParaRPr lang="fr-FR" dirty="0"/>
          </a:p>
          <a:p>
            <a:pPr marL="828659" lvl="2" indent="-285750">
              <a:buBlip>
                <a:blip r:embed="rId2"/>
              </a:buBlip>
            </a:pPr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29" y="6017236"/>
            <a:ext cx="1164319" cy="39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72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Planning prévisionnel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altLang="fr-FR" dirty="0" smtClean="0">
                <a:solidFill>
                  <a:srgbClr val="007856"/>
                </a:solidFill>
              </a:rPr>
              <a:t>GESTION D’UN PROJET TECHNIQUE – SEL3C</a:t>
            </a:r>
            <a:endParaRPr lang="fr-FR" altLang="fr-FR" i="1" dirty="0">
              <a:solidFill>
                <a:srgbClr val="7F7F7F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3469"/>
            <a:ext cx="9906000" cy="4399627"/>
          </a:xfrm>
          <a:prstGeom prst="rect">
            <a:avLst/>
          </a:prstGeom>
        </p:spPr>
      </p:pic>
      <p:sp>
        <p:nvSpPr>
          <p:cNvPr id="46" name="Flèche droite 45"/>
          <p:cNvSpPr/>
          <p:nvPr/>
        </p:nvSpPr>
        <p:spPr bwMode="auto">
          <a:xfrm>
            <a:off x="56707" y="1055624"/>
            <a:ext cx="9792586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56707" y="901734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Départ 08/07/2015</a:t>
            </a:r>
            <a:endParaRPr lang="fr-FR" sz="1400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8360982" y="901733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Fin 11/09/2015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880421" y="5945109"/>
            <a:ext cx="250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Fin itération 1 : 30/07/2015</a:t>
            </a:r>
            <a:endParaRPr lang="fr-FR" sz="1400" b="1" dirty="0"/>
          </a:p>
        </p:txBody>
      </p:sp>
      <p:sp>
        <p:nvSpPr>
          <p:cNvPr id="50" name="ZoneTexte 49"/>
          <p:cNvSpPr txBox="1"/>
          <p:nvPr/>
        </p:nvSpPr>
        <p:spPr>
          <a:xfrm>
            <a:off x="4056915" y="5945109"/>
            <a:ext cx="2471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Fin itération 2 : 21/08/2015</a:t>
            </a:r>
            <a:endParaRPr lang="fr-FR" sz="1400" b="1" dirty="0"/>
          </a:p>
        </p:txBody>
      </p:sp>
      <p:sp>
        <p:nvSpPr>
          <p:cNvPr id="51" name="ZoneTexte 50"/>
          <p:cNvSpPr txBox="1"/>
          <p:nvPr/>
        </p:nvSpPr>
        <p:spPr>
          <a:xfrm>
            <a:off x="7609240" y="5945109"/>
            <a:ext cx="243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Fin itération 3 : 11/09/2015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699970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fr-FR" sz="3600" dirty="0" smtClean="0"/>
              <a:t>Présentation de l’entreprise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92380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fr-FR" sz="3600" dirty="0" smtClean="0"/>
              <a:t>Les risques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807949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risques (Grille d’impacts)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altLang="fr-FR" dirty="0" smtClean="0">
                <a:solidFill>
                  <a:srgbClr val="007856"/>
                </a:solidFill>
              </a:rPr>
              <a:t>GESTION D’UN PROJET TECHNIQUE – SEL3C</a:t>
            </a:r>
            <a:endParaRPr lang="fr-FR" altLang="fr-FR" i="1" dirty="0">
              <a:solidFill>
                <a:srgbClr val="7F7F7F"/>
              </a:solidFill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404943"/>
              </p:ext>
            </p:extLst>
          </p:nvPr>
        </p:nvGraphicFramePr>
        <p:xfrm>
          <a:off x="191387" y="821935"/>
          <a:ext cx="9537404" cy="505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008"/>
                <a:gridCol w="1480964"/>
                <a:gridCol w="1362486"/>
                <a:gridCol w="1362486"/>
                <a:gridCol w="1362486"/>
                <a:gridCol w="1193885"/>
                <a:gridCol w="1531089"/>
              </a:tblGrid>
              <a:tr h="640040"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Niveaux d’impact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Financier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Juridique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Commercial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Image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Social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Organisationnel</a:t>
                      </a:r>
                      <a:endParaRPr lang="fr-FR" sz="1400" dirty="0"/>
                    </a:p>
                  </a:txBody>
                  <a:tcPr/>
                </a:tc>
              </a:tr>
              <a:tr h="93357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1</a:t>
                      </a:r>
                    </a:p>
                    <a:p>
                      <a:pPr algn="ctr"/>
                      <a:r>
                        <a:rPr lang="fr-FR" sz="1400" b="0" dirty="0" smtClean="0"/>
                        <a:t>Faible</a:t>
                      </a:r>
                      <a:r>
                        <a:rPr lang="fr-FR" sz="1400" b="0" baseline="0" dirty="0" smtClean="0"/>
                        <a:t> ou inexistant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Perte</a:t>
                      </a:r>
                      <a:r>
                        <a:rPr lang="fr-FR" sz="1400" baseline="0" dirty="0" smtClean="0"/>
                        <a:t> financière faible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Sanction</a:t>
                      </a:r>
                      <a:r>
                        <a:rPr lang="fr-FR" sz="1400" baseline="0" dirty="0" smtClean="0"/>
                        <a:t> judiciaire sans conséquences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Diffusion</a:t>
                      </a:r>
                      <a:r>
                        <a:rPr lang="fr-FR" sz="1400" baseline="0" dirty="0" smtClean="0"/>
                        <a:t> ou accès illicite à des informations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Remise</a:t>
                      </a:r>
                      <a:r>
                        <a:rPr lang="fr-FR" sz="1400" baseline="0" dirty="0" smtClean="0"/>
                        <a:t> en cause ponctuelle de l’image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Litige ponctuel avec un salarié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Faibles</a:t>
                      </a:r>
                      <a:r>
                        <a:rPr lang="fr-FR" sz="1400" baseline="0" dirty="0" smtClean="0"/>
                        <a:t> nuisances, internes</a:t>
                      </a:r>
                      <a:endParaRPr lang="fr-FR" sz="1400" dirty="0"/>
                    </a:p>
                  </a:txBody>
                  <a:tcPr/>
                </a:tc>
              </a:tr>
              <a:tr h="903768">
                <a:tc>
                  <a:txBody>
                    <a:bodyPr/>
                    <a:lstStyle/>
                    <a:p>
                      <a:pPr algn="ctr"/>
                      <a:endParaRPr lang="fr-FR" sz="1400" b="1" dirty="0" smtClean="0"/>
                    </a:p>
                    <a:p>
                      <a:pPr algn="ctr"/>
                      <a:r>
                        <a:rPr lang="fr-FR" sz="1400" b="1" dirty="0" smtClean="0"/>
                        <a:t>2</a:t>
                      </a:r>
                      <a:endParaRPr lang="fr-FR" sz="1400" b="0" dirty="0" smtClean="0"/>
                    </a:p>
                    <a:p>
                      <a:pPr algn="ctr"/>
                      <a:r>
                        <a:rPr lang="fr-FR" sz="1400" b="0" dirty="0" smtClean="0"/>
                        <a:t>Sensible</a:t>
                      </a:r>
                      <a:endParaRPr lang="fr-FR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Perte financière</a:t>
                      </a:r>
                      <a:r>
                        <a:rPr lang="fr-FR" sz="1400" baseline="0" dirty="0" smtClean="0"/>
                        <a:t> significative mais modérée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Sanction judiciaire avec conséquences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Litige</a:t>
                      </a:r>
                      <a:r>
                        <a:rPr lang="fr-FR" sz="1400" baseline="0" dirty="0" smtClean="0"/>
                        <a:t> avec un ou plusieurs clients importants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Remise</a:t>
                      </a:r>
                      <a:r>
                        <a:rPr lang="fr-FR" sz="1400" baseline="0" dirty="0" smtClean="0"/>
                        <a:t> en cause durable de l’image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 smtClean="0"/>
                    </a:p>
                    <a:p>
                      <a:pPr algn="ctr"/>
                      <a:r>
                        <a:rPr lang="fr-FR" sz="1400" dirty="0" smtClean="0"/>
                        <a:t>Préjudice</a:t>
                      </a:r>
                      <a:r>
                        <a:rPr lang="fr-FR" sz="1400" baseline="0" dirty="0" smtClean="0"/>
                        <a:t> important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Non atteinte d’objectifs</a:t>
                      </a:r>
                      <a:r>
                        <a:rPr lang="fr-FR" sz="1400" b="0" baseline="0" dirty="0" smtClean="0"/>
                        <a:t> sur des plans importants</a:t>
                      </a:r>
                      <a:endParaRPr lang="fr-FR" sz="1400" b="0" dirty="0"/>
                    </a:p>
                  </a:txBody>
                  <a:tcPr/>
                </a:tc>
              </a:tr>
              <a:tr h="999460">
                <a:tc>
                  <a:txBody>
                    <a:bodyPr/>
                    <a:lstStyle/>
                    <a:p>
                      <a:pPr algn="ctr"/>
                      <a:endParaRPr lang="fr-FR" sz="1400" b="1" dirty="0" smtClean="0"/>
                    </a:p>
                    <a:p>
                      <a:pPr algn="ctr"/>
                      <a:r>
                        <a:rPr lang="fr-FR" sz="1400" b="1" dirty="0" smtClean="0"/>
                        <a:t>3</a:t>
                      </a:r>
                    </a:p>
                    <a:p>
                      <a:pPr algn="ctr"/>
                      <a:r>
                        <a:rPr lang="fr-FR" sz="1400" b="0" dirty="0" smtClean="0"/>
                        <a:t>Critique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Perte financière très significative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Sanction judiciaire</a:t>
                      </a:r>
                      <a:r>
                        <a:rPr lang="fr-FR" sz="1400" baseline="0" dirty="0" smtClean="0"/>
                        <a:t> grave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Préjudice très grave à des tiers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Remise</a:t>
                      </a:r>
                      <a:r>
                        <a:rPr lang="fr-FR" sz="1400" baseline="0" dirty="0" smtClean="0"/>
                        <a:t> en cause de l’image du groupe à travers l’entité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Conséquences sociales importantes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Remise</a:t>
                      </a:r>
                      <a:r>
                        <a:rPr lang="fr-FR" sz="1400" baseline="0" dirty="0" smtClean="0"/>
                        <a:t> en cause de plan stratégique</a:t>
                      </a:r>
                      <a:endParaRPr lang="fr-FR" sz="1400" dirty="0"/>
                    </a:p>
                  </a:txBody>
                  <a:tcPr/>
                </a:tc>
              </a:tr>
              <a:tr h="1127051">
                <a:tc>
                  <a:txBody>
                    <a:bodyPr/>
                    <a:lstStyle/>
                    <a:p>
                      <a:pPr algn="ctr"/>
                      <a:endParaRPr lang="fr-FR" sz="1400" b="1" dirty="0" smtClean="0"/>
                    </a:p>
                    <a:p>
                      <a:pPr algn="ctr"/>
                      <a:r>
                        <a:rPr lang="fr-FR" sz="1400" b="1" dirty="0" smtClean="0"/>
                        <a:t>4</a:t>
                      </a:r>
                    </a:p>
                    <a:p>
                      <a:pPr algn="ctr"/>
                      <a:r>
                        <a:rPr lang="fr-FR" sz="1400" dirty="0" smtClean="0"/>
                        <a:t>Stratégique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Perte financière inacceptable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Sanction</a:t>
                      </a:r>
                      <a:r>
                        <a:rPr lang="fr-FR" sz="1400" b="0" baseline="0" dirty="0" smtClean="0"/>
                        <a:t> judiciaire au plus haut niveau de responsabilité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Remise</a:t>
                      </a:r>
                      <a:r>
                        <a:rPr lang="fr-FR" sz="1400" baseline="0" dirty="0" smtClean="0"/>
                        <a:t> en cause des intérêts supérieurs de l’entité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Perte de confiance</a:t>
                      </a:r>
                      <a:r>
                        <a:rPr lang="fr-FR" sz="1400" baseline="0" dirty="0" smtClean="0"/>
                        <a:t> durable et profonde auprès des agences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Déclenchement</a:t>
                      </a:r>
                      <a:r>
                        <a:rPr lang="fr-FR" sz="1400" baseline="0" dirty="0" smtClean="0"/>
                        <a:t> de mouvement sociaux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Arrêt</a:t>
                      </a:r>
                      <a:r>
                        <a:rPr lang="fr-FR" sz="1400" b="0" baseline="0" dirty="0" smtClean="0"/>
                        <a:t> du processus décisionnel de l’entité</a:t>
                      </a:r>
                      <a:endParaRPr lang="fr-FR" sz="14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29" y="6017236"/>
            <a:ext cx="1164319" cy="39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30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risques (Grille de classification DICT)</a:t>
            </a:r>
            <a:endParaRPr lang="fr-FR" dirty="0"/>
          </a:p>
        </p:txBody>
      </p:sp>
      <p:sp>
        <p:nvSpPr>
          <p:cNvPr id="6" name="Espace réservé du pied de page 3"/>
          <p:cNvSpPr txBox="1">
            <a:spLocks/>
          </p:cNvSpPr>
          <p:nvPr/>
        </p:nvSpPr>
        <p:spPr>
          <a:xfrm>
            <a:off x="364333" y="6407461"/>
            <a:ext cx="5704032" cy="14749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fr-FR"/>
            </a:defPPr>
            <a:lvl1pPr algn="l" defTabSz="457187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187" algn="l" defTabSz="457187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373" algn="l" defTabSz="457187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560" algn="l" defTabSz="457187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747" algn="l" defTabSz="457187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5933" algn="l" defTabSz="914373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120" algn="l" defTabSz="914373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307" algn="l" defTabSz="914373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494" algn="l" defTabSz="914373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fr-FR" altLang="fr-FR" dirty="0" smtClean="0">
                <a:solidFill>
                  <a:srgbClr val="007856"/>
                </a:solidFill>
              </a:rPr>
              <a:t>GESTION D’UN PROJET TECHNIQUE – SEL3C</a:t>
            </a:r>
            <a:endParaRPr lang="fr-FR" altLang="fr-FR" i="1" dirty="0">
              <a:solidFill>
                <a:srgbClr val="7F7F7F"/>
              </a:solidFill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34817"/>
              </p:ext>
            </p:extLst>
          </p:nvPr>
        </p:nvGraphicFramePr>
        <p:xfrm>
          <a:off x="697776" y="970790"/>
          <a:ext cx="8420099" cy="4555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733"/>
                <a:gridCol w="1655733"/>
                <a:gridCol w="1655733"/>
                <a:gridCol w="1933417"/>
                <a:gridCol w="1519483"/>
              </a:tblGrid>
              <a:tr h="642571">
                <a:tc>
                  <a:txBody>
                    <a:bodyPr/>
                    <a:lstStyle/>
                    <a:p>
                      <a:pPr algn="ctr"/>
                      <a:endParaRPr lang="fr-FR" sz="1400" dirty="0" smtClean="0"/>
                    </a:p>
                    <a:p>
                      <a:pPr algn="ctr"/>
                      <a:r>
                        <a:rPr lang="fr-FR" sz="1400" dirty="0" smtClean="0"/>
                        <a:t>Niveaux de gravité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 smtClean="0"/>
                    </a:p>
                    <a:p>
                      <a:pPr algn="ctr"/>
                      <a:r>
                        <a:rPr lang="fr-FR" sz="1400" dirty="0" smtClean="0"/>
                        <a:t>Disponibilité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 smtClean="0"/>
                    </a:p>
                    <a:p>
                      <a:pPr algn="ctr"/>
                      <a:r>
                        <a:rPr lang="fr-FR" sz="1400" dirty="0" smtClean="0"/>
                        <a:t>Intégrité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 smtClean="0"/>
                    </a:p>
                    <a:p>
                      <a:pPr algn="ctr"/>
                      <a:r>
                        <a:rPr lang="fr-FR" sz="1400" dirty="0" smtClean="0"/>
                        <a:t>Confidentialité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 smtClean="0"/>
                    </a:p>
                    <a:p>
                      <a:pPr algn="ctr"/>
                      <a:r>
                        <a:rPr lang="fr-FR" sz="1400" dirty="0" smtClean="0"/>
                        <a:t>Traçabilité</a:t>
                      </a:r>
                      <a:endParaRPr lang="fr-FR" sz="1400" dirty="0"/>
                    </a:p>
                  </a:txBody>
                  <a:tcPr/>
                </a:tc>
              </a:tr>
              <a:tr h="684646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0</a:t>
                      </a:r>
                    </a:p>
                    <a:p>
                      <a:pPr algn="ctr"/>
                      <a:r>
                        <a:rPr lang="fr-FR" sz="1400" dirty="0" smtClean="0"/>
                        <a:t>Inexistant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Public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684646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1</a:t>
                      </a:r>
                    </a:p>
                    <a:p>
                      <a:pPr algn="ctr"/>
                      <a:r>
                        <a:rPr lang="fr-FR" sz="1400" dirty="0" smtClean="0"/>
                        <a:t>Faible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Blocage ou retardement de la production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Correction avec gêne</a:t>
                      </a:r>
                      <a:r>
                        <a:rPr lang="fr-FR" sz="1400" baseline="0" dirty="0" smtClean="0"/>
                        <a:t> organisationnelle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Pas</a:t>
                      </a:r>
                      <a:r>
                        <a:rPr lang="fr-FR" sz="1400" baseline="0" dirty="0" smtClean="0"/>
                        <a:t> de préjudice significatif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Utilisation</a:t>
                      </a:r>
                      <a:r>
                        <a:rPr lang="fr-FR" sz="1400" baseline="0" dirty="0" smtClean="0"/>
                        <a:t> d’éléments de traçabilité</a:t>
                      </a:r>
                      <a:endParaRPr lang="fr-FR" sz="1400" dirty="0"/>
                    </a:p>
                  </a:txBody>
                  <a:tcPr/>
                </a:tc>
              </a:tr>
              <a:tr h="684646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</a:t>
                      </a:r>
                      <a:endParaRPr lang="fr-FR" sz="1400" b="0" dirty="0" smtClean="0"/>
                    </a:p>
                    <a:p>
                      <a:pPr algn="ctr"/>
                      <a:r>
                        <a:rPr lang="fr-FR" sz="1400" b="0" dirty="0" smtClean="0"/>
                        <a:t>Sensible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Blocage</a:t>
                      </a:r>
                      <a:r>
                        <a:rPr lang="fr-FR" sz="1400" baseline="0" dirty="0" smtClean="0"/>
                        <a:t> de la production sur flux sensible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Perte financière</a:t>
                      </a:r>
                      <a:r>
                        <a:rPr lang="fr-FR" sz="1400" baseline="0" dirty="0" smtClean="0"/>
                        <a:t> non négligeable + Correction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Préjudice</a:t>
                      </a:r>
                      <a:r>
                        <a:rPr lang="fr-FR" sz="1400" baseline="0" dirty="0" smtClean="0"/>
                        <a:t> modéré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Problème</a:t>
                      </a:r>
                      <a:r>
                        <a:rPr lang="fr-FR" sz="1400" baseline="0" dirty="0" smtClean="0"/>
                        <a:t> de traçabilité, impossible de corriger incident</a:t>
                      </a:r>
                      <a:endParaRPr lang="fr-FR" sz="1400" dirty="0"/>
                    </a:p>
                  </a:txBody>
                  <a:tcPr/>
                </a:tc>
              </a:tr>
              <a:tr h="684646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3</a:t>
                      </a:r>
                    </a:p>
                    <a:p>
                      <a:pPr algn="ctr"/>
                      <a:r>
                        <a:rPr lang="fr-FR" sz="1400" b="0" dirty="0" smtClean="0"/>
                        <a:t>Critique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Blocage de la production sur flux</a:t>
                      </a:r>
                      <a:r>
                        <a:rPr lang="fr-FR" sz="1400" baseline="0" dirty="0" smtClean="0"/>
                        <a:t> critique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Correction</a:t>
                      </a:r>
                      <a:r>
                        <a:rPr lang="fr-FR" sz="1400" baseline="0" dirty="0" smtClean="0"/>
                        <a:t> difficile sur des gros montant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Préjudice</a:t>
                      </a:r>
                      <a:r>
                        <a:rPr lang="fr-FR" sz="1400" baseline="0" dirty="0" smtClean="0"/>
                        <a:t> significatif groupe CASA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Contraintes contractuelles</a:t>
                      </a:r>
                      <a:endParaRPr lang="fr-FR" sz="1400" dirty="0"/>
                    </a:p>
                  </a:txBody>
                  <a:tcPr/>
                </a:tc>
              </a:tr>
              <a:tr h="684646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4</a:t>
                      </a:r>
                    </a:p>
                    <a:p>
                      <a:pPr algn="ctr"/>
                      <a:r>
                        <a:rPr lang="fr-FR" sz="1400" b="0" dirty="0" smtClean="0"/>
                        <a:t>Stratégique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Blocage de la production sur flux stratégique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Propagation des conséquences à l’extérieur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Informations relevant du secret,</a:t>
                      </a:r>
                      <a:r>
                        <a:rPr lang="fr-FR" sz="1400" b="0" baseline="0" dirty="0" smtClean="0"/>
                        <a:t> préjudice majeur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Absence, perte ou falsification</a:t>
                      </a:r>
                      <a:r>
                        <a:rPr lang="fr-FR" sz="1400" b="0" baseline="0" dirty="0" smtClean="0"/>
                        <a:t> inacceptable</a:t>
                      </a:r>
                      <a:endParaRPr lang="fr-FR" sz="14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29" y="6017236"/>
            <a:ext cx="1164319" cy="39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14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risques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altLang="fr-FR" dirty="0" smtClean="0">
                <a:solidFill>
                  <a:srgbClr val="007856"/>
                </a:solidFill>
              </a:rPr>
              <a:t>GESTION D’UN PROJET TECHNIQUE – SEL3C</a:t>
            </a:r>
            <a:endParaRPr lang="fr-FR" altLang="fr-FR" i="1" dirty="0">
              <a:solidFill>
                <a:srgbClr val="7F7F7F"/>
              </a:solidFill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54128"/>
              </p:ext>
            </p:extLst>
          </p:nvPr>
        </p:nvGraphicFramePr>
        <p:xfrm>
          <a:off x="360790" y="1190845"/>
          <a:ext cx="9186528" cy="3434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316"/>
                <a:gridCol w="1148316"/>
                <a:gridCol w="1148316"/>
                <a:gridCol w="1148316"/>
                <a:gridCol w="1212830"/>
                <a:gridCol w="1083802"/>
                <a:gridCol w="1148316"/>
                <a:gridCol w="1148316"/>
              </a:tblGrid>
              <a:tr h="905932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Nom du risque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Niveau de</a:t>
                      </a:r>
                      <a:r>
                        <a:rPr lang="fr-FR" sz="1400" baseline="0" dirty="0" smtClean="0"/>
                        <a:t> gravité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Impact</a:t>
                      </a:r>
                      <a:r>
                        <a:rPr lang="fr-FR" sz="1400" baseline="0" dirty="0" smtClean="0"/>
                        <a:t> financier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Impact juridique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Impact commercial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Impact de l’image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Impact social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Impact organisationnel</a:t>
                      </a:r>
                      <a:endParaRPr lang="fr-FR" sz="1400" dirty="0"/>
                    </a:p>
                  </a:txBody>
                  <a:tcPr/>
                </a:tc>
              </a:tr>
              <a:tr h="639842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Disponibilité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62951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Intégrité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62951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Confidentialité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62951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Traçabilité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29" y="6017236"/>
            <a:ext cx="1164319" cy="39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36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risques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693095" y="1431189"/>
            <a:ext cx="8559404" cy="1819275"/>
          </a:xfrm>
        </p:spPr>
        <p:txBody>
          <a:bodyPr/>
          <a:lstStyle/>
          <a:p>
            <a:pPr marL="285750" indent="-285750">
              <a:buBlip>
                <a:blip r:embed="rId2"/>
              </a:buBlip>
            </a:pPr>
            <a:r>
              <a:rPr lang="fr-FR" dirty="0" smtClean="0"/>
              <a:t>Chaque risque contient sa justification :</a:t>
            </a:r>
          </a:p>
          <a:p>
            <a:pPr marL="647690" lvl="1" indent="-285750">
              <a:buBlip>
                <a:blip r:embed="rId2"/>
              </a:buBlip>
            </a:pPr>
            <a:r>
              <a:rPr lang="fr-FR" dirty="0"/>
              <a:t>Confidentialité </a:t>
            </a:r>
          </a:p>
          <a:p>
            <a:pPr marL="809610" lvl="2" indent="-285750">
              <a:buBlip>
                <a:blip r:embed="rId2"/>
              </a:buBlip>
            </a:pPr>
            <a:r>
              <a:rPr lang="fr-FR" dirty="0"/>
              <a:t>Risques Images/Juridiques forts</a:t>
            </a:r>
          </a:p>
          <a:p>
            <a:pPr marL="809610" lvl="2" indent="-285750">
              <a:buBlip>
                <a:blip r:embed="rId2"/>
              </a:buBlip>
            </a:pPr>
            <a:r>
              <a:rPr lang="fr-FR" dirty="0"/>
              <a:t>Confidentialité des données du client fournies au médias</a:t>
            </a:r>
          </a:p>
          <a:p>
            <a:pPr marL="809610" lvl="2" indent="-285750">
              <a:buBlip>
                <a:blip r:embed="rId2"/>
              </a:buBlip>
            </a:pPr>
            <a:r>
              <a:rPr lang="fr-FR" dirty="0"/>
              <a:t>Secret </a:t>
            </a:r>
            <a:r>
              <a:rPr lang="fr-FR" dirty="0" smtClean="0"/>
              <a:t>bancaire</a:t>
            </a:r>
          </a:p>
          <a:p>
            <a:pPr marL="285750" indent="-285750">
              <a:buBlip>
                <a:blip r:embed="rId2"/>
              </a:buBlip>
            </a:pPr>
            <a:endParaRPr lang="fr-FR" dirty="0"/>
          </a:p>
          <a:p>
            <a:pPr marL="285750" indent="-285750">
              <a:buBlip>
                <a:blip r:embed="rId2"/>
              </a:buBlip>
            </a:pPr>
            <a:r>
              <a:rPr lang="fr-FR" dirty="0" smtClean="0"/>
              <a:t>Et sa mesure :</a:t>
            </a:r>
          </a:p>
          <a:p>
            <a:pPr marL="809610" lvl="2" indent="-285750">
              <a:buBlip>
                <a:blip r:embed="rId2"/>
              </a:buBlip>
            </a:pPr>
            <a:r>
              <a:rPr lang="fr-FR" dirty="0" smtClean="0"/>
              <a:t>Respecter les procédures et processus lié à la confidentialité dans les CR</a:t>
            </a:r>
          </a:p>
          <a:p>
            <a:endParaRPr lang="fr-FR" dirty="0"/>
          </a:p>
          <a:p>
            <a:pPr marL="285750" indent="-285750">
              <a:buBlip>
                <a:blip r:embed="rId2"/>
              </a:buBlip>
            </a:pP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altLang="fr-FR" smtClean="0">
                <a:solidFill>
                  <a:srgbClr val="007856"/>
                </a:solidFill>
              </a:rPr>
              <a:t>TITRE DE LA </a:t>
            </a:r>
            <a:r>
              <a:rPr lang="fr-FR" altLang="fr-FR" smtClean="0">
                <a:solidFill>
                  <a:schemeClr val="tx2"/>
                </a:solidFill>
              </a:rPr>
              <a:t>PRÉSENTATION</a:t>
            </a:r>
            <a:endParaRPr lang="fr-FR" altLang="fr-FR" i="1" dirty="0">
              <a:solidFill>
                <a:srgbClr val="7F7F7F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29" y="6017236"/>
            <a:ext cx="1164319" cy="39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47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fr-FR" sz="3600" dirty="0" smtClean="0"/>
              <a:t>Les coûts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946880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coûts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altLang="fr-FR" dirty="0" smtClean="0">
                <a:solidFill>
                  <a:srgbClr val="007856"/>
                </a:solidFill>
              </a:rPr>
              <a:t>GESTION D’UN PROJET TECHNIQUE – SEL3C</a:t>
            </a:r>
            <a:endParaRPr lang="fr-FR" altLang="fr-FR" i="1" dirty="0">
              <a:solidFill>
                <a:srgbClr val="7F7F7F"/>
              </a:solidFill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289372"/>
              </p:ext>
            </p:extLst>
          </p:nvPr>
        </p:nvGraphicFramePr>
        <p:xfrm>
          <a:off x="906721" y="2567369"/>
          <a:ext cx="7726916" cy="2615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729"/>
                <a:gridCol w="1931729"/>
                <a:gridCol w="1931729"/>
                <a:gridCol w="19317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Types de coûts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Swift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Little</a:t>
                      </a:r>
                      <a:r>
                        <a:rPr lang="fr-FR" dirty="0" smtClean="0"/>
                        <a:t> S3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Solution</a:t>
                      </a:r>
                      <a:r>
                        <a:rPr lang="fr-FR" baseline="0" dirty="0" smtClean="0"/>
                        <a:t> propriétaire</a:t>
                      </a:r>
                      <a:endParaRPr lang="fr-FR" dirty="0"/>
                    </a:p>
                  </a:txBody>
                  <a:tcPr/>
                </a:tc>
              </a:tr>
              <a:tr h="886087"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Humains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72 j/h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72 j/h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72 j/h</a:t>
                      </a:r>
                      <a:endParaRPr lang="fr-FR" dirty="0"/>
                    </a:p>
                  </a:txBody>
                  <a:tcPr/>
                </a:tc>
              </a:tr>
              <a:tr h="1089405"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Mise en 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~</a:t>
                      </a:r>
                      <a:r>
                        <a:rPr lang="fr-FR" baseline="0" dirty="0" smtClean="0"/>
                        <a:t> 3 000€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5 180€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14 944€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906719" y="1527082"/>
            <a:ext cx="7726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fr-FR" dirty="0"/>
              <a:t>Suite aux données dans la matrice d’estimation  et aux données dans le dossier de solution candidates :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76" y="1386317"/>
            <a:ext cx="8573697" cy="3796624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6347637" y="3593805"/>
            <a:ext cx="340242" cy="382772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29" y="6017236"/>
            <a:ext cx="1164319" cy="39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92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8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fr-FR" sz="3600" dirty="0" smtClean="0"/>
              <a:t>Planning réel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389047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Planning réel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altLang="fr-FR" dirty="0" smtClean="0">
                <a:solidFill>
                  <a:srgbClr val="007856"/>
                </a:solidFill>
              </a:rPr>
              <a:t>GESTION D’UN PROJET TECHNIQUE – SEL3C</a:t>
            </a:r>
            <a:endParaRPr lang="fr-FR" altLang="fr-FR" i="1" dirty="0">
              <a:solidFill>
                <a:srgbClr val="7F7F7F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3469"/>
            <a:ext cx="9906000" cy="4399627"/>
          </a:xfrm>
          <a:prstGeom prst="rect">
            <a:avLst/>
          </a:prstGeom>
        </p:spPr>
      </p:pic>
      <p:sp>
        <p:nvSpPr>
          <p:cNvPr id="10" name="Flèche droite 9"/>
          <p:cNvSpPr/>
          <p:nvPr/>
        </p:nvSpPr>
        <p:spPr bwMode="auto">
          <a:xfrm>
            <a:off x="56707" y="1055624"/>
            <a:ext cx="9792586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6707" y="901734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Départ 08/07/2015</a:t>
            </a:r>
            <a:endParaRPr lang="fr-FR" sz="14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8360982" y="901733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Fin 18/09/2015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880421" y="5945109"/>
            <a:ext cx="250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Fin itération 1 : 30/07/2015</a:t>
            </a:r>
            <a:endParaRPr lang="fr-FR" sz="1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4056915" y="5945109"/>
            <a:ext cx="2471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Fin itération 2 : 21/08/2015</a:t>
            </a:r>
            <a:endParaRPr lang="fr-FR" sz="14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7609240" y="5945109"/>
            <a:ext cx="243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Fin itération 3 : 18/09/2015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4016980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fr-FR" sz="3600" dirty="0" smtClean="0"/>
              <a:t>Résultat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700304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de l’entreprise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93095" y="1638302"/>
            <a:ext cx="8559404" cy="3178247"/>
          </a:xfrm>
        </p:spPr>
        <p:txBody>
          <a:bodyPr/>
          <a:lstStyle/>
          <a:p>
            <a:pPr marL="285750" indent="-285750">
              <a:buBlip>
                <a:blip r:embed="rId2"/>
              </a:buBlip>
            </a:pPr>
            <a:endParaRPr lang="fr-FR" dirty="0" smtClean="0"/>
          </a:p>
          <a:p>
            <a:pPr marL="285750" indent="-285750">
              <a:buBlip>
                <a:blip r:embed="rId2"/>
              </a:buBlip>
            </a:pPr>
            <a:r>
              <a:rPr lang="fr-FR" dirty="0" smtClean="0"/>
              <a:t>Filiale informatique</a:t>
            </a:r>
          </a:p>
          <a:p>
            <a:pPr marL="285750" indent="-285750">
              <a:buBlip>
                <a:blip r:embed="rId2"/>
              </a:buBlip>
            </a:pPr>
            <a:endParaRPr lang="fr-FR" dirty="0"/>
          </a:p>
          <a:p>
            <a:pPr marL="285750" indent="-285750">
              <a:buBlip>
                <a:blip r:embed="rId2"/>
              </a:buBlip>
            </a:pPr>
            <a:r>
              <a:rPr lang="fr-FR" dirty="0" smtClean="0"/>
              <a:t>Siège situé à Paris</a:t>
            </a:r>
          </a:p>
          <a:p>
            <a:pPr marL="285750" indent="-285750">
              <a:buBlip>
                <a:blip r:embed="rId2"/>
              </a:buBlip>
            </a:pPr>
            <a:endParaRPr lang="fr-FR" dirty="0"/>
          </a:p>
          <a:p>
            <a:pPr marL="285750" indent="-285750">
              <a:buBlip>
                <a:blip r:embed="rId2"/>
              </a:buBlip>
            </a:pPr>
            <a:r>
              <a:rPr lang="fr-FR" dirty="0" smtClean="0"/>
              <a:t>~ 1300 salariés</a:t>
            </a:r>
          </a:p>
          <a:p>
            <a:pPr marL="285750" indent="-285750">
              <a:buBlip>
                <a:blip r:embed="rId2"/>
              </a:buBlip>
            </a:pPr>
            <a:endParaRPr lang="fr-FR" dirty="0"/>
          </a:p>
          <a:p>
            <a:pPr marL="285750" indent="-285750">
              <a:buBlip>
                <a:blip r:embed="rId2"/>
              </a:buBlip>
            </a:pPr>
            <a:r>
              <a:rPr lang="fr-FR" dirty="0" smtClean="0"/>
              <a:t>Comportement SSII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altLang="fr-FR" dirty="0" smtClean="0">
                <a:solidFill>
                  <a:srgbClr val="007856"/>
                </a:solidFill>
              </a:rPr>
              <a:t>GESTION D’UN PROJET TECHNIQUE – SEL3C</a:t>
            </a:r>
            <a:endParaRPr lang="fr-FR" altLang="fr-FR" i="1" dirty="0">
              <a:solidFill>
                <a:srgbClr val="7F7F7F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233" y="1520452"/>
            <a:ext cx="5429693" cy="3565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29" y="6017236"/>
            <a:ext cx="1164319" cy="39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15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Résultat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altLang="fr-FR" dirty="0" smtClean="0">
                <a:solidFill>
                  <a:srgbClr val="007856"/>
                </a:solidFill>
              </a:rPr>
              <a:t>GESTION D’UN PROJET TECHNIQUE – SEL3C</a:t>
            </a:r>
            <a:endParaRPr lang="fr-FR" altLang="fr-FR" i="1" dirty="0">
              <a:solidFill>
                <a:srgbClr val="7F7F7F"/>
              </a:solidFill>
            </a:endParaRPr>
          </a:p>
        </p:txBody>
      </p:sp>
      <p:sp>
        <p:nvSpPr>
          <p:cNvPr id="7" name="Espace réservé du texte 3"/>
          <p:cNvSpPr txBox="1">
            <a:spLocks/>
          </p:cNvSpPr>
          <p:nvPr/>
        </p:nvSpPr>
        <p:spPr>
          <a:xfrm>
            <a:off x="697776" y="1090948"/>
            <a:ext cx="8559404" cy="1819275"/>
          </a:xfrm>
          <a:prstGeom prst="rect">
            <a:avLst/>
          </a:prstGeom>
        </p:spPr>
        <p:txBody>
          <a:bodyPr lIns="91438" tIns="45718" rIns="91438" bIns="45718"/>
          <a:lstStyle>
            <a:lvl1pPr marL="0" indent="0" algn="l" defTabSz="457187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1pPr>
            <a:lvl2pPr marL="361940" indent="-180969" algn="l" defTabSz="457187" rtl="0" fontAlgn="base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lang="fr-FR" sz="1800" kern="1200" baseline="0" smtClean="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2pPr>
            <a:lvl3pPr marL="523860" indent="-161921" algn="l" defTabSz="457187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 3" panose="05040102010807070707" pitchFamily="18" charset="2"/>
              <a:buChar char="u"/>
              <a:defRPr lang="fr-FR" sz="1600" kern="1200" baseline="0" smtClean="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3pPr>
            <a:lvl4pPr marL="714354" indent="-171445" algn="l" defTabSz="457187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fr-FR" sz="1400" kern="1200" baseline="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4pPr>
            <a:lvl5pPr marL="714354" indent="0" algn="l" defTabSz="457187" rtl="0" fontAlgn="base">
              <a:spcBef>
                <a:spcPct val="20000"/>
              </a:spcBef>
              <a:spcAft>
                <a:spcPct val="0"/>
              </a:spcAft>
              <a:buSzPct val="60000"/>
              <a:buFont typeface="Courier New" panose="02070309020205020404" pitchFamily="49" charset="0"/>
              <a:buNone/>
              <a:defRPr sz="1400" kern="120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5pPr>
            <a:lvl6pPr marL="2514527" indent="-228594" algn="l" defTabSz="45718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14" indent="-228594" algn="l" defTabSz="45718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00" indent="-228594" algn="l" defTabSz="45718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87" indent="-228594" algn="l" defTabSz="45718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Blip>
                <a:blip r:embed="rId4"/>
              </a:buBlip>
            </a:pPr>
            <a:r>
              <a:rPr lang="fr-FR" dirty="0" smtClean="0"/>
              <a:t>Mise en place de web Service (REST):</a:t>
            </a:r>
          </a:p>
          <a:p>
            <a:pPr marL="809610" lvl="2" indent="-285750">
              <a:buFont typeface="Arial" charset="0"/>
              <a:buBlip>
                <a:blip r:embed="rId4"/>
              </a:buBlip>
            </a:pPr>
            <a:r>
              <a:rPr lang="fr-FR" dirty="0" smtClean="0"/>
              <a:t>POST		=&gt; Dépose</a:t>
            </a:r>
          </a:p>
          <a:p>
            <a:pPr marL="809610" lvl="2" indent="-285750">
              <a:buFont typeface="Arial" charset="0"/>
              <a:buBlip>
                <a:blip r:embed="rId4"/>
              </a:buBlip>
            </a:pPr>
            <a:r>
              <a:rPr lang="fr-FR" dirty="0" smtClean="0"/>
              <a:t>PUT		=&gt; Modification</a:t>
            </a:r>
          </a:p>
          <a:p>
            <a:pPr marL="809610" lvl="2" indent="-285750">
              <a:buFont typeface="Arial" charset="0"/>
              <a:buBlip>
                <a:blip r:embed="rId4"/>
              </a:buBlip>
            </a:pPr>
            <a:r>
              <a:rPr lang="fr-FR" dirty="0" smtClean="0"/>
              <a:t>GET		=&gt; Récupération</a:t>
            </a:r>
          </a:p>
          <a:p>
            <a:pPr marL="809610" lvl="2" indent="-285750">
              <a:buFont typeface="Arial" charset="0"/>
              <a:buBlip>
                <a:blip r:embed="rId4"/>
              </a:buBlip>
            </a:pPr>
            <a:r>
              <a:rPr lang="fr-FR" dirty="0" smtClean="0"/>
              <a:t>DELETE	=&gt; Suppression</a:t>
            </a:r>
          </a:p>
          <a:p>
            <a:pPr marL="285750" indent="-285750">
              <a:buFont typeface="Arial" charset="0"/>
              <a:buBlip>
                <a:blip r:embed="rId4"/>
              </a:buBlip>
            </a:pP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marL="285750" indent="-285750">
              <a:buFont typeface="Arial" charset="0"/>
              <a:buBlip>
                <a:blip r:embed="rId4"/>
              </a:buBlip>
            </a:pPr>
            <a:endParaRPr lang="fr-FR" dirty="0" smtClean="0"/>
          </a:p>
        </p:txBody>
      </p:sp>
      <p:sp>
        <p:nvSpPr>
          <p:cNvPr id="8" name="Rectangle 7"/>
          <p:cNvSpPr/>
          <p:nvPr/>
        </p:nvSpPr>
        <p:spPr bwMode="auto">
          <a:xfrm>
            <a:off x="3344863" y="2910223"/>
            <a:ext cx="3673475" cy="32178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Ctr="1"/>
          <a:lstStyle/>
          <a:p>
            <a:pPr>
              <a:defRPr/>
            </a:pPr>
            <a:r>
              <a:rPr lang="fr-FR" sz="20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Gestionnaire de documents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775123" y="3248261"/>
            <a:ext cx="506539" cy="27588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lIns="90000" tIns="46800" rIns="90000" bIns="46800" anchor="ctr" anchorCtr="1"/>
          <a:lstStyle/>
          <a:p>
            <a:pPr>
              <a:defRPr/>
            </a:pPr>
            <a:r>
              <a:rPr lang="fr-FR" sz="20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Serveur Application</a:t>
            </a:r>
          </a:p>
        </p:txBody>
      </p:sp>
      <p:sp>
        <p:nvSpPr>
          <p:cNvPr id="10" name="Cylindre 9"/>
          <p:cNvSpPr/>
          <p:nvPr/>
        </p:nvSpPr>
        <p:spPr bwMode="auto">
          <a:xfrm>
            <a:off x="5829301" y="3427748"/>
            <a:ext cx="855662" cy="1084262"/>
          </a:xfrm>
          <a:prstGeom prst="can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fr-FR" sz="1050" b="1" dirty="0">
                <a:solidFill>
                  <a:prstClr val="black"/>
                </a:solidFill>
              </a:rPr>
              <a:t>SGBD</a:t>
            </a:r>
          </a:p>
        </p:txBody>
      </p:sp>
      <p:sp>
        <p:nvSpPr>
          <p:cNvPr id="11" name="Larme 10"/>
          <p:cNvSpPr/>
          <p:nvPr/>
        </p:nvSpPr>
        <p:spPr bwMode="auto">
          <a:xfrm>
            <a:off x="5865813" y="5120024"/>
            <a:ext cx="1012825" cy="1008062"/>
          </a:xfrm>
          <a:prstGeom prst="teardrop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>
              <a:defRPr/>
            </a:pPr>
            <a:endParaRPr lang="fr-FR" sz="900">
              <a:solidFill>
                <a:prstClr val="black"/>
              </a:solidFill>
            </a:endParaRPr>
          </a:p>
        </p:txBody>
      </p:sp>
      <p:cxnSp>
        <p:nvCxnSpPr>
          <p:cNvPr id="12" name="Connecteur droit avec flèche 8"/>
          <p:cNvCxnSpPr>
            <a:cxnSpLocks noChangeShapeType="1"/>
            <a:endCxn id="10" idx="2"/>
          </p:cNvCxnSpPr>
          <p:nvPr/>
        </p:nvCxnSpPr>
        <p:spPr bwMode="auto">
          <a:xfrm flipV="1">
            <a:off x="4281488" y="3970673"/>
            <a:ext cx="1547813" cy="254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1" y="5408948"/>
            <a:ext cx="285750" cy="26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1" y="5551823"/>
            <a:ext cx="285750" cy="26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038" y="5632785"/>
            <a:ext cx="285750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5766135"/>
            <a:ext cx="285750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Connecteur droit avec flèche 14"/>
          <p:cNvCxnSpPr>
            <a:cxnSpLocks noChangeShapeType="1"/>
          </p:cNvCxnSpPr>
          <p:nvPr/>
        </p:nvCxnSpPr>
        <p:spPr bwMode="auto">
          <a:xfrm>
            <a:off x="4281488" y="5540710"/>
            <a:ext cx="15843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Connecteur droit avec flèche 9"/>
          <p:cNvCxnSpPr>
            <a:cxnSpLocks noChangeShapeType="1"/>
            <a:endCxn id="11" idx="6"/>
          </p:cNvCxnSpPr>
          <p:nvPr/>
        </p:nvCxnSpPr>
        <p:spPr bwMode="auto">
          <a:xfrm>
            <a:off x="6351589" y="4512010"/>
            <a:ext cx="20637" cy="608014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9" name="Imag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29" y="6017236"/>
            <a:ext cx="1164319" cy="39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00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Résultat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Blip>
                <a:blip r:embed="rId2"/>
              </a:buBlip>
            </a:pPr>
            <a:r>
              <a:rPr lang="fr-FR" dirty="0" smtClean="0"/>
              <a:t>Finalité :</a:t>
            </a:r>
          </a:p>
          <a:p>
            <a:pPr marL="809610" lvl="2" indent="-285750">
              <a:buBlip>
                <a:blip r:embed="rId2"/>
              </a:buBlip>
            </a:pPr>
            <a:r>
              <a:rPr lang="fr-FR" dirty="0" smtClean="0"/>
              <a:t>Signer un contrat de crédit à la consommation en ligne</a:t>
            </a:r>
            <a:endParaRPr lang="fr-FR" dirty="0"/>
          </a:p>
          <a:p>
            <a:pPr lvl="2" indent="0">
              <a:buNone/>
            </a:pP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altLang="fr-FR" dirty="0" smtClean="0">
                <a:solidFill>
                  <a:srgbClr val="007856"/>
                </a:solidFill>
              </a:rPr>
              <a:t>GESTION D’UN PROJET TECHNIQUE – SEL3C</a:t>
            </a:r>
            <a:endParaRPr lang="fr-FR" altLang="fr-FR" i="1" dirty="0">
              <a:solidFill>
                <a:srgbClr val="7F7F7F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05" y="2686938"/>
            <a:ext cx="8661394" cy="13619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29" y="6017236"/>
            <a:ext cx="1164319" cy="39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68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fr-FR" sz="3600" dirty="0" smtClean="0"/>
              <a:t>Bilan du projet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726369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Bilan du projet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altLang="fr-FR" dirty="0" smtClean="0">
                <a:solidFill>
                  <a:srgbClr val="007856"/>
                </a:solidFill>
              </a:rPr>
              <a:t>GESTION D’UN PROJET TECHNIQUE – SEL3C</a:t>
            </a:r>
            <a:endParaRPr lang="fr-FR" altLang="fr-FR" i="1" dirty="0">
              <a:solidFill>
                <a:srgbClr val="7F7F7F"/>
              </a:solidFill>
            </a:endParaRPr>
          </a:p>
        </p:txBody>
      </p:sp>
      <p:sp>
        <p:nvSpPr>
          <p:cNvPr id="7" name="Espace réservé du texte 3"/>
          <p:cNvSpPr txBox="1">
            <a:spLocks/>
          </p:cNvSpPr>
          <p:nvPr/>
        </p:nvSpPr>
        <p:spPr>
          <a:xfrm>
            <a:off x="693095" y="1431189"/>
            <a:ext cx="8559404" cy="1819275"/>
          </a:xfrm>
          <a:prstGeom prst="rect">
            <a:avLst/>
          </a:prstGeom>
        </p:spPr>
        <p:txBody>
          <a:bodyPr lIns="91438" tIns="45718" rIns="91438" bIns="45718"/>
          <a:lstStyle>
            <a:lvl1pPr marL="0" indent="0" algn="l" defTabSz="457187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1pPr>
            <a:lvl2pPr marL="361940" indent="-180969" algn="l" defTabSz="457187" rtl="0" fontAlgn="base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lang="fr-FR" sz="1800" kern="1200" baseline="0" smtClean="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2pPr>
            <a:lvl3pPr marL="523860" indent="-161921" algn="l" defTabSz="457187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 3" panose="05040102010807070707" pitchFamily="18" charset="2"/>
              <a:buChar char="u"/>
              <a:defRPr lang="fr-FR" sz="1600" kern="1200" baseline="0" smtClean="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3pPr>
            <a:lvl4pPr marL="714354" indent="-171445" algn="l" defTabSz="457187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fr-FR" sz="1400" kern="1200" baseline="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4pPr>
            <a:lvl5pPr marL="714354" indent="0" algn="l" defTabSz="457187" rtl="0" fontAlgn="base">
              <a:spcBef>
                <a:spcPct val="20000"/>
              </a:spcBef>
              <a:spcAft>
                <a:spcPct val="0"/>
              </a:spcAft>
              <a:buSzPct val="60000"/>
              <a:buFont typeface="Courier New" panose="02070309020205020404" pitchFamily="49" charset="0"/>
              <a:buNone/>
              <a:defRPr sz="1400" kern="120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5pPr>
            <a:lvl6pPr marL="2514527" indent="-228594" algn="l" defTabSz="45718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14" indent="-228594" algn="l" defTabSz="45718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00" indent="-228594" algn="l" defTabSz="45718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87" indent="-228594" algn="l" defTabSz="45718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Blip>
                <a:blip r:embed="rId3"/>
              </a:buBlip>
            </a:pPr>
            <a:r>
              <a:rPr lang="fr-FR" dirty="0" smtClean="0"/>
              <a:t>Peu d’écart de délais (Semaine creuse dû au manque de disponibilité)</a:t>
            </a:r>
          </a:p>
          <a:p>
            <a:pPr marL="285750" indent="-285750">
              <a:buFont typeface="Arial" charset="0"/>
              <a:buBlip>
                <a:blip r:embed="rId3"/>
              </a:buBlip>
            </a:pPr>
            <a:endParaRPr lang="fr-FR" dirty="0"/>
          </a:p>
          <a:p>
            <a:pPr marL="285750" indent="-285750">
              <a:buFont typeface="Arial" charset="0"/>
              <a:buBlip>
                <a:blip r:embed="rId3"/>
              </a:buBlip>
            </a:pPr>
            <a:r>
              <a:rPr lang="fr-FR" dirty="0" smtClean="0"/>
              <a:t>Brique technique qui commence à être utilisée partout (Stockage temporaire)</a:t>
            </a:r>
          </a:p>
          <a:p>
            <a:pPr marL="285750" indent="-285750">
              <a:buFont typeface="Arial" charset="0"/>
              <a:buBlip>
                <a:blip r:embed="rId3"/>
              </a:buBlip>
            </a:pPr>
            <a:endParaRPr lang="fr-FR" dirty="0"/>
          </a:p>
          <a:p>
            <a:pPr marL="285750" indent="-285750">
              <a:buFont typeface="Arial" charset="0"/>
              <a:buBlip>
                <a:blip r:embed="rId3"/>
              </a:buBlip>
            </a:pPr>
            <a:r>
              <a:rPr lang="fr-FR" dirty="0" smtClean="0"/>
              <a:t>Difficulté au niveau des ressources</a:t>
            </a:r>
          </a:p>
          <a:p>
            <a:pPr marL="809610" lvl="2" indent="-285750">
              <a:buFont typeface="Arial" charset="0"/>
              <a:buBlip>
                <a:blip r:embed="rId3"/>
              </a:buBlip>
            </a:pPr>
            <a:r>
              <a:rPr lang="fr-FR" dirty="0" smtClean="0"/>
              <a:t>Demande au Responsable d’unité pour obtenir de la disponibilité des ressources </a:t>
            </a:r>
          </a:p>
          <a:p>
            <a:pPr marL="285750" indent="-285750">
              <a:buFont typeface="Arial" charset="0"/>
              <a:buBlip>
                <a:blip r:embed="rId3"/>
              </a:buBlip>
            </a:pPr>
            <a:endParaRPr lang="fr-FR" dirty="0"/>
          </a:p>
          <a:p>
            <a:pPr marL="285750" indent="-285750">
              <a:buFont typeface="Arial" charset="0"/>
              <a:buBlip>
                <a:blip r:embed="rId3"/>
              </a:buBlip>
            </a:pPr>
            <a:r>
              <a:rPr lang="fr-FR" b="1" dirty="0"/>
              <a:t>P</a:t>
            </a:r>
            <a:r>
              <a:rPr lang="fr-FR" b="1" dirty="0" smtClean="0"/>
              <a:t>rojet en production</a:t>
            </a:r>
          </a:p>
          <a:p>
            <a:pPr marL="285750" indent="-285750">
              <a:buFont typeface="Arial" charset="0"/>
              <a:buBlip>
                <a:blip r:embed="rId3"/>
              </a:buBlip>
            </a:pPr>
            <a:endParaRPr lang="fr-FR" dirty="0"/>
          </a:p>
          <a:p>
            <a:pPr marL="285750" indent="-285750">
              <a:buFont typeface="Arial" charset="0"/>
              <a:buBlip>
                <a:blip r:embed="rId3"/>
              </a:buBlip>
            </a:pPr>
            <a:r>
              <a:rPr lang="fr-FR" dirty="0" smtClean="0"/>
              <a:t>Utilisé dans les caisses régionales</a:t>
            </a:r>
          </a:p>
          <a:p>
            <a:pPr marL="809610" lvl="2" indent="-285750">
              <a:buFont typeface="Arial" charset="0"/>
              <a:buBlip>
                <a:blip r:embed="rId3"/>
              </a:buBlip>
            </a:pPr>
            <a:endParaRPr lang="fr-FR" dirty="0" smtClean="0"/>
          </a:p>
          <a:p>
            <a:pPr marL="285750" indent="-285750">
              <a:buFont typeface="Arial" charset="0"/>
              <a:buBlip>
                <a:blip r:embed="rId3"/>
              </a:buBlip>
            </a:pPr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29" y="6017236"/>
            <a:ext cx="1164319" cy="39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05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fr-FR" sz="3600" dirty="0" smtClean="0"/>
              <a:t>Conclusion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577796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altLang="fr-FR" dirty="0" smtClean="0">
                <a:solidFill>
                  <a:srgbClr val="007856"/>
                </a:solidFill>
              </a:rPr>
              <a:t>GESTION D’UN PROJET TECHNIQUE – SEL3C</a:t>
            </a:r>
            <a:endParaRPr lang="fr-FR" altLang="fr-FR" i="1" dirty="0">
              <a:solidFill>
                <a:srgbClr val="7F7F7F"/>
              </a:solidFill>
            </a:endParaRPr>
          </a:p>
        </p:txBody>
      </p:sp>
      <p:sp>
        <p:nvSpPr>
          <p:cNvPr id="7" name="Espace réservé du texte 3"/>
          <p:cNvSpPr txBox="1">
            <a:spLocks/>
          </p:cNvSpPr>
          <p:nvPr/>
        </p:nvSpPr>
        <p:spPr>
          <a:xfrm>
            <a:off x="693095" y="1037783"/>
            <a:ext cx="8559404" cy="3980783"/>
          </a:xfrm>
          <a:prstGeom prst="rect">
            <a:avLst/>
          </a:prstGeom>
        </p:spPr>
        <p:txBody>
          <a:bodyPr lIns="91438" tIns="45718" rIns="91438" bIns="45718"/>
          <a:lstStyle>
            <a:lvl1pPr marL="0" indent="0" algn="l" defTabSz="457187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1pPr>
            <a:lvl2pPr marL="361940" indent="-180969" algn="l" defTabSz="457187" rtl="0" fontAlgn="base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lang="fr-FR" sz="1800" kern="1200" baseline="0" smtClean="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2pPr>
            <a:lvl3pPr marL="523860" indent="-161921" algn="l" defTabSz="457187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 3" panose="05040102010807070707" pitchFamily="18" charset="2"/>
              <a:buChar char="u"/>
              <a:defRPr lang="fr-FR" sz="1600" kern="1200" baseline="0" smtClean="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3pPr>
            <a:lvl4pPr marL="714354" indent="-171445" algn="l" defTabSz="457187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fr-FR" sz="1400" kern="1200" baseline="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4pPr>
            <a:lvl5pPr marL="714354" indent="0" algn="l" defTabSz="457187" rtl="0" fontAlgn="base">
              <a:spcBef>
                <a:spcPct val="20000"/>
              </a:spcBef>
              <a:spcAft>
                <a:spcPct val="0"/>
              </a:spcAft>
              <a:buSzPct val="60000"/>
              <a:buFont typeface="Courier New" panose="02070309020205020404" pitchFamily="49" charset="0"/>
              <a:buNone/>
              <a:defRPr sz="1400" kern="1200">
                <a:solidFill>
                  <a:srgbClr val="485155"/>
                </a:solidFill>
                <a:latin typeface="+mn-lt"/>
                <a:ea typeface="ＭＳ Ｐゴシック" pitchFamily="34" charset="-128"/>
                <a:cs typeface="+mn-cs"/>
              </a:defRPr>
            </a:lvl5pPr>
            <a:lvl6pPr marL="2514527" indent="-228594" algn="l" defTabSz="45718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14" indent="-228594" algn="l" defTabSz="45718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00" indent="-228594" algn="l" defTabSz="45718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87" indent="-228594" algn="l" defTabSz="45718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Blip>
                <a:blip r:embed="rId4"/>
              </a:buBlip>
            </a:pPr>
            <a:r>
              <a:rPr lang="fr-FR" dirty="0" smtClean="0"/>
              <a:t>Objectifs atteints</a:t>
            </a:r>
          </a:p>
          <a:p>
            <a:endParaRPr lang="fr-FR" dirty="0"/>
          </a:p>
          <a:p>
            <a:pPr marL="285750" indent="-285750">
              <a:buFont typeface="Arial" charset="0"/>
              <a:buBlip>
                <a:blip r:embed="rId4"/>
              </a:buBlip>
            </a:pPr>
            <a:r>
              <a:rPr lang="fr-FR" dirty="0" smtClean="0"/>
              <a:t>Niveau humain</a:t>
            </a:r>
          </a:p>
          <a:p>
            <a:pPr marL="285750" indent="-285750">
              <a:buFont typeface="Arial" charset="0"/>
              <a:buBlip>
                <a:blip r:embed="rId4"/>
              </a:buBlip>
            </a:pPr>
            <a:endParaRPr lang="fr-FR" dirty="0"/>
          </a:p>
          <a:p>
            <a:pPr marL="285750" indent="-285750">
              <a:buFont typeface="Arial" charset="0"/>
              <a:buBlip>
                <a:blip r:embed="rId4"/>
              </a:buBlip>
            </a:pPr>
            <a:r>
              <a:rPr lang="fr-FR" dirty="0" smtClean="0"/>
              <a:t>Compétences techniques</a:t>
            </a:r>
          </a:p>
          <a:p>
            <a:endParaRPr lang="fr-FR" dirty="0" smtClean="0"/>
          </a:p>
          <a:p>
            <a:pPr marL="285750" indent="-285750">
              <a:buFont typeface="Arial" charset="0"/>
              <a:buBlip>
                <a:blip r:embed="rId4"/>
              </a:buBlip>
            </a:pPr>
            <a:r>
              <a:rPr lang="fr-FR" dirty="0" smtClean="0"/>
              <a:t>Eléments de formation appliqués dans le cadre professionnel</a:t>
            </a:r>
          </a:p>
          <a:p>
            <a:pPr marL="809610" lvl="2" indent="-285750">
              <a:buFont typeface="Arial" charset="0"/>
              <a:buBlip>
                <a:blip r:embed="rId4"/>
              </a:buBlip>
            </a:pPr>
            <a:r>
              <a:rPr lang="fr-FR" dirty="0" smtClean="0"/>
              <a:t>Construction de planning prévisionnel</a:t>
            </a:r>
          </a:p>
          <a:p>
            <a:pPr marL="809610" lvl="2" indent="-285750">
              <a:buFont typeface="Arial" charset="0"/>
              <a:buBlip>
                <a:blip r:embed="rId4"/>
              </a:buBlip>
            </a:pPr>
            <a:r>
              <a:rPr lang="fr-FR" dirty="0" smtClean="0"/>
              <a:t>Suivi de projet</a:t>
            </a:r>
            <a:endParaRPr lang="fr-FR" dirty="0"/>
          </a:p>
          <a:p>
            <a:pPr marL="285750" indent="-285750">
              <a:buFont typeface="Arial" charset="0"/>
              <a:buBlip>
                <a:blip r:embed="rId4"/>
              </a:buBlip>
            </a:pPr>
            <a:endParaRPr lang="fr-FR" dirty="0" smtClean="0"/>
          </a:p>
          <a:p>
            <a:pPr marL="285750" indent="-285750">
              <a:buFont typeface="Arial" charset="0"/>
              <a:buBlip>
                <a:blip r:embed="rId4"/>
              </a:buBlip>
            </a:pPr>
            <a:r>
              <a:rPr lang="fr-FR" dirty="0" smtClean="0"/>
              <a:t>Volonté de poursuite d’études vers Manager de Systèmes d’Informations</a:t>
            </a:r>
          </a:p>
          <a:p>
            <a:pPr marL="285750" indent="-285750">
              <a:buFont typeface="Arial" charset="0"/>
              <a:buBlip>
                <a:blip r:embed="rId4"/>
              </a:buBlip>
            </a:pPr>
            <a:endParaRPr lang="fr-FR" dirty="0"/>
          </a:p>
          <a:p>
            <a:pPr marL="285750" indent="-285750">
              <a:buFont typeface="Arial" charset="0"/>
              <a:buBlip>
                <a:blip r:embed="rId4"/>
              </a:buBlip>
            </a:pPr>
            <a:r>
              <a:rPr lang="fr-FR" dirty="0" smtClean="0"/>
              <a:t>Poste de chef de projet informatique à moyen terme </a:t>
            </a:r>
          </a:p>
          <a:p>
            <a:r>
              <a:rPr lang="fr-FR" dirty="0" smtClean="0"/>
              <a:t>     et directeur informatique à long terme</a:t>
            </a:r>
            <a:endParaRPr lang="fr-FR" dirty="0"/>
          </a:p>
          <a:p>
            <a:pPr marL="285750" indent="-285750">
              <a:buFont typeface="Arial" charset="0"/>
              <a:buBlip>
                <a:blip r:embed="rId4"/>
              </a:buBlip>
            </a:pPr>
            <a:endParaRPr lang="fr-FR" dirty="0" smtClean="0"/>
          </a:p>
          <a:p>
            <a:pPr marL="285750" indent="-285750">
              <a:buFont typeface="Arial" charset="0"/>
              <a:buBlip>
                <a:blip r:embed="rId4"/>
              </a:buBlip>
            </a:pPr>
            <a:endParaRPr lang="fr-FR" dirty="0" smtClean="0"/>
          </a:p>
          <a:p>
            <a:pPr marL="809610" lvl="2" indent="-285750">
              <a:buFont typeface="Arial" charset="0"/>
              <a:buBlip>
                <a:blip r:embed="rId4"/>
              </a:buBlip>
            </a:pPr>
            <a:endParaRPr lang="fr-FR" dirty="0" smtClean="0"/>
          </a:p>
          <a:p>
            <a:pPr marL="285750" indent="-285750">
              <a:buFont typeface="Arial" charset="0"/>
              <a:buBlip>
                <a:blip r:embed="rId4"/>
              </a:buBlip>
            </a:pPr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29" y="6017236"/>
            <a:ext cx="1164319" cy="39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24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520388" y="3315096"/>
            <a:ext cx="8347868" cy="719083"/>
          </a:xfrm>
        </p:spPr>
        <p:txBody>
          <a:bodyPr/>
          <a:lstStyle/>
          <a:p>
            <a:r>
              <a:rPr lang="fr-FR" dirty="0" smtClean="0"/>
              <a:t>Merci à tous pour votre attention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8510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de l’entreprise</a:t>
            </a:r>
            <a:endParaRPr lang="fr-FR" dirty="0"/>
          </a:p>
        </p:txBody>
      </p:sp>
      <p:graphicFrame>
        <p:nvGraphicFramePr>
          <p:cNvPr id="7" name="Espace réservé du graphique 6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99769312"/>
              </p:ext>
            </p:extLst>
          </p:nvPr>
        </p:nvGraphicFramePr>
        <p:xfrm>
          <a:off x="4638749" y="1019914"/>
          <a:ext cx="4860925" cy="4733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Blip>
                <a:blip r:embed="rId4"/>
              </a:buBlip>
            </a:pPr>
            <a:endParaRPr lang="fr-FR" dirty="0" smtClean="0"/>
          </a:p>
          <a:p>
            <a:pPr marL="285750" indent="-285750">
              <a:buBlip>
                <a:blip r:embed="rId4"/>
              </a:buBlip>
            </a:pPr>
            <a:r>
              <a:rPr lang="fr-FR" dirty="0" smtClean="0"/>
              <a:t>Groupe Crédit Agricole</a:t>
            </a:r>
          </a:p>
          <a:p>
            <a:pPr marL="285750" indent="-285750">
              <a:buBlip>
                <a:blip r:embed="rId4"/>
              </a:buBlip>
            </a:pPr>
            <a:endParaRPr lang="fr-FR" dirty="0" smtClean="0"/>
          </a:p>
          <a:p>
            <a:pPr marL="285750" indent="-285750">
              <a:buBlip>
                <a:blip r:embed="rId4"/>
              </a:buBlip>
            </a:pPr>
            <a:r>
              <a:rPr lang="fr-FR" dirty="0" smtClean="0"/>
              <a:t>Banques &amp; Assurances</a:t>
            </a:r>
          </a:p>
          <a:p>
            <a:endParaRPr lang="fr-FR" dirty="0"/>
          </a:p>
          <a:p>
            <a:pPr marL="285750" indent="-285750">
              <a:buBlip>
                <a:blip r:embed="rId4"/>
              </a:buBlip>
            </a:pPr>
            <a:r>
              <a:rPr lang="fr-FR" dirty="0" smtClean="0"/>
              <a:t>Fonctions transverses</a:t>
            </a:r>
          </a:p>
          <a:p>
            <a:pPr marL="285750" indent="-285750">
              <a:buBlip>
                <a:blip r:embed="rId4"/>
              </a:buBlip>
            </a:pPr>
            <a:endParaRPr lang="fr-FR" dirty="0"/>
          </a:p>
          <a:p>
            <a:pPr marL="285750" indent="-285750">
              <a:buBlip>
                <a:blip r:embed="rId4"/>
              </a:buBlip>
            </a:pPr>
            <a:r>
              <a:rPr lang="fr-FR" dirty="0" smtClean="0"/>
              <a:t>Répond aux besoins informatiques des caisses régionales</a:t>
            </a:r>
          </a:p>
          <a:p>
            <a:endParaRPr lang="fr-FR" dirty="0"/>
          </a:p>
          <a:p>
            <a:pPr marL="285750" indent="-285750">
              <a:buBlip>
                <a:blip r:embed="rId4"/>
              </a:buBlip>
            </a:pPr>
            <a:r>
              <a:rPr lang="fr-FR" dirty="0" smtClean="0"/>
              <a:t>Quelques chiffres…</a:t>
            </a:r>
            <a:endParaRPr lang="fr-FR" dirty="0"/>
          </a:p>
        </p:txBody>
      </p:sp>
      <p:sp>
        <p:nvSpPr>
          <p:cNvPr id="6" name="Espace réservé du pied de page 3"/>
          <p:cNvSpPr txBox="1">
            <a:spLocks/>
          </p:cNvSpPr>
          <p:nvPr/>
        </p:nvSpPr>
        <p:spPr>
          <a:xfrm>
            <a:off x="364333" y="6407461"/>
            <a:ext cx="5704032" cy="14749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fr-FR"/>
            </a:defPPr>
            <a:lvl1pPr algn="l" defTabSz="457187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187" algn="l" defTabSz="457187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373" algn="l" defTabSz="457187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560" algn="l" defTabSz="457187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747" algn="l" defTabSz="457187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5933" algn="l" defTabSz="914373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120" algn="l" defTabSz="914373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307" algn="l" defTabSz="914373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494" algn="l" defTabSz="914373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fr-FR" altLang="fr-FR" dirty="0" smtClean="0">
                <a:solidFill>
                  <a:srgbClr val="007856"/>
                </a:solidFill>
              </a:rPr>
              <a:t>GESTION D’UN PROJET TECHNIQUE – SEL3C</a:t>
            </a:r>
            <a:endParaRPr lang="fr-FR" altLang="fr-FR" i="1" dirty="0">
              <a:solidFill>
                <a:srgbClr val="7F7F7F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29" y="6017236"/>
            <a:ext cx="1164319" cy="39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75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de l’entreprise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altLang="fr-FR" dirty="0" smtClean="0">
                <a:solidFill>
                  <a:srgbClr val="007856"/>
                </a:solidFill>
              </a:rPr>
              <a:t>GESTION D’UN PROJET TECHNIQUE – SEL3C</a:t>
            </a:r>
            <a:endParaRPr lang="fr-FR" altLang="fr-FR" i="1" dirty="0">
              <a:solidFill>
                <a:srgbClr val="7F7F7F"/>
              </a:solidFill>
            </a:endParaRPr>
          </a:p>
        </p:txBody>
      </p:sp>
      <p:graphicFrame>
        <p:nvGraphicFramePr>
          <p:cNvPr id="9" name="Espace réservé du 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993280"/>
              </p:ext>
            </p:extLst>
          </p:nvPr>
        </p:nvGraphicFramePr>
        <p:xfrm>
          <a:off x="232069" y="921784"/>
          <a:ext cx="4860925" cy="4733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Espace réservé du 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6903136"/>
              </p:ext>
            </p:extLst>
          </p:nvPr>
        </p:nvGraphicFramePr>
        <p:xfrm>
          <a:off x="5045075" y="961066"/>
          <a:ext cx="4860925" cy="4733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29" y="6017236"/>
            <a:ext cx="1164319" cy="39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47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1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fr-FR" sz="3600" dirty="0" smtClean="0"/>
              <a:t>Mes missions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751055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Mes missions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97776" y="1606405"/>
            <a:ext cx="8559404" cy="4145810"/>
          </a:xfrm>
        </p:spPr>
        <p:txBody>
          <a:bodyPr/>
          <a:lstStyle/>
          <a:p>
            <a:pPr marL="285750" indent="-285750">
              <a:buBlip>
                <a:blip r:embed="rId2"/>
              </a:buBlip>
            </a:pPr>
            <a:r>
              <a:rPr lang="fr-FR" dirty="0" smtClean="0"/>
              <a:t>Court terme :</a:t>
            </a:r>
          </a:p>
          <a:p>
            <a:pPr marL="809610" lvl="2" indent="-285750">
              <a:buBlip>
                <a:blip r:embed="rId2"/>
              </a:buBlip>
            </a:pPr>
            <a:r>
              <a:rPr lang="fr-FR" dirty="0" smtClean="0"/>
              <a:t>Développement</a:t>
            </a:r>
          </a:p>
          <a:p>
            <a:pPr marL="809610" lvl="2" indent="-285750">
              <a:buBlip>
                <a:blip r:embed="rId2"/>
              </a:buBlip>
            </a:pPr>
            <a:r>
              <a:rPr lang="fr-FR" dirty="0" smtClean="0"/>
              <a:t>Support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pPr marL="285750" indent="-285750">
              <a:buBlip>
                <a:blip r:embed="rId2"/>
              </a:buBlip>
            </a:pPr>
            <a:r>
              <a:rPr lang="fr-FR" dirty="0" smtClean="0"/>
              <a:t>Moyen terme : </a:t>
            </a:r>
          </a:p>
          <a:p>
            <a:pPr marL="809610" lvl="2" indent="-285750">
              <a:buBlip>
                <a:blip r:embed="rId2"/>
              </a:buBlip>
            </a:pPr>
            <a:r>
              <a:rPr lang="fr-FR" dirty="0" smtClean="0"/>
              <a:t>Evolutions d’outils existants</a:t>
            </a:r>
          </a:p>
          <a:p>
            <a:pPr marL="809610" lvl="2" indent="-285750">
              <a:buBlip>
                <a:blip r:embed="rId2"/>
              </a:buBlip>
            </a:pPr>
            <a:r>
              <a:rPr lang="fr-FR" dirty="0" smtClean="0"/>
              <a:t>Pilotage et suivi de projet</a:t>
            </a:r>
          </a:p>
          <a:p>
            <a:pPr marL="285750" indent="-285750">
              <a:buBlip>
                <a:blip r:embed="rId2"/>
              </a:buBlip>
            </a:pPr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altLang="fr-FR" dirty="0" smtClean="0">
                <a:solidFill>
                  <a:srgbClr val="007856"/>
                </a:solidFill>
              </a:rPr>
              <a:t>GESTION D’UN PROJET TECHNIQUE – SEL3C</a:t>
            </a:r>
            <a:endParaRPr lang="fr-FR" altLang="fr-FR" i="1" dirty="0">
              <a:solidFill>
                <a:srgbClr val="7F7F7F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29" y="6017236"/>
            <a:ext cx="1164319" cy="39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27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fr-FR" sz="3600" dirty="0" smtClean="0"/>
              <a:t>Contexte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009092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-CATS-PowerPoint-Version-Image">
  <a:themeElements>
    <a:clrScheme name="PPT_EXTERNE_CA-TS">
      <a:dk1>
        <a:srgbClr val="404040"/>
      </a:dk1>
      <a:lt1>
        <a:sysClr val="window" lastClr="FFFFFF"/>
      </a:lt1>
      <a:dk2>
        <a:srgbClr val="007856"/>
      </a:dk2>
      <a:lt2>
        <a:srgbClr val="F5F4F5"/>
      </a:lt2>
      <a:accent1>
        <a:srgbClr val="007856"/>
      </a:accent1>
      <a:accent2>
        <a:srgbClr val="009A60"/>
      </a:accent2>
      <a:accent3>
        <a:srgbClr val="499532"/>
      </a:accent3>
      <a:accent4>
        <a:srgbClr val="95C11F"/>
      </a:accent4>
      <a:accent5>
        <a:srgbClr val="72BB86"/>
      </a:accent5>
      <a:accent6>
        <a:srgbClr val="C7D124"/>
      </a:accent6>
      <a:hlink>
        <a:srgbClr val="007856"/>
      </a:hlink>
      <a:folHlink>
        <a:srgbClr val="009A60"/>
      </a:folHlink>
    </a:clrScheme>
    <a:fontScheme name="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ception personnalisée">
  <a:themeElements>
    <a:clrScheme name="PPT_EXTERNE_CA-TS">
      <a:dk1>
        <a:srgbClr val="404040"/>
      </a:dk1>
      <a:lt1>
        <a:sysClr val="window" lastClr="FFFFFF"/>
      </a:lt1>
      <a:dk2>
        <a:srgbClr val="007856"/>
      </a:dk2>
      <a:lt2>
        <a:srgbClr val="F5F4F5"/>
      </a:lt2>
      <a:accent1>
        <a:srgbClr val="007856"/>
      </a:accent1>
      <a:accent2>
        <a:srgbClr val="009A60"/>
      </a:accent2>
      <a:accent3>
        <a:srgbClr val="499532"/>
      </a:accent3>
      <a:accent4>
        <a:srgbClr val="95C11F"/>
      </a:accent4>
      <a:accent5>
        <a:srgbClr val="72BB86"/>
      </a:accent5>
      <a:accent6>
        <a:srgbClr val="C7D124"/>
      </a:accent6>
      <a:hlink>
        <a:srgbClr val="007856"/>
      </a:hlink>
      <a:folHlink>
        <a:srgbClr val="009A60"/>
      </a:folHlink>
    </a:clrScheme>
    <a:fontScheme name="PPT_CA-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bjet xmlns="38dfb9e9-f65e-4b80-a53e-8c0789ae195a">Modèle PowerPoint format A4 (standard)</Objet>
    <Typologie xmlns="38dfb9e9-f65e-4b80-a53e-8c0789ae195a">12</Typologi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FE692BBC180E46BDB9EBA857D314BA" ma:contentTypeVersion="11" ma:contentTypeDescription="Crée un document." ma:contentTypeScope="" ma:versionID="99dd6ee29e5cafa1d212a57ecf7d9617">
  <xsd:schema xmlns:xsd="http://www.w3.org/2001/XMLSchema" xmlns:xs="http://www.w3.org/2001/XMLSchema" xmlns:p="http://schemas.microsoft.com/office/2006/metadata/properties" xmlns:ns2="38dfb9e9-f65e-4b80-a53e-8c0789ae195a" targetNamespace="http://schemas.microsoft.com/office/2006/metadata/properties" ma:root="true" ma:fieldsID="e762d19e94dd0e8527c9561ff454034f" ns2:_="">
    <xsd:import namespace="38dfb9e9-f65e-4b80-a53e-8c0789ae195a"/>
    <xsd:element name="properties">
      <xsd:complexType>
        <xsd:sequence>
          <xsd:element name="documentManagement">
            <xsd:complexType>
              <xsd:all>
                <xsd:element ref="ns2:Typologie"/>
                <xsd:element ref="ns2:Obje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fb9e9-f65e-4b80-a53e-8c0789ae195a" elementFormDefault="qualified">
    <xsd:import namespace="http://schemas.microsoft.com/office/2006/documentManagement/types"/>
    <xsd:import namespace="http://schemas.microsoft.com/office/infopath/2007/PartnerControls"/>
    <xsd:element name="Typologie" ma:index="8" ma:displayName="Typologie" ma:list="{7b14732c-c1d1-410a-aaff-f196c560be07}" ma:internalName="Typologie" ma:readOnly="false" ma:showField="Title">
      <xsd:simpleType>
        <xsd:restriction base="dms:Lookup"/>
      </xsd:simpleType>
    </xsd:element>
    <xsd:element name="Objet" ma:index="9" nillable="true" ma:displayName="Objet                                                       " ma:internalName="Objet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                               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1AD5BB-23CB-4AD0-BBA3-59AF0CD9B7AE}">
  <ds:schemaRefs>
    <ds:schemaRef ds:uri="http://purl.org/dc/dcmitype/"/>
    <ds:schemaRef ds:uri="http://schemas.microsoft.com/office/infopath/2007/PartnerControls"/>
    <ds:schemaRef ds:uri="38dfb9e9-f65e-4b80-a53e-8c0789ae195a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8B71FB3-C419-4322-8245-1FAACAE935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dfb9e9-f65e-4b80-a53e-8c0789ae19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6435B8-574C-4082-88D4-533C0D7A13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MOD-CATS-PowerPoint-Version-Image</Template>
  <TotalTime>4429</TotalTime>
  <Words>1865</Words>
  <Application>Microsoft Office PowerPoint</Application>
  <PresentationFormat>Format A4 (210 x 297 mm)</PresentationFormat>
  <Paragraphs>544</Paragraphs>
  <Slides>46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46</vt:i4>
      </vt:variant>
    </vt:vector>
  </HeadingPairs>
  <TitlesOfParts>
    <vt:vector size="48" baseType="lpstr">
      <vt:lpstr>MOD-CATS-PowerPoint-Version-Image</vt:lpstr>
      <vt:lpstr>Conception personnalisée</vt:lpstr>
      <vt:lpstr>Gestion d’un projet technique – SEL3C</vt:lpstr>
      <vt:lpstr>Sommaire</vt:lpstr>
      <vt:lpstr>Présentation PowerPoint</vt:lpstr>
      <vt:lpstr>Présentation de l’entreprise</vt:lpstr>
      <vt:lpstr>Présentation de l’entreprise</vt:lpstr>
      <vt:lpstr>Présentation de l’entreprise</vt:lpstr>
      <vt:lpstr>Présentation PowerPoint</vt:lpstr>
      <vt:lpstr>Mes missions</vt:lpstr>
      <vt:lpstr>Présentation PowerPoint</vt:lpstr>
      <vt:lpstr>Contexte</vt:lpstr>
      <vt:lpstr>Présentation PowerPoint</vt:lpstr>
      <vt:lpstr>Buts</vt:lpstr>
      <vt:lpstr>Présentation PowerPoint</vt:lpstr>
      <vt:lpstr>Objectifs</vt:lpstr>
      <vt:lpstr>Présentation PowerPoint</vt:lpstr>
      <vt:lpstr>La méthode CAgile</vt:lpstr>
      <vt:lpstr>Présentation PowerPoint</vt:lpstr>
      <vt:lpstr>Analyses</vt:lpstr>
      <vt:lpstr> Analyses </vt:lpstr>
      <vt:lpstr>Analyses</vt:lpstr>
      <vt:lpstr>Analyses</vt:lpstr>
      <vt:lpstr>Analyses</vt:lpstr>
      <vt:lpstr> Analyses </vt:lpstr>
      <vt:lpstr> Analyses </vt:lpstr>
      <vt:lpstr> Analyses </vt:lpstr>
      <vt:lpstr> Analyses </vt:lpstr>
      <vt:lpstr>Présentation PowerPoint</vt:lpstr>
      <vt:lpstr>Planning prévisionnel</vt:lpstr>
      <vt:lpstr>Planning prévisionnel</vt:lpstr>
      <vt:lpstr>Présentation PowerPoint</vt:lpstr>
      <vt:lpstr>Les risques (Grille d’impacts)</vt:lpstr>
      <vt:lpstr>Les risques (Grille de classification DICT)</vt:lpstr>
      <vt:lpstr>Les risques</vt:lpstr>
      <vt:lpstr>Les risques</vt:lpstr>
      <vt:lpstr>Présentation PowerPoint</vt:lpstr>
      <vt:lpstr>Les coûts</vt:lpstr>
      <vt:lpstr>Présentation PowerPoint</vt:lpstr>
      <vt:lpstr>Planning réel</vt:lpstr>
      <vt:lpstr>Présentation PowerPoint</vt:lpstr>
      <vt:lpstr>Résultat</vt:lpstr>
      <vt:lpstr>Résultat</vt:lpstr>
      <vt:lpstr>Présentation PowerPoint</vt:lpstr>
      <vt:lpstr>Bilan du projet</vt:lpstr>
      <vt:lpstr>Présentation PowerPoint</vt:lpstr>
      <vt:lpstr>Conclusion</vt:lpstr>
      <vt:lpstr>Merci à tous pour votre attention</vt:lpstr>
    </vt:vector>
  </TitlesOfParts>
  <Company>CA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d’un projet technique – SEL3C</dc:title>
  <dc:creator>GERARD Christophe</dc:creator>
  <cp:lastModifiedBy>Christophe</cp:lastModifiedBy>
  <cp:revision>140</cp:revision>
  <cp:lastPrinted>2015-10-06T13:35:10Z</cp:lastPrinted>
  <dcterms:created xsi:type="dcterms:W3CDTF">2016-01-05T08:43:56Z</dcterms:created>
  <dcterms:modified xsi:type="dcterms:W3CDTF">2016-04-14T17:39:24Z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0x01010023FE692BBC180E46BDB9EBA857D314BA</vt:lpwstr>
  </property>
</Properties>
</file>