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2"/>
  </p:notesMasterIdLst>
  <p:handoutMasterIdLst>
    <p:handoutMasterId r:id="rId13"/>
  </p:handoutMasterIdLst>
  <p:sldIdLst>
    <p:sldId id="528" r:id="rId2"/>
    <p:sldId id="686" r:id="rId3"/>
    <p:sldId id="692" r:id="rId4"/>
    <p:sldId id="693" r:id="rId5"/>
    <p:sldId id="687" r:id="rId6"/>
    <p:sldId id="688" r:id="rId7"/>
    <p:sldId id="694" r:id="rId8"/>
    <p:sldId id="689" r:id="rId9"/>
    <p:sldId id="690" r:id="rId10"/>
    <p:sldId id="69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604A7B"/>
    <a:srgbClr val="FFC000"/>
    <a:srgbClr val="5992DD"/>
    <a:srgbClr val="3A5F8F"/>
    <a:srgbClr val="1B2B42"/>
    <a:srgbClr val="77933C"/>
    <a:srgbClr val="4571AB"/>
    <a:srgbClr val="69A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7840" autoAdjust="0"/>
  </p:normalViewPr>
  <p:slideViewPr>
    <p:cSldViewPr>
      <p:cViewPr varScale="1">
        <p:scale>
          <a:sx n="110" d="100"/>
          <a:sy n="110" d="100"/>
        </p:scale>
        <p:origin x="1192" y="176"/>
      </p:cViewPr>
      <p:guideLst/>
    </p:cSldViewPr>
  </p:slideViewPr>
  <p:outlineViewPr>
    <p:cViewPr>
      <p:scale>
        <a:sx n="66" d="100"/>
        <a:sy n="66"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87" d="100"/>
          <a:sy n="87" d="100"/>
        </p:scale>
        <p:origin x="38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0560D8-CDAF-467C-B214-83E31403332E}" type="datetimeFigureOut">
              <a:rPr lang="zh-CN" altLang="en-US" smtClean="0"/>
              <a:t>2021/10/13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442CA5-6C4C-4FB5-B7F2-1EC1ED335A01}" type="slidenum">
              <a:rPr lang="zh-CN" altLang="en-US" smtClean="0"/>
              <a:t>‹#›</a:t>
            </a:fld>
            <a:endParaRPr lang="zh-CN" altLang="en-US"/>
          </a:p>
        </p:txBody>
      </p:sp>
    </p:spTree>
    <p:extLst>
      <p:ext uri="{BB962C8B-B14F-4D97-AF65-F5344CB8AC3E}">
        <p14:creationId xmlns:p14="http://schemas.microsoft.com/office/powerpoint/2010/main" val="2824199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27452-782F-49E0-9B17-FBCE26ACB9FC}"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3C4EFA-4355-4222-BF03-990C07152FDE}" type="slidenum">
              <a:rPr lang="zh-CN" altLang="en-US" smtClean="0"/>
              <a:t>‹#›</a:t>
            </a:fld>
            <a:endParaRPr lang="zh-CN" altLang="en-US"/>
          </a:p>
        </p:txBody>
      </p:sp>
    </p:spTree>
    <p:extLst>
      <p:ext uri="{BB962C8B-B14F-4D97-AF65-F5344CB8AC3E}">
        <p14:creationId xmlns:p14="http://schemas.microsoft.com/office/powerpoint/2010/main" val="34462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6CFC4211-53E5-444F-B626-DCD582702337}" type="slidenum">
              <a:rPr lang="en-US" smtClean="0"/>
              <a:t>1</a:t>
            </a:fld>
            <a:endParaRPr lang="en-US" dirty="0"/>
          </a:p>
        </p:txBody>
      </p:sp>
    </p:spTree>
    <p:extLst>
      <p:ext uri="{BB962C8B-B14F-4D97-AF65-F5344CB8AC3E}">
        <p14:creationId xmlns:p14="http://schemas.microsoft.com/office/powerpoint/2010/main" val="2030430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10</a:t>
            </a:fld>
            <a:endParaRPr lang="zh-CN" altLang="en-US"/>
          </a:p>
        </p:txBody>
      </p:sp>
    </p:spTree>
    <p:extLst>
      <p:ext uri="{BB962C8B-B14F-4D97-AF65-F5344CB8AC3E}">
        <p14:creationId xmlns:p14="http://schemas.microsoft.com/office/powerpoint/2010/main" val="82452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2</a:t>
            </a:fld>
            <a:endParaRPr lang="zh-CN" altLang="en-US"/>
          </a:p>
        </p:txBody>
      </p:sp>
    </p:spTree>
    <p:extLst>
      <p:ext uri="{BB962C8B-B14F-4D97-AF65-F5344CB8AC3E}">
        <p14:creationId xmlns:p14="http://schemas.microsoft.com/office/powerpoint/2010/main" val="386547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3</a:t>
            </a:fld>
            <a:endParaRPr lang="zh-CN" altLang="en-US"/>
          </a:p>
        </p:txBody>
      </p:sp>
    </p:spTree>
    <p:extLst>
      <p:ext uri="{BB962C8B-B14F-4D97-AF65-F5344CB8AC3E}">
        <p14:creationId xmlns:p14="http://schemas.microsoft.com/office/powerpoint/2010/main" val="206958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4</a:t>
            </a:fld>
            <a:endParaRPr lang="zh-CN" altLang="en-US"/>
          </a:p>
        </p:txBody>
      </p:sp>
    </p:spTree>
    <p:extLst>
      <p:ext uri="{BB962C8B-B14F-4D97-AF65-F5344CB8AC3E}">
        <p14:creationId xmlns:p14="http://schemas.microsoft.com/office/powerpoint/2010/main" val="157160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5</a:t>
            </a:fld>
            <a:endParaRPr lang="zh-CN" altLang="en-US"/>
          </a:p>
        </p:txBody>
      </p:sp>
    </p:spTree>
    <p:extLst>
      <p:ext uri="{BB962C8B-B14F-4D97-AF65-F5344CB8AC3E}">
        <p14:creationId xmlns:p14="http://schemas.microsoft.com/office/powerpoint/2010/main" val="234891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6</a:t>
            </a:fld>
            <a:endParaRPr lang="zh-CN" altLang="en-US"/>
          </a:p>
        </p:txBody>
      </p:sp>
    </p:spTree>
    <p:extLst>
      <p:ext uri="{BB962C8B-B14F-4D97-AF65-F5344CB8AC3E}">
        <p14:creationId xmlns:p14="http://schemas.microsoft.com/office/powerpoint/2010/main" val="3676271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7</a:t>
            </a:fld>
            <a:endParaRPr lang="zh-CN" altLang="en-US"/>
          </a:p>
        </p:txBody>
      </p:sp>
    </p:spTree>
    <p:extLst>
      <p:ext uri="{BB962C8B-B14F-4D97-AF65-F5344CB8AC3E}">
        <p14:creationId xmlns:p14="http://schemas.microsoft.com/office/powerpoint/2010/main" val="85919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8</a:t>
            </a:fld>
            <a:endParaRPr lang="zh-CN" altLang="en-US"/>
          </a:p>
        </p:txBody>
      </p:sp>
    </p:spTree>
    <p:extLst>
      <p:ext uri="{BB962C8B-B14F-4D97-AF65-F5344CB8AC3E}">
        <p14:creationId xmlns:p14="http://schemas.microsoft.com/office/powerpoint/2010/main" val="2542692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3C4EFA-4355-4222-BF03-990C07152FDE}" type="slidenum">
              <a:rPr lang="zh-CN" altLang="en-US" smtClean="0"/>
              <a:t>9</a:t>
            </a:fld>
            <a:endParaRPr lang="zh-CN" altLang="en-US"/>
          </a:p>
        </p:txBody>
      </p:sp>
    </p:spTree>
    <p:extLst>
      <p:ext uri="{BB962C8B-B14F-4D97-AF65-F5344CB8AC3E}">
        <p14:creationId xmlns:p14="http://schemas.microsoft.com/office/powerpoint/2010/main" val="76262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gi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027414"/>
            <a:ext cx="12192000" cy="18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E:\stuff\res\path3154.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6400" y="41484"/>
            <a:ext cx="2404560" cy="7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77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54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027414"/>
            <a:ext cx="12192000" cy="18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olidFill>
                <a:srgbClr val="FFFFFF"/>
              </a:solidFill>
              <a:cs typeface="Arial" charset="0"/>
            </a:endParaRPr>
          </a:p>
        </p:txBody>
      </p:sp>
      <p:sp>
        <p:nvSpPr>
          <p:cNvPr id="3" name="Content Placeholder 2"/>
          <p:cNvSpPr>
            <a:spLocks noGrp="1"/>
          </p:cNvSpPr>
          <p:nvPr>
            <p:ph idx="1"/>
          </p:nvPr>
        </p:nvSpPr>
        <p:spPr>
          <a:xfrm>
            <a:off x="407368" y="1052736"/>
            <a:ext cx="11176000" cy="5242520"/>
          </a:xfrm>
          <a:prstGeom prst="rect">
            <a:avLst/>
          </a:prstGeom>
        </p:spPr>
        <p:txBody>
          <a:bodyPr>
            <a:normAutofit/>
          </a:bodyPr>
          <a:lstStyle>
            <a:lvl1pPr>
              <a:lnSpc>
                <a:spcPct val="100000"/>
              </a:lnSpc>
              <a:buSzPct val="60000"/>
              <a:buFontTx/>
              <a:buBlip>
                <a:blip r:embed="rId3"/>
              </a:buBlip>
              <a:defRPr/>
            </a:lvl1pPr>
            <a:lvl2pPr>
              <a:lnSpc>
                <a:spcPct val="100000"/>
              </a:lnSpc>
              <a:buSzPct val="60000"/>
              <a:buFontTx/>
              <a:buBlip>
                <a:blip r:embed="rId4"/>
              </a:buBlip>
              <a:defRPr/>
            </a:lvl2pPr>
            <a:lvl3pPr>
              <a:lnSpc>
                <a:spcPct val="100000"/>
              </a:lnSpc>
              <a:defRPr/>
            </a:lvl3pPr>
            <a:lvl4pPr>
              <a:lnSpc>
                <a:spcPct val="100000"/>
              </a:lnSpc>
              <a:defRPr/>
            </a:lvl4pPr>
            <a:lvl5pPr>
              <a:lnSpc>
                <a:spcPct val="10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 name="Title 1"/>
          <p:cNvSpPr>
            <a:spLocks noGrp="1"/>
          </p:cNvSpPr>
          <p:nvPr>
            <p:ph type="title"/>
          </p:nvPr>
        </p:nvSpPr>
        <p:spPr>
          <a:xfrm>
            <a:off x="0" y="0"/>
            <a:ext cx="8784299" cy="762000"/>
          </a:xfrm>
          <a:prstGeom prst="rect">
            <a:avLst/>
          </a:prstGeom>
        </p:spPr>
        <p:txBody>
          <a:bodyPr>
            <a:normAutofit/>
          </a:bodyPr>
          <a:lstStyle>
            <a:lvl1pPr marL="182880" algn="l">
              <a:defRPr sz="3600" baseline="0">
                <a:solidFill>
                  <a:schemeClr val="bg1"/>
                </a:solidFill>
              </a:defRPr>
            </a:lvl1pPr>
          </a:lstStyle>
          <a:p>
            <a:r>
              <a:rPr lang="zh-CN" altLang="en-US" dirty="0"/>
              <a:t>单击此处编辑母版标题样式</a:t>
            </a:r>
            <a:endParaRPr lang="en-US" dirty="0"/>
          </a:p>
        </p:txBody>
      </p:sp>
      <p:sp>
        <p:nvSpPr>
          <p:cNvPr id="10" name="Slide Number Placeholder 5"/>
          <p:cNvSpPr>
            <a:spLocks noGrp="1"/>
          </p:cNvSpPr>
          <p:nvPr>
            <p:ph type="sldNum" sz="quarter" idx="12"/>
          </p:nvPr>
        </p:nvSpPr>
        <p:spPr>
          <a:xfrm>
            <a:off x="10769599" y="6477000"/>
            <a:ext cx="1440000" cy="360000"/>
          </a:xfrm>
        </p:spPr>
        <p:txBody>
          <a:bodyPr/>
          <a:lstStyle>
            <a:lvl1pPr>
              <a:defRPr sz="2800">
                <a:solidFill>
                  <a:srgbClr val="7030A0"/>
                </a:solidFill>
              </a:defRPr>
            </a:lvl1pPr>
          </a:lstStyle>
          <a:p>
            <a:fld id="{0C913308-F349-4B6D-A68A-DD1791B4A57B}" type="slidenum">
              <a:rPr lang="zh-CN" altLang="en-US" smtClean="0"/>
              <a:pPr/>
              <a:t>‹#›</a:t>
            </a:fld>
            <a:endParaRPr lang="zh-CN" altLang="en-US" dirty="0"/>
          </a:p>
        </p:txBody>
      </p:sp>
      <p:sp>
        <p:nvSpPr>
          <p:cNvPr id="16" name="文本占位符 15"/>
          <p:cNvSpPr>
            <a:spLocks noGrp="1"/>
          </p:cNvSpPr>
          <p:nvPr>
            <p:ph type="body" sz="quarter" idx="13"/>
          </p:nvPr>
        </p:nvSpPr>
        <p:spPr>
          <a:xfrm>
            <a:off x="0" y="6477000"/>
            <a:ext cx="10800523" cy="360000"/>
          </a:xfrm>
          <a:prstGeom prst="rect">
            <a:avLst/>
          </a:prstGeom>
        </p:spPr>
        <p:txBody>
          <a:bodyPr/>
          <a:lstStyle>
            <a:lvl1pPr marL="0" indent="0">
              <a:buNone/>
              <a:defRPr sz="1800" b="1">
                <a:solidFill>
                  <a:srgbClr val="7030A0"/>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pic>
        <p:nvPicPr>
          <p:cNvPr id="9" name="Picture 2" descr="E:\stuff\res\path3154.png"/>
          <p:cNvPicPr>
            <a:picLocks noChangeAspect="1" noChangeArrowheads="1"/>
          </p:cNvPicPr>
          <p:nvPr userDrawn="1"/>
        </p:nvPicPr>
        <p:blipFill>
          <a:blip r:embed="rId5">
            <a:biLevel thresh="25000"/>
            <a:extLst>
              <a:ext uri="{28A0092B-C50C-407E-A947-70E740481C1C}">
                <a14:useLocalDpi xmlns:a14="http://schemas.microsoft.com/office/drawing/2010/main" val="0"/>
              </a:ext>
            </a:extLst>
          </a:blip>
          <a:srcRect/>
          <a:stretch>
            <a:fillRect/>
          </a:stretch>
        </p:blipFill>
        <p:spPr bwMode="auto">
          <a:xfrm>
            <a:off x="9552384" y="52246"/>
            <a:ext cx="2592288" cy="79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1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027414"/>
            <a:ext cx="12192000" cy="18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5"/>
          <p:cNvSpPr>
            <a:spLocks noGrp="1"/>
          </p:cNvSpPr>
          <p:nvPr>
            <p:ph type="sldNum" sz="quarter" idx="12"/>
          </p:nvPr>
        </p:nvSpPr>
        <p:spPr>
          <a:xfrm>
            <a:off x="10769599" y="6477000"/>
            <a:ext cx="1440000" cy="360000"/>
          </a:xfrm>
        </p:spPr>
        <p:txBody>
          <a:bodyPr/>
          <a:lstStyle>
            <a:lvl1pPr>
              <a:defRPr sz="2800">
                <a:solidFill>
                  <a:srgbClr val="7030A0"/>
                </a:solidFill>
              </a:defRPr>
            </a:lvl1pPr>
          </a:lstStyle>
          <a:p>
            <a:fld id="{0C913308-F349-4B6D-A68A-DD1791B4A57B}" type="slidenum">
              <a:rPr lang="zh-CN" altLang="en-US" smtClean="0"/>
              <a:pPr/>
              <a:t>‹#›</a:t>
            </a:fld>
            <a:endParaRPr lang="zh-CN" altLang="en-US" dirty="0"/>
          </a:p>
        </p:txBody>
      </p:sp>
      <p:sp>
        <p:nvSpPr>
          <p:cNvPr id="14" name="文本占位符 15"/>
          <p:cNvSpPr>
            <a:spLocks noGrp="1"/>
          </p:cNvSpPr>
          <p:nvPr>
            <p:ph type="body" sz="quarter" idx="13"/>
          </p:nvPr>
        </p:nvSpPr>
        <p:spPr>
          <a:xfrm>
            <a:off x="0" y="6477000"/>
            <a:ext cx="10800523" cy="360000"/>
          </a:xfrm>
          <a:prstGeom prst="rect">
            <a:avLst/>
          </a:prstGeom>
        </p:spPr>
        <p:txBody>
          <a:bodyPr/>
          <a:lstStyle>
            <a:lvl1pPr marL="0" indent="0">
              <a:buNone/>
              <a:defRPr sz="1800" b="1">
                <a:solidFill>
                  <a:srgbClr val="7030A0"/>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383608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4"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olidFill>
                <a:srgbClr val="FFFFFF"/>
              </a:solidFill>
              <a:cs typeface="Arial" charset="0"/>
            </a:endParaRPr>
          </a:p>
        </p:txBody>
      </p:sp>
      <p:sp>
        <p:nvSpPr>
          <p:cNvPr id="6" name="TextBox 5"/>
          <p:cNvSpPr txBox="1"/>
          <p:nvPr userDrawn="1"/>
        </p:nvSpPr>
        <p:spPr>
          <a:xfrm>
            <a:off x="4342571" y="2708921"/>
            <a:ext cx="2630144" cy="1015663"/>
          </a:xfrm>
          <a:prstGeom prst="rect">
            <a:avLst/>
          </a:prstGeom>
          <a:noFill/>
        </p:spPr>
        <p:txBody>
          <a:bodyPr wrap="none" rtlCol="0">
            <a:spAutoFit/>
          </a:bodyPr>
          <a:lstStyle/>
          <a:p>
            <a:r>
              <a:rPr lang="en-US" altLang="zh-CN" sz="6000" dirty="0"/>
              <a:t>Thanks!</a:t>
            </a:r>
            <a:endParaRPr lang="zh-CN" altLang="en-US" sz="6000" dirty="0"/>
          </a:p>
        </p:txBody>
      </p:sp>
      <p:pic>
        <p:nvPicPr>
          <p:cNvPr id="5" name="Picture 2" descr="E:\stuff\res\path3154.png"/>
          <p:cNvPicPr>
            <a:picLocks noChangeAspect="1" noChangeArrowheads="1"/>
          </p:cNvPicPr>
          <p:nvPr userDrawn="1"/>
        </p:nvPicPr>
        <p:blipFill>
          <a:blip r:embed="rId2">
            <a:biLevel thresh="25000"/>
            <a:extLst>
              <a:ext uri="{28A0092B-C50C-407E-A947-70E740481C1C}">
                <a14:useLocalDpi xmlns:a14="http://schemas.microsoft.com/office/drawing/2010/main" val="0"/>
              </a:ext>
            </a:extLst>
          </a:blip>
          <a:srcRect/>
          <a:stretch>
            <a:fillRect/>
          </a:stretch>
        </p:blipFill>
        <p:spPr bwMode="auto">
          <a:xfrm>
            <a:off x="9480376" y="44624"/>
            <a:ext cx="2664296" cy="7935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27414"/>
            <a:ext cx="12192000" cy="183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9257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9" r:id="rId2"/>
    <p:sldLayoutId id="2147483782" r:id="rId3"/>
    <p:sldLayoutId id="2147483787" r:id="rId4"/>
    <p:sldLayoutId id="214748378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lnSpc>
          <a:spcPct val="100000"/>
        </a:lnSpc>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lnSpc>
          <a:spcPct val="150000"/>
        </a:lnSpc>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notesSlide" Target="../notesSlides/notesSlide2.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notesSlide" Target="../notesSlides/notesSlide3.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17.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8.png"/><Relationship Id="rId4" Type="http://schemas.openxmlformats.org/officeDocument/2006/relationships/hyperlink" Target="https://cloud.tsinghua.edu.cn/f/f6804c396b3745d2b6a2/"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1.png"/><Relationship Id="rId4" Type="http://schemas.openxmlformats.org/officeDocument/2006/relationships/hyperlink" Target="https://www.meshlab.net/"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img4.imgtn.bdimg.com/it/u=1567808387,2544183011&amp;fm=21&amp;gp=0.jp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img4.imgtn.bdimg.com/it/u=1567808387,2544183011&amp;fm=21&amp;gp=0.jp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http://img4.imgtn.bdimg.com/it/u=1567808387,2544183011&amp;fm=21&amp;gp=0.jpg"/>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Title 42"/>
          <p:cNvSpPr txBox="1">
            <a:spLocks/>
          </p:cNvSpPr>
          <p:nvPr/>
        </p:nvSpPr>
        <p:spPr>
          <a:xfrm>
            <a:off x="371364" y="2191394"/>
            <a:ext cx="11449272" cy="1512168"/>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zh-CN" altLang="en-US" sz="3600" b="1" dirty="0">
                <a:latin typeface="Microsoft YaHei" panose="020B0503020204020204" pitchFamily="34" charset="-122"/>
                <a:ea typeface="Microsoft YaHei" panose="020B0503020204020204" pitchFamily="34" charset="-122"/>
              </a:rPr>
              <a:t>数值分析第一次大作业</a:t>
            </a:r>
            <a:endParaRPr lang="en-US" altLang="zh-CN" sz="3600" b="1" dirty="0">
              <a:latin typeface="Microsoft YaHei" panose="020B0503020204020204" pitchFamily="34" charset="-122"/>
              <a:ea typeface="Microsoft YaHei" panose="020B0503020204020204" pitchFamily="34" charset="-122"/>
            </a:endParaRPr>
          </a:p>
          <a:p>
            <a:endParaRPr lang="en-US" altLang="zh-CN" sz="3600" dirty="0">
              <a:latin typeface="Microsoft YaHei" panose="020B0503020204020204" pitchFamily="34" charset="-122"/>
              <a:ea typeface="Microsoft YaHei" panose="020B0503020204020204" pitchFamily="34" charset="-122"/>
            </a:endParaRPr>
          </a:p>
          <a:p>
            <a:endParaRPr lang="en-US" altLang="zh-CN" sz="3600" b="1" dirty="0">
              <a:latin typeface="Microsoft YaHei" panose="020B0503020204020204" pitchFamily="34" charset="-122"/>
              <a:ea typeface="Microsoft YaHei" panose="020B0503020204020204" pitchFamily="34" charset="-122"/>
            </a:endParaRPr>
          </a:p>
          <a:p>
            <a:r>
              <a:rPr lang="en-US" altLang="zh-CN" sz="2400" b="1" dirty="0">
                <a:latin typeface="Microsoft YaHei" panose="020B0503020204020204" pitchFamily="34" charset="-122"/>
                <a:ea typeface="Microsoft YaHei" panose="020B0503020204020204" pitchFamily="34" charset="-122"/>
              </a:rPr>
              <a:t>2021.10.14</a:t>
            </a:r>
          </a:p>
          <a:p>
            <a:endParaRPr lang="en-US" altLang="zh-CN" sz="2400" b="1" dirty="0">
              <a:latin typeface="Microsoft YaHei" panose="020B0503020204020204" pitchFamily="34" charset="-122"/>
              <a:ea typeface="Microsoft YaHei" panose="020B0503020204020204" pitchFamily="34" charset="-122"/>
            </a:endParaRPr>
          </a:p>
          <a:p>
            <a:endParaRPr lang="en-US" altLang="zh-CN" sz="2400" b="1" dirty="0">
              <a:latin typeface="Microsoft YaHei" panose="020B0503020204020204" pitchFamily="34" charset="-122"/>
              <a:ea typeface="Microsoft YaHei" panose="020B0503020204020204" pitchFamily="34" charset="-122"/>
            </a:endParaRPr>
          </a:p>
          <a:p>
            <a:r>
              <a:rPr lang="en-US" altLang="zh-CN" sz="3600" b="1" i="1" dirty="0">
                <a:solidFill>
                  <a:srgbClr val="FF0000"/>
                </a:solidFill>
                <a:ea typeface="Microsoft YaHei" panose="020B0503020204020204" pitchFamily="34" charset="-122"/>
              </a:rPr>
              <a:t>DDL:</a:t>
            </a:r>
            <a:r>
              <a:rPr lang="zh-CN" altLang="en-US" sz="3600" b="1" i="1" dirty="0">
                <a:solidFill>
                  <a:srgbClr val="FF0000"/>
                </a:solidFill>
                <a:ea typeface="Microsoft YaHei" panose="020B0503020204020204" pitchFamily="34" charset="-122"/>
              </a:rPr>
              <a:t> </a:t>
            </a:r>
            <a:r>
              <a:rPr lang="en-US" altLang="zh-CN" sz="3600" b="1" i="1" dirty="0">
                <a:solidFill>
                  <a:srgbClr val="FF0000"/>
                </a:solidFill>
                <a:ea typeface="Microsoft YaHei" panose="020B0503020204020204" pitchFamily="34" charset="-122"/>
              </a:rPr>
              <a:t>2021.11.11</a:t>
            </a:r>
          </a:p>
          <a:p>
            <a:endParaRPr lang="en-US" altLang="zh-CN"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56555932"/>
      </p:ext>
    </p:extLst>
  </p:cSld>
  <p:clrMapOvr>
    <a:masterClrMapping/>
  </p:clrMapOvr>
  <mc:AlternateContent xmlns:mc="http://schemas.openxmlformats.org/markup-compatibility/2006" xmlns:p14="http://schemas.microsoft.com/office/powerpoint/2010/main">
    <mc:Choice Requires="p14">
      <p:transition spd="slow" p14:dur="2000" advTm="8152"/>
    </mc:Choice>
    <mc:Fallback xmlns="">
      <p:transition spd="slow" advTm="8152"/>
    </mc:Fallback>
  </mc:AlternateContent>
  <p:extLst>
    <p:ext uri="{E180D4A7-C9FB-4DFB-919C-405C955672EB}">
      <p14:showEvtLst xmlns:p14="http://schemas.microsoft.com/office/powerpoint/2010/main">
        <p14:playEvt time="15" objId="9"/>
        <p14:stopEvt time="8152" objId="9"/>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2031325" cy="646331"/>
          </a:xfrm>
          <a:prstGeom prst="rect">
            <a:avLst/>
          </a:prstGeom>
          <a:noFill/>
        </p:spPr>
        <p:txBody>
          <a:bodyPr wrap="none" rtlCol="0">
            <a:spAutoFit/>
          </a:bodyPr>
          <a:lstStyle/>
          <a:p>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作业要求</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p:sp>
        <p:nvSpPr>
          <p:cNvPr id="6" name="内容占位符 2">
            <a:extLst>
              <a:ext uri="{FF2B5EF4-FFF2-40B4-BE49-F238E27FC236}">
                <a16:creationId xmlns:a16="http://schemas.microsoft.com/office/drawing/2014/main" id="{DA0495C6-F0EC-AF4B-B0AA-EAA91F0A977C}"/>
              </a:ext>
            </a:extLst>
          </p:cNvPr>
          <p:cNvSpPr txBox="1">
            <a:spLocks/>
          </p:cNvSpPr>
          <p:nvPr/>
        </p:nvSpPr>
        <p:spPr>
          <a:xfrm>
            <a:off x="479376" y="1268760"/>
            <a:ext cx="11161240" cy="4248472"/>
          </a:xfrm>
        </p:spPr>
        <p:txBody>
          <a:bodyPr>
            <a:noAutofit/>
          </a:bodyPr>
          <a:lstStyle>
            <a:lvl1pPr marL="342900" indent="-342900" algn="l" rtl="0" eaLnBrk="1" fontAlgn="base" hangingPunct="1">
              <a:lnSpc>
                <a:spcPct val="100000"/>
              </a:lnSpc>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lnSpc>
                <a:spcPct val="150000"/>
              </a:lnSpc>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b="1" dirty="0"/>
              <a:t>3.</a:t>
            </a:r>
            <a:r>
              <a:rPr lang="zh-CN" altLang="en-US" sz="2400" b="1" dirty="0"/>
              <a:t>    报告要求</a:t>
            </a:r>
            <a:endParaRPr lang="en-US" altLang="zh-CN" sz="2400" b="1" dirty="0"/>
          </a:p>
          <a:p>
            <a:pPr lvl="1"/>
            <a:r>
              <a:rPr lang="zh-CN" altLang="en-US" sz="2000" dirty="0"/>
              <a:t>使用中文、</a:t>
            </a:r>
            <a:r>
              <a:rPr lang="en-US" altLang="zh-CN" sz="2000" dirty="0"/>
              <a:t>A4</a:t>
            </a:r>
            <a:r>
              <a:rPr lang="zh-CN" altLang="en-US" sz="2000" dirty="0"/>
              <a:t>常规边距、单栏、总体</a:t>
            </a:r>
            <a:r>
              <a:rPr lang="zh-CN" altLang="en-US" sz="2000" b="1" dirty="0"/>
              <a:t>不超过</a:t>
            </a:r>
            <a:r>
              <a:rPr lang="en-US" altLang="zh-CN" sz="2000" b="1" dirty="0"/>
              <a:t>6</a:t>
            </a:r>
            <a:r>
              <a:rPr lang="zh-CN" altLang="en-US" sz="2000" b="1" dirty="0"/>
              <a:t>页</a:t>
            </a:r>
            <a:r>
              <a:rPr lang="zh-CN" altLang="en-US" sz="2000" dirty="0"/>
              <a:t>，使用</a:t>
            </a:r>
            <a:r>
              <a:rPr lang="en-US" altLang="zh-CN" sz="2000" dirty="0"/>
              <a:t>pdf</a:t>
            </a:r>
            <a:r>
              <a:rPr lang="zh-CN" altLang="en-US" sz="2000" dirty="0"/>
              <a:t>格式提交</a:t>
            </a:r>
            <a:endParaRPr lang="en-US" altLang="zh-CN" sz="2000" dirty="0"/>
          </a:p>
          <a:p>
            <a:pPr lvl="1"/>
            <a:r>
              <a:rPr lang="zh-CN" altLang="en-US" sz="2000" dirty="0"/>
              <a:t>报告内容应当包括：必要的数学推导、误差分析、作图结果，报告内不要粘贴代码</a:t>
            </a:r>
            <a:endParaRPr lang="en-US" altLang="zh-CN" sz="2000" dirty="0"/>
          </a:p>
          <a:p>
            <a:pPr marL="0" indent="0">
              <a:buNone/>
            </a:pPr>
            <a:r>
              <a:rPr lang="en-US" altLang="zh-CN" sz="2400" b="1" dirty="0"/>
              <a:t>4.</a:t>
            </a:r>
            <a:r>
              <a:rPr lang="zh-CN" altLang="en-US" sz="2400" b="1" dirty="0"/>
              <a:t>    提交要求</a:t>
            </a:r>
            <a:endParaRPr lang="en-US" altLang="zh-CN" sz="2400" b="1" dirty="0"/>
          </a:p>
          <a:p>
            <a:pPr lvl="1"/>
            <a:r>
              <a:rPr lang="zh-CN" altLang="en-US" sz="2000" dirty="0"/>
              <a:t>压缩包提交，内容包括实验报告、源码等</a:t>
            </a:r>
            <a:r>
              <a:rPr lang="en-US" altLang="zh-CN" sz="2000" dirty="0"/>
              <a:t>.</a:t>
            </a:r>
            <a:r>
              <a:rPr lang="zh-CN" altLang="en-US" sz="2000" dirty="0"/>
              <a:t> 将所有文件放在一个文件夹后再对文件夹压缩。文件夹和压缩包均命名为“学号</a:t>
            </a:r>
            <a:r>
              <a:rPr lang="en-US" altLang="zh-CN" sz="2000" dirty="0"/>
              <a:t>_</a:t>
            </a:r>
            <a:r>
              <a:rPr lang="zh-CN" altLang="en-US" sz="2000" dirty="0"/>
              <a:t>姓名</a:t>
            </a:r>
            <a:r>
              <a:rPr lang="en-US" altLang="zh-CN" sz="2000" dirty="0"/>
              <a:t>_</a:t>
            </a:r>
            <a:r>
              <a:rPr lang="zh-CN" altLang="en-US" sz="2000" dirty="0"/>
              <a:t>班级</a:t>
            </a:r>
            <a:r>
              <a:rPr lang="en-US" altLang="zh-CN" sz="2000" dirty="0"/>
              <a:t>_</a:t>
            </a:r>
            <a:r>
              <a:rPr lang="zh-CN" altLang="en-US" sz="2000" dirty="0"/>
              <a:t>大作业</a:t>
            </a:r>
            <a:r>
              <a:rPr lang="en-US" altLang="zh-CN" sz="2000" dirty="0"/>
              <a:t>1</a:t>
            </a:r>
            <a:r>
              <a:rPr lang="zh-CN" altLang="en-US" sz="2000" dirty="0"/>
              <a:t>”</a:t>
            </a:r>
            <a:endParaRPr lang="en-US" altLang="zh-CN" sz="2000" dirty="0"/>
          </a:p>
          <a:p>
            <a:pPr lvl="1"/>
            <a:r>
              <a:rPr lang="en-US" altLang="zh-CN" sz="2000" dirty="0"/>
              <a:t>DDL</a:t>
            </a:r>
            <a:r>
              <a:rPr lang="zh-CN" altLang="en-US" sz="2000" dirty="0"/>
              <a:t>：</a:t>
            </a:r>
            <a:r>
              <a:rPr lang="en-US" altLang="zh-CN" sz="2000" b="1" dirty="0">
                <a:solidFill>
                  <a:srgbClr val="FF0000"/>
                </a:solidFill>
              </a:rPr>
              <a:t>11</a:t>
            </a:r>
            <a:r>
              <a:rPr lang="zh-CN" altLang="en-US" sz="2000" b="1" dirty="0">
                <a:solidFill>
                  <a:srgbClr val="FF0000"/>
                </a:solidFill>
              </a:rPr>
              <a:t>月</a:t>
            </a:r>
            <a:r>
              <a:rPr lang="en-US" altLang="zh-CN" sz="2000" b="1" dirty="0">
                <a:solidFill>
                  <a:srgbClr val="FF0000"/>
                </a:solidFill>
              </a:rPr>
              <a:t>11</a:t>
            </a:r>
            <a:r>
              <a:rPr lang="zh-CN" altLang="en-US" sz="2000" b="1" dirty="0">
                <a:solidFill>
                  <a:srgbClr val="FF0000"/>
                </a:solidFill>
              </a:rPr>
              <a:t>日</a:t>
            </a:r>
            <a:r>
              <a:rPr lang="zh-CN" altLang="en-US" sz="2000" dirty="0"/>
              <a:t>。不接受延期</a:t>
            </a:r>
            <a:endParaRPr lang="en-US" altLang="zh-CN" sz="2000" dirty="0"/>
          </a:p>
          <a:p>
            <a:pPr lvl="1"/>
            <a:r>
              <a:rPr lang="zh-CN" altLang="en-US" sz="2000" dirty="0"/>
              <a:t>缺交作业按照</a:t>
            </a:r>
            <a:r>
              <a:rPr lang="en-US" altLang="zh-CN" sz="2000" dirty="0"/>
              <a:t>0</a:t>
            </a:r>
            <a:r>
              <a:rPr lang="zh-CN" altLang="en-US" sz="2000" dirty="0"/>
              <a:t>分计算。期末补交的缺交作业（包括超期的延期作业）按照</a:t>
            </a:r>
            <a:r>
              <a:rPr lang="en-US" altLang="zh-CN" sz="2000" dirty="0"/>
              <a:t>60%</a:t>
            </a:r>
            <a:r>
              <a:rPr lang="zh-CN" altLang="en-US" sz="2000" dirty="0"/>
              <a:t>计算</a:t>
            </a:r>
            <a:endParaRPr lang="en-US" altLang="zh-CN" sz="2000" dirty="0"/>
          </a:p>
          <a:p>
            <a:pPr marL="0" indent="0">
              <a:buNone/>
            </a:pPr>
            <a:r>
              <a:rPr lang="en-US" altLang="zh-CN" sz="2400" b="1" dirty="0"/>
              <a:t>5.</a:t>
            </a:r>
            <a:r>
              <a:rPr lang="zh-CN" altLang="en-US" sz="2400" b="1" dirty="0"/>
              <a:t>    答疑</a:t>
            </a:r>
            <a:endParaRPr lang="en-US" altLang="zh-CN" sz="2400" b="1" dirty="0"/>
          </a:p>
          <a:p>
            <a:pPr marL="457200" lvl="1" indent="0">
              <a:buNone/>
            </a:pPr>
            <a:r>
              <a:rPr lang="zh-CN" altLang="en-US" sz="2000" dirty="0"/>
              <a:t>大作业相关答疑请联系赵文亮、于旭敏。大作业方面的答疑暂时只接受题目或要求的表述不明以及题目中的争议性问题</a:t>
            </a:r>
            <a:endParaRPr lang="en-US" altLang="zh-CN" sz="2000" dirty="0"/>
          </a:p>
          <a:p>
            <a:pPr marL="0" indent="0">
              <a:buNone/>
            </a:pPr>
            <a:endParaRPr lang="en-US" altLang="zh-CN" sz="2000" dirty="0"/>
          </a:p>
        </p:txBody>
      </p:sp>
    </p:spTree>
    <p:custDataLst>
      <p:tags r:id="rId1"/>
    </p:custDataLst>
    <p:extLst>
      <p:ext uri="{BB962C8B-B14F-4D97-AF65-F5344CB8AC3E}">
        <p14:creationId xmlns:p14="http://schemas.microsoft.com/office/powerpoint/2010/main" val="3195343907"/>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3239990"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1</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、双线性插值</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4BFB719-795F-774C-AF82-02CFDC8E744C}"/>
                  </a:ext>
                </a:extLst>
              </p:cNvPr>
              <p:cNvSpPr txBox="1"/>
              <p:nvPr/>
            </p:nvSpPr>
            <p:spPr>
              <a:xfrm>
                <a:off x="613543" y="1146493"/>
                <a:ext cx="11171089" cy="1923860"/>
              </a:xfrm>
              <a:prstGeom prst="rect">
                <a:avLst/>
              </a:prstGeom>
              <a:noFill/>
            </p:spPr>
            <p:txBody>
              <a:bodyPr wrap="square" rtlCol="0">
                <a:spAutoFit/>
              </a:bodyPr>
              <a:lstStyle/>
              <a:p>
                <a:r>
                  <a:rPr kumimoji="1" lang="zh-CN" altLang="en-US" sz="2000" dirty="0"/>
                  <a:t>定义在极坐标系的函数 </a:t>
                </a:r>
                <a14:m>
                  <m:oMath xmlns:m="http://schemas.openxmlformats.org/officeDocument/2006/math">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𝑓</m:t>
                        </m:r>
                      </m:e>
                      <m:sub>
                        <m:r>
                          <m:rPr>
                            <m:sty m:val="p"/>
                          </m:rPr>
                          <a:rPr kumimoji="1" lang="en-US" altLang="zh-CN" sz="2000" b="0" i="0" smtClean="0">
                            <a:solidFill>
                              <a:srgbClr val="FF0000"/>
                            </a:solidFill>
                            <a:latin typeface="Cambria Math" panose="02040503050406030204" pitchFamily="18" charset="0"/>
                          </a:rPr>
                          <m:t>p</m:t>
                        </m:r>
                      </m:sub>
                    </m:sSub>
                    <m:d>
                      <m:dPr>
                        <m:ctrlPr>
                          <a:rPr kumimoji="1" lang="en-US" altLang="zh-CN" sz="2000" b="0" i="1" smtClean="0">
                            <a:solidFill>
                              <a:srgbClr val="FF0000"/>
                            </a:solidFill>
                            <a:latin typeface="Cambria Math" panose="02040503050406030204" pitchFamily="18" charset="0"/>
                          </a:rPr>
                        </m:ctrlPr>
                      </m:dPr>
                      <m:e>
                        <m:r>
                          <a:rPr kumimoji="1" lang="en-US" altLang="zh-CN" sz="2000" b="0" i="1" smtClean="0">
                            <a:solidFill>
                              <a:srgbClr val="FF0000"/>
                            </a:solidFill>
                            <a:latin typeface="Cambria Math" panose="02040503050406030204" pitchFamily="18" charset="0"/>
                          </a:rPr>
                          <m:t>𝑟</m:t>
                        </m:r>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𝜃</m:t>
                        </m:r>
                      </m:e>
                    </m:d>
                    <m:r>
                      <a:rPr kumimoji="1" lang="en-US" altLang="zh-CN" sz="2000" b="0" i="1" smtClean="0">
                        <a:solidFill>
                          <a:srgbClr val="FF0000"/>
                        </a:solidFill>
                        <a:latin typeface="Cambria Math" panose="02040503050406030204" pitchFamily="18" charset="0"/>
                      </a:rPr>
                      <m:t>,</m:t>
                    </m:r>
                    <m:r>
                      <a:rPr kumimoji="1" lang="zh-CN" altLang="en-US" sz="2000" b="0" i="1" smtClean="0">
                        <a:solidFill>
                          <a:srgbClr val="FF0000"/>
                        </a:solidFill>
                        <a:latin typeface="Cambria Math" panose="02040503050406030204" pitchFamily="18" charset="0"/>
                      </a:rPr>
                      <m:t> </m:t>
                    </m:r>
                    <m:r>
                      <a:rPr kumimoji="1" lang="en-US" altLang="zh-CN" sz="2000" b="0" i="1" smtClean="0">
                        <a:solidFill>
                          <a:srgbClr val="FF0000"/>
                        </a:solidFill>
                        <a:latin typeface="Cambria Math" panose="02040503050406030204" pitchFamily="18" charset="0"/>
                      </a:rPr>
                      <m:t>𝑟</m:t>
                    </m:r>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𝜃</m:t>
                    </m:r>
                    <m:r>
                      <a:rPr kumimoji="1" lang="en-US" altLang="zh-CN" sz="2000" b="0" i="1" smtClean="0">
                        <a:solidFill>
                          <a:srgbClr val="FF0000"/>
                        </a:solidFill>
                        <a:latin typeface="Cambria Math" panose="02040503050406030204" pitchFamily="18" charset="0"/>
                      </a:rPr>
                      <m:t>∈</m:t>
                    </m:r>
                    <m:d>
                      <m:dPr>
                        <m:begChr m:val="["/>
                        <m:ctrlPr>
                          <a:rPr kumimoji="1" lang="en-US" altLang="zh-CN" sz="2000" b="0" i="1" smtClean="0">
                            <a:solidFill>
                              <a:srgbClr val="FF0000"/>
                            </a:solidFill>
                            <a:latin typeface="Cambria Math" panose="02040503050406030204" pitchFamily="18" charset="0"/>
                          </a:rPr>
                        </m:ctrlPr>
                      </m:dPr>
                      <m:e>
                        <m:r>
                          <a:rPr kumimoji="1" lang="en-US" altLang="zh-CN" sz="2000" b="0" i="1" smtClean="0">
                            <a:solidFill>
                              <a:srgbClr val="FF0000"/>
                            </a:solidFill>
                            <a:latin typeface="Cambria Math" panose="02040503050406030204" pitchFamily="18" charset="0"/>
                          </a:rPr>
                          <m:t>0,</m:t>
                        </m:r>
                        <m:r>
                          <a:rPr kumimoji="1" lang="zh-CN" altLang="en-US" sz="2000" b="0" i="1" smtClean="0">
                            <a:solidFill>
                              <a:srgbClr val="FF0000"/>
                            </a:solidFill>
                            <a:latin typeface="Cambria Math" panose="02040503050406030204" pitchFamily="18" charset="0"/>
                          </a:rPr>
                          <m:t> </m:t>
                        </m:r>
                        <m:r>
                          <a:rPr kumimoji="1" lang="en-US" altLang="zh-CN" sz="2000" b="0" i="1" smtClean="0">
                            <a:solidFill>
                              <a:srgbClr val="FF0000"/>
                            </a:solidFill>
                            <a:latin typeface="Cambria Math" panose="02040503050406030204" pitchFamily="18" charset="0"/>
                          </a:rPr>
                          <m:t>2</m:t>
                        </m:r>
                        <m:r>
                          <a:rPr kumimoji="1" lang="en-US" altLang="zh-CN" sz="2000" b="0" i="1" smtClean="0">
                            <a:solidFill>
                              <a:srgbClr val="FF0000"/>
                            </a:solidFill>
                            <a:latin typeface="Cambria Math" panose="02040503050406030204" pitchFamily="18" charset="0"/>
                          </a:rPr>
                          <m:t>𝜋</m:t>
                        </m:r>
                      </m:e>
                    </m:d>
                    <m:r>
                      <a:rPr kumimoji="1" lang="zh-CN" altLang="en-US" sz="2000" b="0" i="1" smtClean="0">
                        <a:solidFill>
                          <a:srgbClr val="FF0000"/>
                        </a:solidFill>
                        <a:latin typeface="Cambria Math" panose="02040503050406030204" pitchFamily="18" charset="0"/>
                      </a:rPr>
                      <m:t> </m:t>
                    </m:r>
                  </m:oMath>
                </a14:m>
                <a:r>
                  <a:rPr kumimoji="1" lang="zh-CN" altLang="en-US" sz="2000" dirty="0"/>
                  <a:t>和定义在直角坐标系下的函数</a:t>
                </a:r>
                <a14:m>
                  <m:oMath xmlns:m="http://schemas.openxmlformats.org/officeDocument/2006/math">
                    <m:sSub>
                      <m:sSubPr>
                        <m:ctrlPr>
                          <a:rPr kumimoji="1" lang="en-US" altLang="zh-CN" sz="2000" b="0" i="1" smtClean="0">
                            <a:solidFill>
                              <a:srgbClr val="0070C0"/>
                            </a:solidFill>
                            <a:latin typeface="Cambria Math" panose="02040503050406030204" pitchFamily="18" charset="0"/>
                          </a:rPr>
                        </m:ctrlPr>
                      </m:sSubPr>
                      <m:e>
                        <m:r>
                          <a:rPr kumimoji="1" lang="en-US" altLang="zh-CN" sz="2000" b="0" i="1" smtClean="0">
                            <a:solidFill>
                              <a:srgbClr val="0070C0"/>
                            </a:solidFill>
                            <a:latin typeface="Cambria Math" panose="02040503050406030204" pitchFamily="18" charset="0"/>
                          </a:rPr>
                          <m:t>𝑓</m:t>
                        </m:r>
                      </m:e>
                      <m:sub>
                        <m:r>
                          <m:rPr>
                            <m:sty m:val="p"/>
                          </m:rPr>
                          <a:rPr kumimoji="1" lang="en-US" altLang="zh-CN" sz="2000" b="0" i="0" smtClean="0">
                            <a:solidFill>
                              <a:srgbClr val="0070C0"/>
                            </a:solidFill>
                            <a:latin typeface="Cambria Math" panose="02040503050406030204" pitchFamily="18" charset="0"/>
                          </a:rPr>
                          <m:t>c</m:t>
                        </m:r>
                      </m:sub>
                    </m:sSub>
                    <m:d>
                      <m:dPr>
                        <m:ctrlPr>
                          <a:rPr kumimoji="1" lang="en-US" altLang="zh-CN" sz="2000" b="0" i="1" smtClean="0">
                            <a:solidFill>
                              <a:srgbClr val="0070C0"/>
                            </a:solidFill>
                            <a:latin typeface="Cambria Math" panose="02040503050406030204" pitchFamily="18" charset="0"/>
                          </a:rPr>
                        </m:ctrlPr>
                      </m:dPr>
                      <m:e>
                        <m:r>
                          <a:rPr kumimoji="1" lang="en-US" altLang="zh-CN" sz="2000" b="0" i="1" smtClean="0">
                            <a:solidFill>
                              <a:srgbClr val="0070C0"/>
                            </a:solidFill>
                            <a:latin typeface="Cambria Math" panose="02040503050406030204" pitchFamily="18" charset="0"/>
                          </a:rPr>
                          <m:t>𝑥</m:t>
                        </m:r>
                        <m:r>
                          <a:rPr kumimoji="1" lang="en-US" altLang="zh-CN" sz="2000" b="0" i="1" smtClean="0">
                            <a:solidFill>
                              <a:srgbClr val="0070C0"/>
                            </a:solidFill>
                            <a:latin typeface="Cambria Math" panose="02040503050406030204" pitchFamily="18" charset="0"/>
                          </a:rPr>
                          <m:t>,</m:t>
                        </m:r>
                        <m:r>
                          <a:rPr kumimoji="1" lang="en-US" altLang="zh-CN" sz="2000" b="0" i="1" smtClean="0">
                            <a:solidFill>
                              <a:srgbClr val="0070C0"/>
                            </a:solidFill>
                            <a:latin typeface="Cambria Math" panose="02040503050406030204" pitchFamily="18" charset="0"/>
                          </a:rPr>
                          <m:t>𝑦</m:t>
                        </m:r>
                      </m:e>
                    </m:d>
                    <m:r>
                      <a:rPr kumimoji="1" lang="en-US" altLang="zh-CN" sz="2000" b="0" i="1" smtClean="0">
                        <a:solidFill>
                          <a:srgbClr val="0070C0"/>
                        </a:solidFill>
                        <a:latin typeface="Cambria Math" panose="02040503050406030204" pitchFamily="18" charset="0"/>
                      </a:rPr>
                      <m:t>,</m:t>
                    </m:r>
                    <m:r>
                      <a:rPr kumimoji="1" lang="en-US" altLang="zh-CN" sz="2000" b="0" i="1" smtClean="0">
                        <a:solidFill>
                          <a:srgbClr val="0070C0"/>
                        </a:solidFill>
                        <a:latin typeface="Cambria Math" panose="02040503050406030204" pitchFamily="18" charset="0"/>
                      </a:rPr>
                      <m:t>𝑥</m:t>
                    </m:r>
                    <m:r>
                      <a:rPr kumimoji="1" lang="en-US" altLang="zh-CN" sz="2000" b="0" i="1" smtClean="0">
                        <a:solidFill>
                          <a:srgbClr val="0070C0"/>
                        </a:solidFill>
                        <a:latin typeface="Cambria Math" panose="02040503050406030204" pitchFamily="18" charset="0"/>
                      </a:rPr>
                      <m:t>,</m:t>
                    </m:r>
                    <m:r>
                      <a:rPr kumimoji="1" lang="en-US" altLang="zh-CN" sz="2000" b="0" i="1" smtClean="0">
                        <a:solidFill>
                          <a:srgbClr val="0070C0"/>
                        </a:solidFill>
                        <a:latin typeface="Cambria Math" panose="02040503050406030204" pitchFamily="18" charset="0"/>
                      </a:rPr>
                      <m:t>𝑦</m:t>
                    </m:r>
                    <m:r>
                      <a:rPr kumimoji="1" lang="en-US" altLang="zh-CN" sz="2000" b="0" i="1" smtClean="0">
                        <a:solidFill>
                          <a:srgbClr val="0070C0"/>
                        </a:solidFill>
                        <a:latin typeface="Cambria Math" panose="02040503050406030204" pitchFamily="18" charset="0"/>
                      </a:rPr>
                      <m:t>∈[0,2</m:t>
                    </m:r>
                    <m:r>
                      <a:rPr kumimoji="1" lang="en-US" altLang="zh-CN" sz="2000" b="0" i="1" smtClean="0">
                        <a:solidFill>
                          <a:srgbClr val="0070C0"/>
                        </a:solidFill>
                        <a:latin typeface="Cambria Math" panose="02040503050406030204" pitchFamily="18" charset="0"/>
                      </a:rPr>
                      <m:t>𝜋</m:t>
                    </m:r>
                    <m:r>
                      <a:rPr kumimoji="1" lang="en-US" altLang="zh-CN" sz="2000" b="0" i="1" smtClean="0">
                        <a:solidFill>
                          <a:srgbClr val="0070C0"/>
                        </a:solidFill>
                        <a:latin typeface="Cambria Math" panose="02040503050406030204" pitchFamily="18" charset="0"/>
                      </a:rPr>
                      <m:t>)</m:t>
                    </m:r>
                  </m:oMath>
                </a14:m>
                <a:r>
                  <a:rPr kumimoji="1" lang="zh-CN" altLang="en-US" sz="2000" dirty="0">
                    <a:solidFill>
                      <a:srgbClr val="0070C0"/>
                    </a:solidFill>
                  </a:rPr>
                  <a:t> </a:t>
                </a:r>
                <a:r>
                  <a:rPr kumimoji="1" lang="zh-CN" altLang="en-US" sz="2000" dirty="0"/>
                  <a:t>满足下面对应关系</a:t>
                </a:r>
                <a:r>
                  <a:rPr kumimoji="1" lang="en-US" altLang="zh-CN" sz="2000" dirty="0"/>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𝑓</m:t>
                        </m:r>
                      </m:e>
                      <m:sub>
                        <m:r>
                          <m:rPr>
                            <m:sty m:val="p"/>
                          </m:rPr>
                          <a:rPr kumimoji="1" lang="en-US" altLang="zh-CN" sz="2000" i="0">
                            <a:latin typeface="Cambria Math" panose="02040503050406030204" pitchFamily="18" charset="0"/>
                          </a:rPr>
                          <m:t>p</m:t>
                        </m:r>
                      </m:sub>
                    </m:sSub>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𝑟</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𝜃</m:t>
                        </m:r>
                      </m:e>
                    </m:d>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𝑓</m:t>
                        </m:r>
                      </m:e>
                      <m:sub>
                        <m:r>
                          <m:rPr>
                            <m:sty m:val="p"/>
                          </m:rPr>
                          <a:rPr kumimoji="1" lang="en-US" altLang="zh-CN" sz="2000" i="0">
                            <a:latin typeface="Cambria Math" panose="02040503050406030204" pitchFamily="18" charset="0"/>
                          </a:rPr>
                          <m:t>c</m:t>
                        </m:r>
                      </m:sub>
                    </m:sSub>
                    <m:r>
                      <a:rPr kumimoji="1" lang="en-US" altLang="zh-CN" sz="2000" i="1">
                        <a:latin typeface="Cambria Math" panose="02040503050406030204" pitchFamily="18" charset="0"/>
                      </a:rPr>
                      <m:t>(</m:t>
                    </m:r>
                    <m:r>
                      <a:rPr kumimoji="1" lang="en-US" altLang="zh-CN" sz="2000" i="1">
                        <a:latin typeface="Cambria Math" panose="02040503050406030204" pitchFamily="18" charset="0"/>
                      </a:rPr>
                      <m:t>𝑥</m:t>
                    </m:r>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𝑟</m:t>
                        </m:r>
                        <m:r>
                          <a:rPr kumimoji="1" lang="en-US" altLang="zh-CN" sz="2000" i="1">
                            <a:latin typeface="Cambria Math" panose="02040503050406030204" pitchFamily="18" charset="0"/>
                          </a:rPr>
                          <m:t>,</m:t>
                        </m:r>
                        <m:r>
                          <a:rPr kumimoji="1" lang="zh-CN" altLang="en-US" sz="2000" i="1">
                            <a:latin typeface="Cambria Math" panose="02040503050406030204" pitchFamily="18" charset="0"/>
                          </a:rPr>
                          <m:t> </m:t>
                        </m:r>
                        <m:r>
                          <a:rPr kumimoji="1" lang="en-US" altLang="zh-CN" sz="2000" i="1">
                            <a:latin typeface="Cambria Math" panose="02040503050406030204" pitchFamily="18" charset="0"/>
                          </a:rPr>
                          <m:t>𝜃</m:t>
                        </m:r>
                      </m:e>
                    </m:d>
                    <m:r>
                      <a:rPr kumimoji="1" lang="en-US" altLang="zh-CN" sz="2000" i="1">
                        <a:latin typeface="Cambria Math" panose="02040503050406030204" pitchFamily="18" charset="0"/>
                      </a:rPr>
                      <m:t>,</m:t>
                    </m:r>
                    <m:r>
                      <a:rPr kumimoji="1" lang="zh-CN" altLang="en-US" sz="2000" i="1">
                        <a:latin typeface="Cambria Math" panose="02040503050406030204" pitchFamily="18" charset="0"/>
                      </a:rPr>
                      <m:t> </m:t>
                    </m:r>
                    <m:r>
                      <a:rPr kumimoji="1" lang="en-US" altLang="zh-CN" sz="2000" i="1">
                        <a:latin typeface="Cambria Math" panose="02040503050406030204" pitchFamily="18" charset="0"/>
                      </a:rPr>
                      <m:t>𝑦</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𝑟</m:t>
                    </m:r>
                    <m:r>
                      <a:rPr kumimoji="1" lang="en-US" altLang="zh-CN" sz="2000" i="1">
                        <a:latin typeface="Cambria Math" panose="02040503050406030204" pitchFamily="18" charset="0"/>
                      </a:rPr>
                      <m:t>,</m:t>
                    </m:r>
                    <m:r>
                      <a:rPr kumimoji="1" lang="zh-CN" altLang="en-US" sz="2000" i="1">
                        <a:latin typeface="Cambria Math" panose="02040503050406030204" pitchFamily="18" charset="0"/>
                      </a:rPr>
                      <m:t> </m:t>
                    </m:r>
                    <m:r>
                      <a:rPr kumimoji="1" lang="en-US" altLang="zh-CN" sz="2000" i="1">
                        <a:latin typeface="Cambria Math" panose="02040503050406030204" pitchFamily="18" charset="0"/>
                      </a:rPr>
                      <m:t>𝜃</m:t>
                    </m:r>
                    <m:r>
                      <a:rPr kumimoji="1" lang="en-US" altLang="zh-CN" sz="2000" i="1">
                        <a:latin typeface="Cambria Math" panose="02040503050406030204" pitchFamily="18" charset="0"/>
                      </a:rPr>
                      <m:t>))</m:t>
                    </m:r>
                  </m:oMath>
                </a14:m>
                <a:r>
                  <a:rPr kumimoji="1" lang="en-US" altLang="zh-CN" sz="2000" dirty="0"/>
                  <a:t>,</a:t>
                </a:r>
                <a:r>
                  <a:rPr kumimoji="1" lang="zh-CN" altLang="en-US" sz="2000" dirty="0"/>
                  <a:t> 其中</a:t>
                </a:r>
                <a14:m>
                  <m:oMath xmlns:m="http://schemas.openxmlformats.org/officeDocument/2006/math">
                    <m:r>
                      <a:rPr kumimoji="1" lang="en-US" altLang="zh-CN" sz="2000" i="1" dirty="0">
                        <a:latin typeface="Cambria Math" panose="02040503050406030204" pitchFamily="18" charset="0"/>
                      </a:rPr>
                      <m:t>𝑥</m:t>
                    </m:r>
                    <m:d>
                      <m:dPr>
                        <m:ctrlPr>
                          <a:rPr kumimoji="1" lang="en-US" altLang="zh-CN" sz="2000" i="1" dirty="0">
                            <a:latin typeface="Cambria Math" panose="02040503050406030204" pitchFamily="18" charset="0"/>
                          </a:rPr>
                        </m:ctrlPr>
                      </m:dPr>
                      <m:e>
                        <m:r>
                          <a:rPr kumimoji="1" lang="en-US" altLang="zh-CN" sz="2000" i="1" dirty="0">
                            <a:latin typeface="Cambria Math" panose="02040503050406030204" pitchFamily="18" charset="0"/>
                          </a:rPr>
                          <m:t>𝑟</m:t>
                        </m:r>
                        <m:r>
                          <a:rPr kumimoji="1" lang="en-US" altLang="zh-CN" sz="2000" i="1" dirty="0">
                            <a:latin typeface="Cambria Math" panose="02040503050406030204" pitchFamily="18" charset="0"/>
                          </a:rPr>
                          <m:t>,</m:t>
                        </m:r>
                        <m:r>
                          <a:rPr kumimoji="1" lang="en-US" altLang="zh-CN" sz="2000" i="1" dirty="0">
                            <a:latin typeface="Cambria Math" panose="02040503050406030204" pitchFamily="18" charset="0"/>
                          </a:rPr>
                          <m:t>𝜃</m:t>
                        </m:r>
                      </m:e>
                    </m:d>
                    <m:r>
                      <a:rPr kumimoji="1" lang="en-US" altLang="zh-CN" sz="2000" i="1" dirty="0">
                        <a:latin typeface="Cambria Math" panose="02040503050406030204" pitchFamily="18" charset="0"/>
                      </a:rPr>
                      <m:t>=</m:t>
                    </m:r>
                    <m:r>
                      <a:rPr kumimoji="1" lang="en-US" altLang="zh-CN" sz="2000" i="1" dirty="0">
                        <a:latin typeface="Cambria Math" panose="02040503050406030204" pitchFamily="18" charset="0"/>
                      </a:rPr>
                      <m:t>𝑟</m:t>
                    </m:r>
                    <m:r>
                      <a:rPr kumimoji="1" lang="en-US" altLang="zh-CN" sz="2000" i="1" dirty="0">
                        <a:latin typeface="Cambria Math" panose="02040503050406030204" pitchFamily="18" charset="0"/>
                      </a:rPr>
                      <m:t>,</m:t>
                    </m:r>
                    <m:r>
                      <a:rPr kumimoji="1" lang="zh-CN" altLang="en-US" sz="2000" i="1" dirty="0">
                        <a:latin typeface="Cambria Math" panose="02040503050406030204" pitchFamily="18" charset="0"/>
                      </a:rPr>
                      <m:t> </m:t>
                    </m:r>
                    <m:r>
                      <a:rPr kumimoji="1" lang="en-US" altLang="zh-CN" sz="2000" i="1" dirty="0">
                        <a:latin typeface="Cambria Math" panose="02040503050406030204" pitchFamily="18" charset="0"/>
                      </a:rPr>
                      <m:t>𝑦</m:t>
                    </m:r>
                    <m:d>
                      <m:dPr>
                        <m:ctrlPr>
                          <a:rPr kumimoji="1" lang="en-US" altLang="zh-CN" sz="2000" i="1" dirty="0">
                            <a:latin typeface="Cambria Math" panose="02040503050406030204" pitchFamily="18" charset="0"/>
                          </a:rPr>
                        </m:ctrlPr>
                      </m:dPr>
                      <m:e>
                        <m:r>
                          <a:rPr kumimoji="1" lang="en-US" altLang="zh-CN" sz="2000" i="1" dirty="0">
                            <a:latin typeface="Cambria Math" panose="02040503050406030204" pitchFamily="18" charset="0"/>
                          </a:rPr>
                          <m:t>𝑟</m:t>
                        </m:r>
                        <m:r>
                          <a:rPr kumimoji="1" lang="en-US" altLang="zh-CN" sz="2000" i="1" dirty="0">
                            <a:latin typeface="Cambria Math" panose="02040503050406030204" pitchFamily="18" charset="0"/>
                          </a:rPr>
                          <m:t>,</m:t>
                        </m:r>
                        <m:r>
                          <a:rPr kumimoji="1" lang="en-US" altLang="zh-CN" sz="2000" i="1" dirty="0">
                            <a:latin typeface="Cambria Math" panose="02040503050406030204" pitchFamily="18" charset="0"/>
                          </a:rPr>
                          <m:t>𝜃</m:t>
                        </m:r>
                      </m:e>
                    </m:d>
                    <m:r>
                      <a:rPr kumimoji="1" lang="en-US" altLang="zh-CN" sz="2000" i="1" dirty="0">
                        <a:latin typeface="Cambria Math" panose="02040503050406030204" pitchFamily="18" charset="0"/>
                      </a:rPr>
                      <m:t>=</m:t>
                    </m:r>
                    <m:r>
                      <a:rPr kumimoji="1" lang="en-US" altLang="zh-CN" sz="2000" i="1" dirty="0">
                        <a:latin typeface="Cambria Math" panose="02040503050406030204" pitchFamily="18" charset="0"/>
                      </a:rPr>
                      <m:t>𝜃</m:t>
                    </m:r>
                  </m:oMath>
                </a14:m>
                <a:endParaRPr kumimoji="1" lang="en-US" altLang="zh-CN" sz="2000" dirty="0"/>
              </a:p>
              <a:p>
                <a:endParaRPr kumimoji="1" lang="en-US" altLang="zh-CN" sz="2000" dirty="0"/>
              </a:p>
              <a:p>
                <a:r>
                  <a:rPr kumimoji="1" lang="zh-CN" altLang="en-US" sz="2000" b="1" dirty="0"/>
                  <a:t>要求：</a:t>
                </a:r>
                <a:r>
                  <a:rPr kumimoji="1" lang="zh-CN" altLang="en-US" sz="2000" dirty="0"/>
                  <a:t>给定一张极坐标系的二维码 </a:t>
                </a:r>
                <a:r>
                  <a:rPr kumimoji="1" lang="en-US" altLang="zh-CN" sz="2000" dirty="0"/>
                  <a:t>(</a:t>
                </a:r>
                <a:r>
                  <a:rPr kumimoji="1" lang="en-US" altLang="zh-CN" sz="2000" dirty="0" err="1">
                    <a:solidFill>
                      <a:schemeClr val="tx1">
                        <a:lumMod val="65000"/>
                        <a:lumOff val="35000"/>
                      </a:schemeClr>
                    </a:solidFill>
                  </a:rPr>
                  <a:t>qr-polar.png</a:t>
                </a:r>
                <a:r>
                  <a:rPr kumimoji="1" lang="en-US" altLang="zh-CN" sz="2000" dirty="0">
                    <a:solidFill>
                      <a:schemeClr val="tx1">
                        <a:lumMod val="65000"/>
                        <a:lumOff val="35000"/>
                      </a:schemeClr>
                    </a:solidFill>
                  </a:rPr>
                  <a:t>)</a:t>
                </a:r>
                <a:r>
                  <a:rPr kumimoji="1" lang="zh-CN" altLang="en-US" sz="2000" dirty="0"/>
                  <a:t>，使用双线性插值（</a:t>
                </a:r>
                <a:r>
                  <a:rPr kumimoji="1" lang="en-US" altLang="zh-CN" sz="2000" dirty="0"/>
                  <a:t>bilinear</a:t>
                </a:r>
                <a:r>
                  <a:rPr kumimoji="1" lang="zh-CN" altLang="en-US" sz="2000" dirty="0"/>
                  <a:t> </a:t>
                </a:r>
                <a:r>
                  <a:rPr kumimoji="1" lang="en-US" altLang="zh-CN" sz="2000" dirty="0"/>
                  <a:t>interpolation</a:t>
                </a:r>
                <a:r>
                  <a:rPr kumimoji="1" lang="zh-CN" altLang="en-US" sz="2000" dirty="0"/>
                  <a:t>）恢复出直角坐标系下的二维码，并计算误差，</a:t>
                </a:r>
                <a:r>
                  <a:rPr kumimoji="1" lang="en-US" altLang="zh-CN" sz="2000" dirty="0"/>
                  <a:t>(</a:t>
                </a:r>
                <a:r>
                  <a:rPr kumimoji="1" lang="zh-CN" altLang="en-US" sz="2000" dirty="0"/>
                  <a:t>假设</a:t>
                </a:r>
                <a14:m>
                  <m:oMath xmlns:m="http://schemas.openxmlformats.org/officeDocument/2006/math">
                    <m:d>
                      <m:dPr>
                        <m:begChr m:val="|"/>
                        <m:endChr m:val="|"/>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m:t>
                                </m:r>
                              </m:e>
                              <m:sup>
                                <m:r>
                                  <a:rPr kumimoji="1" lang="en-US" altLang="zh-CN" sz="2000" b="0" i="1" smtClean="0">
                                    <a:latin typeface="Cambria Math" panose="02040503050406030204" pitchFamily="18" charset="0"/>
                                  </a:rPr>
                                  <m:t>2</m:t>
                                </m:r>
                              </m:sup>
                            </m:sSup>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𝑓</m:t>
                                </m:r>
                              </m:e>
                              <m:sub>
                                <m:r>
                                  <m:rPr>
                                    <m:sty m:val="p"/>
                                  </m:rPr>
                                  <a:rPr kumimoji="1" lang="en-US" altLang="zh-CN" sz="2000" b="0" i="0" smtClean="0">
                                    <a:latin typeface="Cambria Math" panose="02040503050406030204" pitchFamily="18" charset="0"/>
                                  </a:rPr>
                                  <m:t>p</m:t>
                                </m:r>
                              </m:sub>
                            </m:sSub>
                          </m:num>
                          <m:den>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𝑟</m:t>
                                </m:r>
                              </m:e>
                              <m:sup>
                                <m:r>
                                  <a:rPr kumimoji="1" lang="en-US" altLang="zh-CN" sz="2000" b="0" i="1" smtClean="0">
                                    <a:latin typeface="Cambria Math" panose="02040503050406030204" pitchFamily="18" charset="0"/>
                                  </a:rPr>
                                  <m:t>2</m:t>
                                </m:r>
                              </m:sup>
                            </m:sSup>
                          </m:den>
                        </m:f>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𝑀</m:t>
                    </m:r>
                    <m:r>
                      <a:rPr kumimoji="1" lang="en-US" altLang="zh-CN" sz="2000" b="0" i="1" smtClean="0">
                        <a:latin typeface="Cambria Math" panose="02040503050406030204" pitchFamily="18" charset="0"/>
                      </a:rPr>
                      <m:t>,</m:t>
                    </m:r>
                    <m:d>
                      <m:dPr>
                        <m:begChr m:val="|"/>
                        <m:endChr m:val="|"/>
                        <m:ctrlPr>
                          <a:rPr kumimoji="1" lang="en-US" altLang="zh-CN" sz="2000" i="1">
                            <a:latin typeface="Cambria Math" panose="02040503050406030204" pitchFamily="18" charset="0"/>
                          </a:rPr>
                        </m:ctrlPr>
                      </m:dPr>
                      <m:e>
                        <m:f>
                          <m:fPr>
                            <m:ctrlPr>
                              <a:rPr kumimoji="1" lang="en-US" altLang="zh-CN" sz="2000" i="1">
                                <a:latin typeface="Cambria Math" panose="02040503050406030204" pitchFamily="18" charset="0"/>
                              </a:rPr>
                            </m:ctrlPr>
                          </m:fPr>
                          <m:num>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m:t>
                                </m:r>
                              </m:e>
                              <m:sup>
                                <m:r>
                                  <a:rPr kumimoji="1" lang="en-US" altLang="zh-CN" sz="2000" i="1">
                                    <a:latin typeface="Cambria Math" panose="02040503050406030204" pitchFamily="18" charset="0"/>
                                  </a:rPr>
                                  <m:t>2</m:t>
                                </m:r>
                              </m:sup>
                            </m:sSup>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𝑓</m:t>
                                </m:r>
                              </m:e>
                              <m:sub>
                                <m:r>
                                  <m:rPr>
                                    <m:sty m:val="p"/>
                                  </m:rPr>
                                  <a:rPr kumimoji="1" lang="en-US" altLang="zh-CN" sz="2000">
                                    <a:latin typeface="Cambria Math" panose="02040503050406030204" pitchFamily="18" charset="0"/>
                                  </a:rPr>
                                  <m:t>p</m:t>
                                </m:r>
                              </m:sub>
                            </m:sSub>
                          </m:num>
                          <m:den>
                            <m:r>
                              <a:rPr kumimoji="1" lang="en-US" altLang="zh-CN" sz="2000" i="1">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𝜃</m:t>
                                </m:r>
                              </m:e>
                              <m:sup>
                                <m:r>
                                  <a:rPr kumimoji="1" lang="en-US" altLang="zh-CN" sz="2000" b="0" i="1" smtClean="0">
                                    <a:latin typeface="Cambria Math" panose="02040503050406030204" pitchFamily="18" charset="0"/>
                                  </a:rPr>
                                  <m:t>2</m:t>
                                </m:r>
                              </m:sup>
                            </m:sSup>
                          </m:den>
                        </m:f>
                      </m:e>
                    </m:d>
                    <m:r>
                      <a:rPr kumimoji="1" lang="en-US" altLang="zh-CN" sz="2000" i="1">
                        <a:latin typeface="Cambria Math" panose="02040503050406030204" pitchFamily="18" charset="0"/>
                      </a:rPr>
                      <m:t>≤</m:t>
                    </m:r>
                    <m:r>
                      <a:rPr kumimoji="1" lang="en-US" altLang="zh-CN" sz="2000" i="1">
                        <a:latin typeface="Cambria Math" panose="02040503050406030204" pitchFamily="18" charset="0"/>
                      </a:rPr>
                      <m:t>𝑀</m:t>
                    </m:r>
                  </m:oMath>
                </a14:m>
                <a:r>
                  <a:rPr kumimoji="1" lang="en-US" altLang="zh-CN" sz="2000" dirty="0"/>
                  <a:t>)</a:t>
                </a:r>
                <a:endParaRPr kumimoji="1" lang="zh-CN" altLang="en-US" sz="2000" dirty="0"/>
              </a:p>
            </p:txBody>
          </p:sp>
        </mc:Choice>
        <mc:Fallback xmlns="">
          <p:sp>
            <p:nvSpPr>
              <p:cNvPr id="33" name="文本框 32">
                <a:extLst>
                  <a:ext uri="{FF2B5EF4-FFF2-40B4-BE49-F238E27FC236}">
                    <a16:creationId xmlns:a16="http://schemas.microsoft.com/office/drawing/2014/main" id="{64BFB719-795F-774C-AF82-02CFDC8E744C}"/>
                  </a:ext>
                </a:extLst>
              </p:cNvPr>
              <p:cNvSpPr txBox="1">
                <a:spLocks noRot="1" noChangeAspect="1" noMove="1" noResize="1" noEditPoints="1" noAdjustHandles="1" noChangeArrowheads="1" noChangeShapeType="1" noTextEdit="1"/>
              </p:cNvSpPr>
              <p:nvPr/>
            </p:nvSpPr>
            <p:spPr>
              <a:xfrm>
                <a:off x="613543" y="1146493"/>
                <a:ext cx="11171089" cy="1923860"/>
              </a:xfrm>
              <a:prstGeom prst="rect">
                <a:avLst/>
              </a:prstGeom>
              <a:blipFill>
                <a:blip r:embed="rId4"/>
                <a:stretch>
                  <a:fillRect l="-568" t="-3289"/>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62409140-0C7F-824E-96A5-3C06E4383007}"/>
              </a:ext>
            </a:extLst>
          </p:cNvPr>
          <p:cNvGrpSpPr/>
          <p:nvPr/>
        </p:nvGrpSpPr>
        <p:grpSpPr>
          <a:xfrm>
            <a:off x="1271464" y="3356991"/>
            <a:ext cx="9589571" cy="3323046"/>
            <a:chOff x="558701" y="2558690"/>
            <a:chExt cx="11377230" cy="3942517"/>
          </a:xfrm>
        </p:grpSpPr>
        <p:pic>
          <p:nvPicPr>
            <p:cNvPr id="6" name="图片 5">
              <a:extLst>
                <a:ext uri="{FF2B5EF4-FFF2-40B4-BE49-F238E27FC236}">
                  <a16:creationId xmlns:a16="http://schemas.microsoft.com/office/drawing/2014/main" id="{F96478D5-5E8A-DF4E-870C-FA9A7A8B9188}"/>
                </a:ext>
              </a:extLst>
            </p:cNvPr>
            <p:cNvPicPr>
              <a:picLocks noChangeAspect="1"/>
            </p:cNvPicPr>
            <p:nvPr/>
          </p:nvPicPr>
          <p:blipFill>
            <a:blip r:embed="rId5">
              <a:alphaModFix amt="30000"/>
              <a:extLst>
                <a:ext uri="{28A0092B-C50C-407E-A947-70E740481C1C}">
                  <a14:useLocalDpi xmlns:a14="http://schemas.microsoft.com/office/drawing/2010/main" val="0"/>
                </a:ext>
              </a:extLst>
            </a:blip>
            <a:stretch>
              <a:fillRect/>
            </a:stretch>
          </p:blipFill>
          <p:spPr>
            <a:xfrm>
              <a:off x="7469234" y="3140968"/>
              <a:ext cx="3024336" cy="3024336"/>
            </a:xfrm>
            <a:prstGeom prst="rect">
              <a:avLst/>
            </a:prstGeom>
          </p:spPr>
        </p:pic>
        <p:pic>
          <p:nvPicPr>
            <p:cNvPr id="8" name="图片 7">
              <a:extLst>
                <a:ext uri="{FF2B5EF4-FFF2-40B4-BE49-F238E27FC236}">
                  <a16:creationId xmlns:a16="http://schemas.microsoft.com/office/drawing/2014/main" id="{A95E14D6-ACAF-7D43-8E26-0E60DC5622A1}"/>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873162" y="3284818"/>
              <a:ext cx="3024336" cy="3024336"/>
            </a:xfrm>
            <a:prstGeom prst="rect">
              <a:avLst/>
            </a:prstGeom>
            <a:effectLst>
              <a:glow>
                <a:schemeClr val="accent1"/>
              </a:glow>
            </a:effectLst>
          </p:spPr>
        </p:pic>
        <p:cxnSp>
          <p:nvCxnSpPr>
            <p:cNvPr id="10" name="直线箭头连接符 9">
              <a:extLst>
                <a:ext uri="{FF2B5EF4-FFF2-40B4-BE49-F238E27FC236}">
                  <a16:creationId xmlns:a16="http://schemas.microsoft.com/office/drawing/2014/main" id="{A5740A17-8A6F-4547-A555-851F676FC6FF}"/>
                </a:ext>
              </a:extLst>
            </p:cNvPr>
            <p:cNvCxnSpPr>
              <a:cxnSpLocks/>
            </p:cNvCxnSpPr>
            <p:nvPr/>
          </p:nvCxnSpPr>
          <p:spPr>
            <a:xfrm>
              <a:off x="3385330" y="4796986"/>
              <a:ext cx="223224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6F047B24-ABC5-C445-9345-454297E98D83}"/>
                </a:ext>
              </a:extLst>
            </p:cNvPr>
            <p:cNvCxnSpPr>
              <a:cxnSpLocks/>
            </p:cNvCxnSpPr>
            <p:nvPr/>
          </p:nvCxnSpPr>
          <p:spPr>
            <a:xfrm flipV="1">
              <a:off x="3385330" y="4124777"/>
              <a:ext cx="987102" cy="67221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4B09528-8369-8848-A78D-3AD0625054DA}"/>
                    </a:ext>
                  </a:extLst>
                </p:cNvPr>
                <p:cNvSpPr txBox="1"/>
                <p:nvPr/>
              </p:nvSpPr>
              <p:spPr>
                <a:xfrm>
                  <a:off x="3893102" y="3739552"/>
                  <a:ext cx="82888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FF0000"/>
                            </a:solidFill>
                            <a:latin typeface="Cambria Math" panose="02040503050406030204" pitchFamily="18" charset="0"/>
                          </a:rPr>
                          <m:t>(</m:t>
                        </m:r>
                        <m:r>
                          <a:rPr kumimoji="1" lang="en-US" altLang="zh-CN" sz="2000" i="1">
                            <a:solidFill>
                              <a:srgbClr val="FF0000"/>
                            </a:solidFill>
                            <a:latin typeface="Cambria Math" panose="02040503050406030204" pitchFamily="18" charset="0"/>
                          </a:rPr>
                          <m:t>𝑟</m:t>
                        </m:r>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𝜃</m:t>
                        </m:r>
                        <m:r>
                          <a:rPr kumimoji="1" lang="en-US" altLang="zh-CN" sz="2000" b="0" i="1" smtClean="0">
                            <a:solidFill>
                              <a:srgbClr val="FF0000"/>
                            </a:solidFill>
                            <a:latin typeface="Cambria Math" panose="02040503050406030204" pitchFamily="18" charset="0"/>
                          </a:rPr>
                          <m:t>)</m:t>
                        </m:r>
                      </m:oMath>
                    </m:oMathPara>
                  </a14:m>
                  <a:endParaRPr kumimoji="1" lang="zh-CN" altLang="en-US" sz="2000" dirty="0">
                    <a:solidFill>
                      <a:srgbClr val="FF0000"/>
                    </a:solidFill>
                  </a:endParaRPr>
                </a:p>
              </p:txBody>
            </p:sp>
          </mc:Choice>
          <mc:Fallback xmlns="">
            <p:sp>
              <p:nvSpPr>
                <p:cNvPr id="15" name="文本框 14">
                  <a:extLst>
                    <a:ext uri="{FF2B5EF4-FFF2-40B4-BE49-F238E27FC236}">
                      <a16:creationId xmlns:a16="http://schemas.microsoft.com/office/drawing/2014/main" id="{34B09528-8369-8848-A78D-3AD0625054DA}"/>
                    </a:ext>
                  </a:extLst>
                </p:cNvPr>
                <p:cNvSpPr txBox="1">
                  <a:spLocks noRot="1" noChangeAspect="1" noMove="1" noResize="1" noEditPoints="1" noAdjustHandles="1" noChangeArrowheads="1" noChangeShapeType="1" noTextEdit="1"/>
                </p:cNvSpPr>
                <p:nvPr/>
              </p:nvSpPr>
              <p:spPr>
                <a:xfrm>
                  <a:off x="3893102" y="3739552"/>
                  <a:ext cx="828881" cy="400110"/>
                </a:xfrm>
                <a:prstGeom prst="rect">
                  <a:avLst/>
                </a:prstGeom>
                <a:blipFill>
                  <a:blip r:embed="rId7"/>
                  <a:stretch>
                    <a:fillRect l="-3571" r="-12500" b="-3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AF8B8D0-860F-594A-B4B4-0CF526315B2E}"/>
                    </a:ext>
                  </a:extLst>
                </p:cNvPr>
                <p:cNvSpPr txBox="1"/>
                <p:nvPr/>
              </p:nvSpPr>
              <p:spPr>
                <a:xfrm>
                  <a:off x="2779920" y="2729554"/>
                  <a:ext cx="1222322" cy="4945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solidFill>
                                  <a:srgbClr val="FF0000"/>
                                </a:solidFill>
                                <a:latin typeface="Cambria Math" panose="02040503050406030204" pitchFamily="18" charset="0"/>
                              </a:rPr>
                            </m:ctrlPr>
                          </m:sSubPr>
                          <m:e>
                            <m:r>
                              <a:rPr kumimoji="1" lang="en-US" altLang="zh-CN" sz="2400" b="0" i="1" smtClean="0">
                                <a:solidFill>
                                  <a:srgbClr val="FF0000"/>
                                </a:solidFill>
                                <a:latin typeface="Cambria Math" panose="02040503050406030204" pitchFamily="18" charset="0"/>
                              </a:rPr>
                              <m:t>𝑓</m:t>
                            </m:r>
                          </m:e>
                          <m:sub>
                            <m:r>
                              <m:rPr>
                                <m:sty m:val="p"/>
                              </m:rPr>
                              <a:rPr kumimoji="1" lang="en-US" altLang="zh-CN" sz="2400" b="0" i="0" smtClean="0">
                                <a:solidFill>
                                  <a:srgbClr val="FF0000"/>
                                </a:solidFill>
                                <a:latin typeface="Cambria Math" panose="02040503050406030204" pitchFamily="18" charset="0"/>
                              </a:rPr>
                              <m:t>p</m:t>
                            </m:r>
                          </m:sub>
                        </m:sSub>
                        <m:r>
                          <a:rPr kumimoji="1" lang="en-US" altLang="zh-CN" sz="2400" b="0" i="1" smtClean="0">
                            <a:solidFill>
                              <a:srgbClr val="FF0000"/>
                            </a:solidFill>
                            <a:latin typeface="Cambria Math" panose="02040503050406030204" pitchFamily="18" charset="0"/>
                          </a:rPr>
                          <m:t>(</m:t>
                        </m:r>
                        <m:r>
                          <a:rPr kumimoji="1" lang="en-US" altLang="zh-CN" sz="2400" b="0" i="1" smtClean="0">
                            <a:solidFill>
                              <a:srgbClr val="FF0000"/>
                            </a:solidFill>
                            <a:latin typeface="Cambria Math" panose="02040503050406030204" pitchFamily="18" charset="0"/>
                          </a:rPr>
                          <m:t>𝑟</m:t>
                        </m:r>
                        <m:r>
                          <a:rPr kumimoji="1" lang="en-US" altLang="zh-CN" sz="2400" b="0" i="1" smtClean="0">
                            <a:solidFill>
                              <a:srgbClr val="FF0000"/>
                            </a:solidFill>
                            <a:latin typeface="Cambria Math" panose="02040503050406030204" pitchFamily="18" charset="0"/>
                          </a:rPr>
                          <m:t>,</m:t>
                        </m:r>
                        <m:r>
                          <a:rPr kumimoji="1" lang="en-US" altLang="zh-CN" sz="2400" b="0" i="1" smtClean="0">
                            <a:solidFill>
                              <a:srgbClr val="FF0000"/>
                            </a:solidFill>
                            <a:latin typeface="Cambria Math" panose="02040503050406030204" pitchFamily="18" charset="0"/>
                          </a:rPr>
                          <m:t>𝜃</m:t>
                        </m:r>
                        <m:r>
                          <a:rPr kumimoji="1" lang="en-US" altLang="zh-CN" sz="2400" b="0" i="1" smtClean="0">
                            <a:solidFill>
                              <a:srgbClr val="FF0000"/>
                            </a:solidFill>
                            <a:latin typeface="Cambria Math" panose="02040503050406030204" pitchFamily="18" charset="0"/>
                          </a:rPr>
                          <m:t>)</m:t>
                        </m:r>
                      </m:oMath>
                    </m:oMathPara>
                  </a14:m>
                  <a:endParaRPr kumimoji="1" lang="zh-CN" altLang="en-US" sz="2400" dirty="0"/>
                </a:p>
              </p:txBody>
            </p:sp>
          </mc:Choice>
          <mc:Fallback xmlns="">
            <p:sp>
              <p:nvSpPr>
                <p:cNvPr id="16" name="文本框 15">
                  <a:extLst>
                    <a:ext uri="{FF2B5EF4-FFF2-40B4-BE49-F238E27FC236}">
                      <a16:creationId xmlns:a16="http://schemas.microsoft.com/office/drawing/2014/main" id="{AAF8B8D0-860F-594A-B4B4-0CF526315B2E}"/>
                    </a:ext>
                  </a:extLst>
                </p:cNvPr>
                <p:cNvSpPr txBox="1">
                  <a:spLocks noRot="1" noChangeAspect="1" noMove="1" noResize="1" noEditPoints="1" noAdjustHandles="1" noChangeArrowheads="1" noChangeShapeType="1" noTextEdit="1"/>
                </p:cNvSpPr>
                <p:nvPr/>
              </p:nvSpPr>
              <p:spPr>
                <a:xfrm>
                  <a:off x="2779920" y="2729554"/>
                  <a:ext cx="1222322" cy="494559"/>
                </a:xfrm>
                <a:prstGeom prst="rect">
                  <a:avLst/>
                </a:prstGeom>
                <a:blipFill>
                  <a:blip r:embed="rId8"/>
                  <a:stretch>
                    <a:fillRect l="-4878" r="-15854"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E85D1037-9BFA-7040-AEDB-6DED10D2F361}"/>
                    </a:ext>
                  </a:extLst>
                </p:cNvPr>
                <p:cNvSpPr txBox="1"/>
                <p:nvPr/>
              </p:nvSpPr>
              <p:spPr>
                <a:xfrm>
                  <a:off x="8359834" y="2558690"/>
                  <a:ext cx="1208279" cy="461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𝑓</m:t>
                            </m:r>
                          </m:e>
                          <m:sub>
                            <m:r>
                              <m:rPr>
                                <m:sty m:val="p"/>
                              </m:rPr>
                              <a:rPr kumimoji="1" lang="en-US" altLang="zh-CN" sz="2400" b="0" i="0" smtClean="0">
                                <a:solidFill>
                                  <a:srgbClr val="0070C0"/>
                                </a:solidFill>
                                <a:latin typeface="Cambria Math" panose="02040503050406030204" pitchFamily="18" charset="0"/>
                              </a:rPr>
                              <m:t>c</m:t>
                            </m:r>
                          </m:sub>
                        </m:sSub>
                        <m:r>
                          <a:rPr kumimoji="1" lang="en-US" altLang="zh-CN" sz="2400" b="0" i="1" smtClean="0">
                            <a:solidFill>
                              <a:srgbClr val="0070C0"/>
                            </a:solidFill>
                            <a:latin typeface="Cambria Math" panose="02040503050406030204" pitchFamily="18" charset="0"/>
                          </a:rPr>
                          <m:t>(</m:t>
                        </m:r>
                        <m:r>
                          <a:rPr kumimoji="1" lang="en-US" altLang="zh-CN" sz="2400" b="0" i="1" smtClean="0">
                            <a:solidFill>
                              <a:srgbClr val="0070C0"/>
                            </a:solidFill>
                            <a:latin typeface="Cambria Math" panose="02040503050406030204" pitchFamily="18" charset="0"/>
                          </a:rPr>
                          <m:t>𝑥</m:t>
                        </m:r>
                        <m:r>
                          <a:rPr kumimoji="1" lang="en-US" altLang="zh-CN" sz="2400" b="0" i="1" smtClean="0">
                            <a:solidFill>
                              <a:srgbClr val="0070C0"/>
                            </a:solidFill>
                            <a:latin typeface="Cambria Math" panose="02040503050406030204" pitchFamily="18" charset="0"/>
                          </a:rPr>
                          <m:t>,</m:t>
                        </m:r>
                        <m:r>
                          <a:rPr kumimoji="1" lang="en-US" altLang="zh-CN" sz="2400" b="0" i="1" smtClean="0">
                            <a:solidFill>
                              <a:srgbClr val="0070C0"/>
                            </a:solidFill>
                            <a:latin typeface="Cambria Math" panose="02040503050406030204" pitchFamily="18" charset="0"/>
                          </a:rPr>
                          <m:t>𝑦</m:t>
                        </m:r>
                        <m:r>
                          <a:rPr kumimoji="1" lang="en-US" altLang="zh-CN" sz="2400" b="0" i="1" smtClean="0">
                            <a:solidFill>
                              <a:srgbClr val="0070C0"/>
                            </a:solidFill>
                            <a:latin typeface="Cambria Math" panose="02040503050406030204" pitchFamily="18" charset="0"/>
                          </a:rPr>
                          <m:t>)</m:t>
                        </m:r>
                      </m:oMath>
                    </m:oMathPara>
                  </a14:m>
                  <a:endParaRPr kumimoji="1" lang="zh-CN" altLang="en-US" sz="2400" dirty="0"/>
                </a:p>
              </p:txBody>
            </p:sp>
          </mc:Choice>
          <mc:Fallback xmlns="">
            <p:sp>
              <p:nvSpPr>
                <p:cNvPr id="17" name="文本框 16">
                  <a:extLst>
                    <a:ext uri="{FF2B5EF4-FFF2-40B4-BE49-F238E27FC236}">
                      <a16:creationId xmlns:a16="http://schemas.microsoft.com/office/drawing/2014/main" id="{E85D1037-9BFA-7040-AEDB-6DED10D2F361}"/>
                    </a:ext>
                  </a:extLst>
                </p:cNvPr>
                <p:cNvSpPr txBox="1">
                  <a:spLocks noRot="1" noChangeAspect="1" noMove="1" noResize="1" noEditPoints="1" noAdjustHandles="1" noChangeArrowheads="1" noChangeShapeType="1" noTextEdit="1"/>
                </p:cNvSpPr>
                <p:nvPr/>
              </p:nvSpPr>
              <p:spPr>
                <a:xfrm>
                  <a:off x="8359834" y="2558690"/>
                  <a:ext cx="1208279" cy="461666"/>
                </a:xfrm>
                <a:prstGeom prst="rect">
                  <a:avLst/>
                </a:prstGeom>
                <a:blipFill>
                  <a:blip r:embed="rId9"/>
                  <a:stretch>
                    <a:fillRect l="-4938" r="-16049" b="-37500"/>
                  </a:stretch>
                </a:blipFill>
              </p:spPr>
              <p:txBody>
                <a:bodyPr/>
                <a:lstStyle/>
                <a:p>
                  <a:r>
                    <a:rPr lang="zh-CN" altLang="en-US">
                      <a:noFill/>
                    </a:rPr>
                    <a:t> </a:t>
                  </a:r>
                </a:p>
              </p:txBody>
            </p:sp>
          </mc:Fallback>
        </mc:AlternateContent>
        <p:cxnSp>
          <p:nvCxnSpPr>
            <p:cNvPr id="18" name="直线箭头连接符 17">
              <a:extLst>
                <a:ext uri="{FF2B5EF4-FFF2-40B4-BE49-F238E27FC236}">
                  <a16:creationId xmlns:a16="http://schemas.microsoft.com/office/drawing/2014/main" id="{D8CEE6C8-B225-254A-B9A6-7C60C6928B2B}"/>
                </a:ext>
              </a:extLst>
            </p:cNvPr>
            <p:cNvCxnSpPr>
              <a:cxnSpLocks/>
            </p:cNvCxnSpPr>
            <p:nvPr/>
          </p:nvCxnSpPr>
          <p:spPr>
            <a:xfrm>
              <a:off x="7469234" y="3140968"/>
              <a:ext cx="324036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E58167B6-6A3E-A746-9268-A05569F643D2}"/>
                </a:ext>
              </a:extLst>
            </p:cNvPr>
            <p:cNvCxnSpPr>
              <a:cxnSpLocks/>
            </p:cNvCxnSpPr>
            <p:nvPr/>
          </p:nvCxnSpPr>
          <p:spPr>
            <a:xfrm>
              <a:off x="7469234" y="3140968"/>
              <a:ext cx="0" cy="33602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0688945-CE73-204F-A417-D1BDC7F177A7}"/>
                    </a:ext>
                  </a:extLst>
                </p:cNvPr>
                <p:cNvSpPr txBox="1"/>
                <p:nvPr/>
              </p:nvSpPr>
              <p:spPr>
                <a:xfrm>
                  <a:off x="10468756" y="2671170"/>
                  <a:ext cx="3863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0070C0"/>
                            </a:solidFill>
                            <a:latin typeface="Cambria Math" panose="02040503050406030204" pitchFamily="18" charset="0"/>
                          </a:rPr>
                          <m:t>𝑥</m:t>
                        </m:r>
                      </m:oMath>
                    </m:oMathPara>
                  </a14:m>
                  <a:endParaRPr kumimoji="1" lang="zh-CN" altLang="en-US" sz="2000" dirty="0">
                    <a:solidFill>
                      <a:srgbClr val="0070C0"/>
                    </a:solidFill>
                  </a:endParaRPr>
                </a:p>
              </p:txBody>
            </p:sp>
          </mc:Choice>
          <mc:Fallback xmlns="">
            <p:sp>
              <p:nvSpPr>
                <p:cNvPr id="26" name="文本框 25">
                  <a:extLst>
                    <a:ext uri="{FF2B5EF4-FFF2-40B4-BE49-F238E27FC236}">
                      <a16:creationId xmlns:a16="http://schemas.microsoft.com/office/drawing/2014/main" id="{20688945-CE73-204F-A417-D1BDC7F177A7}"/>
                    </a:ext>
                  </a:extLst>
                </p:cNvPr>
                <p:cNvSpPr txBox="1">
                  <a:spLocks noRot="1" noChangeAspect="1" noMove="1" noResize="1" noEditPoints="1" noAdjustHandles="1" noChangeArrowheads="1" noChangeShapeType="1" noTextEdit="1"/>
                </p:cNvSpPr>
                <p:nvPr/>
              </p:nvSpPr>
              <p:spPr>
                <a:xfrm>
                  <a:off x="10468756" y="2671170"/>
                  <a:ext cx="386388" cy="400110"/>
                </a:xfrm>
                <a:prstGeom prst="rect">
                  <a:avLst/>
                </a:prstGeom>
                <a:blipFill>
                  <a:blip r:embed="rId10"/>
                  <a:stretch>
                    <a:fillRect b="-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494462D-9BD0-634B-9AEA-93A9A344DBA5}"/>
                    </a:ext>
                  </a:extLst>
                </p:cNvPr>
                <p:cNvSpPr txBox="1"/>
                <p:nvPr/>
              </p:nvSpPr>
              <p:spPr>
                <a:xfrm>
                  <a:off x="7113810" y="5949114"/>
                  <a:ext cx="3910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0070C0"/>
                            </a:solidFill>
                            <a:latin typeface="Cambria Math" panose="02040503050406030204" pitchFamily="18" charset="0"/>
                          </a:rPr>
                          <m:t>𝑦</m:t>
                        </m:r>
                      </m:oMath>
                    </m:oMathPara>
                  </a14:m>
                  <a:endParaRPr kumimoji="1" lang="zh-CN" altLang="en-US" sz="2000" dirty="0">
                    <a:solidFill>
                      <a:srgbClr val="0070C0"/>
                    </a:solidFill>
                  </a:endParaRPr>
                </a:p>
              </p:txBody>
            </p:sp>
          </mc:Choice>
          <mc:Fallback xmlns="">
            <p:sp>
              <p:nvSpPr>
                <p:cNvPr id="27" name="文本框 26">
                  <a:extLst>
                    <a:ext uri="{FF2B5EF4-FFF2-40B4-BE49-F238E27FC236}">
                      <a16:creationId xmlns:a16="http://schemas.microsoft.com/office/drawing/2014/main" id="{C494462D-9BD0-634B-9AEA-93A9A344DBA5}"/>
                    </a:ext>
                  </a:extLst>
                </p:cNvPr>
                <p:cNvSpPr txBox="1">
                  <a:spLocks noRot="1" noChangeAspect="1" noMove="1" noResize="1" noEditPoints="1" noAdjustHandles="1" noChangeArrowheads="1" noChangeShapeType="1" noTextEdit="1"/>
                </p:cNvSpPr>
                <p:nvPr/>
              </p:nvSpPr>
              <p:spPr>
                <a:xfrm>
                  <a:off x="7113810" y="5949114"/>
                  <a:ext cx="391004" cy="400110"/>
                </a:xfrm>
                <a:prstGeom prst="rect">
                  <a:avLst/>
                </a:prstGeom>
                <a:blipFill>
                  <a:blip r:embed="rId11"/>
                  <a:stretch>
                    <a:fillRect b="-259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1DA2647-AEFA-E549-A814-D1DF6431CC0B}"/>
                    </a:ext>
                  </a:extLst>
                </p:cNvPr>
                <p:cNvSpPr txBox="1"/>
                <p:nvPr/>
              </p:nvSpPr>
              <p:spPr>
                <a:xfrm>
                  <a:off x="3051434" y="4500786"/>
                  <a:ext cx="4217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FF0000"/>
                            </a:solidFill>
                            <a:latin typeface="Cambria Math" panose="02040503050406030204" pitchFamily="18" charset="0"/>
                          </a:rPr>
                          <m:t>𝑂</m:t>
                        </m:r>
                      </m:oMath>
                    </m:oMathPara>
                  </a14:m>
                  <a:endParaRPr kumimoji="1" lang="zh-CN" altLang="en-US" sz="2000" dirty="0">
                    <a:solidFill>
                      <a:srgbClr val="FF0000"/>
                    </a:solidFill>
                  </a:endParaRPr>
                </a:p>
              </p:txBody>
            </p:sp>
          </mc:Choice>
          <mc:Fallback xmlns="">
            <p:sp>
              <p:nvSpPr>
                <p:cNvPr id="31" name="文本框 30">
                  <a:extLst>
                    <a:ext uri="{FF2B5EF4-FFF2-40B4-BE49-F238E27FC236}">
                      <a16:creationId xmlns:a16="http://schemas.microsoft.com/office/drawing/2014/main" id="{11DA2647-AEFA-E549-A814-D1DF6431CC0B}"/>
                    </a:ext>
                  </a:extLst>
                </p:cNvPr>
                <p:cNvSpPr txBox="1">
                  <a:spLocks noRot="1" noChangeAspect="1" noMove="1" noResize="1" noEditPoints="1" noAdjustHandles="1" noChangeArrowheads="1" noChangeShapeType="1" noTextEdit="1"/>
                </p:cNvSpPr>
                <p:nvPr/>
              </p:nvSpPr>
              <p:spPr>
                <a:xfrm>
                  <a:off x="3051434" y="4500786"/>
                  <a:ext cx="421782" cy="400110"/>
                </a:xfrm>
                <a:prstGeom prst="rect">
                  <a:avLst/>
                </a:prstGeom>
                <a:blipFill>
                  <a:blip r:embed="rId12"/>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3FDEDBA6-3538-6A46-AA09-BA52823E4E61}"/>
                    </a:ext>
                  </a:extLst>
                </p:cNvPr>
                <p:cNvSpPr txBox="1"/>
                <p:nvPr/>
              </p:nvSpPr>
              <p:spPr>
                <a:xfrm>
                  <a:off x="7183929" y="2790669"/>
                  <a:ext cx="4217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0070C0"/>
                            </a:solidFill>
                            <a:latin typeface="Cambria Math" panose="02040503050406030204" pitchFamily="18" charset="0"/>
                          </a:rPr>
                          <m:t>𝑂</m:t>
                        </m:r>
                      </m:oMath>
                    </m:oMathPara>
                  </a14:m>
                  <a:endParaRPr kumimoji="1" lang="zh-CN" altLang="en-US" sz="2000" dirty="0">
                    <a:solidFill>
                      <a:srgbClr val="0070C0"/>
                    </a:solidFill>
                  </a:endParaRPr>
                </a:p>
              </p:txBody>
            </p:sp>
          </mc:Choice>
          <mc:Fallback xmlns="">
            <p:sp>
              <p:nvSpPr>
                <p:cNvPr id="32" name="文本框 31">
                  <a:extLst>
                    <a:ext uri="{FF2B5EF4-FFF2-40B4-BE49-F238E27FC236}">
                      <a16:creationId xmlns:a16="http://schemas.microsoft.com/office/drawing/2014/main" id="{3FDEDBA6-3538-6A46-AA09-BA52823E4E61}"/>
                    </a:ext>
                  </a:extLst>
                </p:cNvPr>
                <p:cNvSpPr txBox="1">
                  <a:spLocks noRot="1" noChangeAspect="1" noMove="1" noResize="1" noEditPoints="1" noAdjustHandles="1" noChangeArrowheads="1" noChangeShapeType="1" noTextEdit="1"/>
                </p:cNvSpPr>
                <p:nvPr/>
              </p:nvSpPr>
              <p:spPr>
                <a:xfrm>
                  <a:off x="7183929" y="2790669"/>
                  <a:ext cx="421782" cy="400110"/>
                </a:xfrm>
                <a:prstGeom prst="rect">
                  <a:avLst/>
                </a:prstGeom>
                <a:blipFill>
                  <a:blip r:embed="rId13"/>
                  <a:stretch>
                    <a:fillRect b="-10714"/>
                  </a:stretch>
                </a:blipFill>
              </p:spPr>
              <p:txBody>
                <a:bodyPr/>
                <a:lstStyle/>
                <a:p>
                  <a:r>
                    <a:rPr lang="zh-CN" altLang="en-US">
                      <a:noFill/>
                    </a:rPr>
                    <a:t> </a:t>
                  </a:r>
                </a:p>
              </p:txBody>
            </p:sp>
          </mc:Fallback>
        </mc:AlternateContent>
        <p:sp>
          <p:nvSpPr>
            <p:cNvPr id="35" name="左大括号 34">
              <a:extLst>
                <a:ext uri="{FF2B5EF4-FFF2-40B4-BE49-F238E27FC236}">
                  <a16:creationId xmlns:a16="http://schemas.microsoft.com/office/drawing/2014/main" id="{68C55815-95AD-4648-8B04-CB5F07A66E0E}"/>
                </a:ext>
              </a:extLst>
            </p:cNvPr>
            <p:cNvSpPr/>
            <p:nvPr/>
          </p:nvSpPr>
          <p:spPr>
            <a:xfrm>
              <a:off x="1187227" y="3284818"/>
              <a:ext cx="439917" cy="3024336"/>
            </a:xfrm>
            <a:prstGeom prst="leftBrace">
              <a:avLst/>
            </a:prstGeom>
            <a:ln w="25400">
              <a:solidFill>
                <a:schemeClr val="tx1">
                  <a:alpha val="49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88E346E-7317-B64E-817D-C48177A564D1}"/>
                    </a:ext>
                  </a:extLst>
                </p:cNvPr>
                <p:cNvSpPr txBox="1"/>
                <p:nvPr/>
              </p:nvSpPr>
              <p:spPr>
                <a:xfrm>
                  <a:off x="558701" y="4523614"/>
                  <a:ext cx="612860" cy="461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solidFill>
                              <a:schemeClr val="tx1">
                                <a:lumMod val="50000"/>
                                <a:lumOff val="50000"/>
                              </a:schemeClr>
                            </a:solidFill>
                            <a:latin typeface="Cambria Math" panose="02040503050406030204" pitchFamily="18" charset="0"/>
                          </a:rPr>
                          <m:t>4</m:t>
                        </m:r>
                        <m:r>
                          <a:rPr kumimoji="1" lang="en-US" altLang="zh-CN" sz="2400" b="0" i="1" smtClean="0">
                            <a:solidFill>
                              <a:schemeClr val="tx1">
                                <a:lumMod val="50000"/>
                                <a:lumOff val="50000"/>
                              </a:schemeClr>
                            </a:solidFill>
                            <a:latin typeface="Cambria Math" panose="02040503050406030204" pitchFamily="18" charset="0"/>
                          </a:rPr>
                          <m:t>𝜋</m:t>
                        </m:r>
                      </m:oMath>
                    </m:oMathPara>
                  </a14:m>
                  <a:endParaRPr kumimoji="1" lang="zh-CN" altLang="en-US" sz="2400" dirty="0">
                    <a:solidFill>
                      <a:schemeClr val="tx1">
                        <a:lumMod val="50000"/>
                        <a:lumOff val="50000"/>
                      </a:schemeClr>
                    </a:solidFill>
                  </a:endParaRPr>
                </a:p>
              </p:txBody>
            </p:sp>
          </mc:Choice>
          <mc:Fallback xmlns="">
            <p:sp>
              <p:nvSpPr>
                <p:cNvPr id="36" name="文本框 35">
                  <a:extLst>
                    <a:ext uri="{FF2B5EF4-FFF2-40B4-BE49-F238E27FC236}">
                      <a16:creationId xmlns:a16="http://schemas.microsoft.com/office/drawing/2014/main" id="{B88E346E-7317-B64E-817D-C48177A564D1}"/>
                    </a:ext>
                  </a:extLst>
                </p:cNvPr>
                <p:cNvSpPr txBox="1">
                  <a:spLocks noRot="1" noChangeAspect="1" noMove="1" noResize="1" noEditPoints="1" noAdjustHandles="1" noChangeArrowheads="1" noChangeShapeType="1" noTextEdit="1"/>
                </p:cNvSpPr>
                <p:nvPr/>
              </p:nvSpPr>
              <p:spPr>
                <a:xfrm>
                  <a:off x="558701" y="4523614"/>
                  <a:ext cx="612860" cy="461666"/>
                </a:xfrm>
                <a:prstGeom prst="rect">
                  <a:avLst/>
                </a:prstGeom>
                <a:blipFill>
                  <a:blip r:embed="rId14"/>
                  <a:stretch>
                    <a:fillRect l="-4878" r="-7317" b="-12500"/>
                  </a:stretch>
                </a:blipFill>
              </p:spPr>
              <p:txBody>
                <a:bodyPr/>
                <a:lstStyle/>
                <a:p>
                  <a:r>
                    <a:rPr lang="zh-CN" altLang="en-US">
                      <a:noFill/>
                    </a:rPr>
                    <a:t> </a:t>
                  </a:r>
                </a:p>
              </p:txBody>
            </p:sp>
          </mc:Fallback>
        </mc:AlternateContent>
        <p:sp>
          <p:nvSpPr>
            <p:cNvPr id="37" name="左大括号 36">
              <a:extLst>
                <a:ext uri="{FF2B5EF4-FFF2-40B4-BE49-F238E27FC236}">
                  <a16:creationId xmlns:a16="http://schemas.microsoft.com/office/drawing/2014/main" id="{D298E508-E331-294B-9AAB-1E5849BED3C9}"/>
                </a:ext>
              </a:extLst>
            </p:cNvPr>
            <p:cNvSpPr/>
            <p:nvPr/>
          </p:nvSpPr>
          <p:spPr>
            <a:xfrm rot="10800000">
              <a:off x="10920577" y="3140968"/>
              <a:ext cx="439917" cy="3024336"/>
            </a:xfrm>
            <a:prstGeom prst="leftBrace">
              <a:avLst/>
            </a:prstGeom>
            <a:ln w="25400">
              <a:solidFill>
                <a:schemeClr val="tx1">
                  <a:alpha val="49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87ED369-D80C-EF4D-8711-E0801D7DA89B}"/>
                    </a:ext>
                  </a:extLst>
                </p:cNvPr>
                <p:cNvSpPr txBox="1"/>
                <p:nvPr/>
              </p:nvSpPr>
              <p:spPr>
                <a:xfrm>
                  <a:off x="11323071" y="4352751"/>
                  <a:ext cx="612860" cy="461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solidFill>
                              <a:schemeClr val="tx1">
                                <a:lumMod val="50000"/>
                                <a:lumOff val="50000"/>
                              </a:schemeClr>
                            </a:solidFill>
                            <a:latin typeface="Cambria Math" panose="02040503050406030204" pitchFamily="18" charset="0"/>
                          </a:rPr>
                          <m:t>2</m:t>
                        </m:r>
                        <m:r>
                          <a:rPr kumimoji="1" lang="en-US" altLang="zh-CN" sz="2400" b="0" i="1" smtClean="0">
                            <a:solidFill>
                              <a:schemeClr val="tx1">
                                <a:lumMod val="50000"/>
                                <a:lumOff val="50000"/>
                              </a:schemeClr>
                            </a:solidFill>
                            <a:latin typeface="Cambria Math" panose="02040503050406030204" pitchFamily="18" charset="0"/>
                          </a:rPr>
                          <m:t>𝜋</m:t>
                        </m:r>
                      </m:oMath>
                    </m:oMathPara>
                  </a14:m>
                  <a:endParaRPr kumimoji="1" lang="zh-CN" altLang="en-US" sz="2400" dirty="0">
                    <a:solidFill>
                      <a:schemeClr val="tx1">
                        <a:lumMod val="50000"/>
                        <a:lumOff val="50000"/>
                      </a:schemeClr>
                    </a:solidFill>
                  </a:endParaRPr>
                </a:p>
              </p:txBody>
            </p:sp>
          </mc:Choice>
          <mc:Fallback xmlns="">
            <p:sp>
              <p:nvSpPr>
                <p:cNvPr id="38" name="文本框 37">
                  <a:extLst>
                    <a:ext uri="{FF2B5EF4-FFF2-40B4-BE49-F238E27FC236}">
                      <a16:creationId xmlns:a16="http://schemas.microsoft.com/office/drawing/2014/main" id="{787ED369-D80C-EF4D-8711-E0801D7DA89B}"/>
                    </a:ext>
                  </a:extLst>
                </p:cNvPr>
                <p:cNvSpPr txBox="1">
                  <a:spLocks noRot="1" noChangeAspect="1" noMove="1" noResize="1" noEditPoints="1" noAdjustHandles="1" noChangeArrowheads="1" noChangeShapeType="1" noTextEdit="1"/>
                </p:cNvSpPr>
                <p:nvPr/>
              </p:nvSpPr>
              <p:spPr>
                <a:xfrm>
                  <a:off x="11323071" y="4352751"/>
                  <a:ext cx="612860" cy="461666"/>
                </a:xfrm>
                <a:prstGeom prst="rect">
                  <a:avLst/>
                </a:prstGeom>
                <a:blipFill>
                  <a:blip r:embed="rId15"/>
                  <a:stretch>
                    <a:fillRect l="-2381" b="-12500"/>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2642651447"/>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3239990"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1</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、双线性插值</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4BFB719-795F-774C-AF82-02CFDC8E744C}"/>
                  </a:ext>
                </a:extLst>
              </p:cNvPr>
              <p:cNvSpPr txBox="1"/>
              <p:nvPr/>
            </p:nvSpPr>
            <p:spPr>
              <a:xfrm>
                <a:off x="623392" y="1384645"/>
                <a:ext cx="11171089" cy="1631216"/>
              </a:xfrm>
              <a:prstGeom prst="rect">
                <a:avLst/>
              </a:prstGeom>
              <a:noFill/>
            </p:spPr>
            <p:txBody>
              <a:bodyPr wrap="square" rtlCol="0">
                <a:spAutoFit/>
              </a:bodyPr>
              <a:lstStyle/>
              <a:p>
                <a:r>
                  <a:rPr kumimoji="1" lang="zh-CN" altLang="en-US" sz="2000" b="1" dirty="0"/>
                  <a:t>注意：</a:t>
                </a:r>
                <a:endParaRPr kumimoji="1" lang="en-US" altLang="zh-CN" sz="2000" b="1" dirty="0"/>
              </a:p>
              <a:p>
                <a:endParaRPr kumimoji="1" lang="en-US" altLang="zh-CN" sz="2000" b="1" dirty="0"/>
              </a:p>
              <a:p>
                <a:pPr marL="457200" indent="-457200">
                  <a:buAutoNum type="arabicParenBoth"/>
                </a:pPr>
                <a:r>
                  <a:rPr kumimoji="1" lang="zh-CN" altLang="en-US" sz="2000" dirty="0"/>
                  <a:t>图像处理中，直角坐标系的 </a:t>
                </a:r>
                <a14:m>
                  <m:oMath xmlns:m="http://schemas.openxmlformats.org/officeDocument/2006/math">
                    <m:r>
                      <a:rPr kumimoji="1" lang="en-US" altLang="zh-CN" sz="2000" i="1" dirty="0" smtClean="0">
                        <a:latin typeface="Cambria Math" panose="02040503050406030204" pitchFamily="18" charset="0"/>
                      </a:rPr>
                      <m:t>𝑥</m:t>
                    </m:r>
                  </m:oMath>
                </a14:m>
                <a:r>
                  <a:rPr kumimoji="1" lang="zh-CN" altLang="en-US" sz="2000" dirty="0"/>
                  <a:t> 轴和 </a:t>
                </a:r>
                <a14:m>
                  <m:oMath xmlns:m="http://schemas.openxmlformats.org/officeDocument/2006/math">
                    <m:r>
                      <a:rPr kumimoji="1" lang="en-US" altLang="zh-CN" sz="2000" i="1" dirty="0" smtClean="0">
                        <a:latin typeface="Cambria Math" panose="02040503050406030204" pitchFamily="18" charset="0"/>
                      </a:rPr>
                      <m:t>𝑦</m:t>
                    </m:r>
                  </m:oMath>
                </a14:m>
                <a:r>
                  <a:rPr kumimoji="1" lang="zh-CN" altLang="en-US" sz="2000" dirty="0"/>
                  <a:t> 轴的定义和常见的有所不同，编程时需要注意</a:t>
                </a:r>
                <a:endParaRPr kumimoji="1" lang="en-US" altLang="zh-CN" sz="2000" dirty="0"/>
              </a:p>
              <a:p>
                <a:pPr marL="457200" indent="-457200">
                  <a:buAutoNum type="arabicParenBoth"/>
                </a:pPr>
                <a:endParaRPr kumimoji="1" lang="en-US" altLang="zh-CN" sz="2000" dirty="0"/>
              </a:p>
              <a:p>
                <a:pPr marL="457200" indent="-457200">
                  <a:buAutoNum type="arabicParenBoth"/>
                </a:pPr>
                <a:r>
                  <a:rPr kumimoji="1" lang="zh-CN" altLang="en-US" sz="2000" dirty="0"/>
                  <a:t>极坐标系和直角坐标系的二维码的大小不同，需要注意坐标与像素之间的换算关系</a:t>
                </a:r>
              </a:p>
            </p:txBody>
          </p:sp>
        </mc:Choice>
        <mc:Fallback xmlns="">
          <p:sp>
            <p:nvSpPr>
              <p:cNvPr id="33" name="文本框 32">
                <a:extLst>
                  <a:ext uri="{FF2B5EF4-FFF2-40B4-BE49-F238E27FC236}">
                    <a16:creationId xmlns:a16="http://schemas.microsoft.com/office/drawing/2014/main" id="{64BFB719-795F-774C-AF82-02CFDC8E744C}"/>
                  </a:ext>
                </a:extLst>
              </p:cNvPr>
              <p:cNvSpPr txBox="1">
                <a:spLocks noRot="1" noChangeAspect="1" noMove="1" noResize="1" noEditPoints="1" noAdjustHandles="1" noChangeArrowheads="1" noChangeShapeType="1" noTextEdit="1"/>
              </p:cNvSpPr>
              <p:nvPr/>
            </p:nvSpPr>
            <p:spPr>
              <a:xfrm>
                <a:off x="623392" y="1384645"/>
                <a:ext cx="11171089" cy="1631216"/>
              </a:xfrm>
              <a:prstGeom prst="rect">
                <a:avLst/>
              </a:prstGeom>
              <a:blipFill>
                <a:blip r:embed="rId4"/>
                <a:stretch>
                  <a:fillRect l="-454" t="-3077" b="-5385"/>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62409140-0C7F-824E-96A5-3C06E4383007}"/>
              </a:ext>
            </a:extLst>
          </p:cNvPr>
          <p:cNvGrpSpPr/>
          <p:nvPr/>
        </p:nvGrpSpPr>
        <p:grpSpPr>
          <a:xfrm>
            <a:off x="1271464" y="3356991"/>
            <a:ext cx="9589571" cy="3323046"/>
            <a:chOff x="558701" y="2558690"/>
            <a:chExt cx="11377230" cy="3942517"/>
          </a:xfrm>
        </p:grpSpPr>
        <p:pic>
          <p:nvPicPr>
            <p:cNvPr id="6" name="图片 5">
              <a:extLst>
                <a:ext uri="{FF2B5EF4-FFF2-40B4-BE49-F238E27FC236}">
                  <a16:creationId xmlns:a16="http://schemas.microsoft.com/office/drawing/2014/main" id="{F96478D5-5E8A-DF4E-870C-FA9A7A8B9188}"/>
                </a:ext>
              </a:extLst>
            </p:cNvPr>
            <p:cNvPicPr>
              <a:picLocks noChangeAspect="1"/>
            </p:cNvPicPr>
            <p:nvPr/>
          </p:nvPicPr>
          <p:blipFill>
            <a:blip r:embed="rId5">
              <a:alphaModFix amt="30000"/>
              <a:extLst>
                <a:ext uri="{28A0092B-C50C-407E-A947-70E740481C1C}">
                  <a14:useLocalDpi xmlns:a14="http://schemas.microsoft.com/office/drawing/2010/main" val="0"/>
                </a:ext>
              </a:extLst>
            </a:blip>
            <a:stretch>
              <a:fillRect/>
            </a:stretch>
          </p:blipFill>
          <p:spPr>
            <a:xfrm>
              <a:off x="7469234" y="3140968"/>
              <a:ext cx="3024336" cy="3024336"/>
            </a:xfrm>
            <a:prstGeom prst="rect">
              <a:avLst/>
            </a:prstGeom>
          </p:spPr>
        </p:pic>
        <p:pic>
          <p:nvPicPr>
            <p:cNvPr id="8" name="图片 7">
              <a:extLst>
                <a:ext uri="{FF2B5EF4-FFF2-40B4-BE49-F238E27FC236}">
                  <a16:creationId xmlns:a16="http://schemas.microsoft.com/office/drawing/2014/main" id="{A95E14D6-ACAF-7D43-8E26-0E60DC5622A1}"/>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873162" y="3284818"/>
              <a:ext cx="3024336" cy="3024336"/>
            </a:xfrm>
            <a:prstGeom prst="rect">
              <a:avLst/>
            </a:prstGeom>
            <a:effectLst>
              <a:glow>
                <a:schemeClr val="accent1"/>
              </a:glow>
            </a:effectLst>
          </p:spPr>
        </p:pic>
        <p:cxnSp>
          <p:nvCxnSpPr>
            <p:cNvPr id="10" name="直线箭头连接符 9">
              <a:extLst>
                <a:ext uri="{FF2B5EF4-FFF2-40B4-BE49-F238E27FC236}">
                  <a16:creationId xmlns:a16="http://schemas.microsoft.com/office/drawing/2014/main" id="{A5740A17-8A6F-4547-A555-851F676FC6FF}"/>
                </a:ext>
              </a:extLst>
            </p:cNvPr>
            <p:cNvCxnSpPr>
              <a:cxnSpLocks/>
            </p:cNvCxnSpPr>
            <p:nvPr/>
          </p:nvCxnSpPr>
          <p:spPr>
            <a:xfrm>
              <a:off x="3385330" y="4796986"/>
              <a:ext cx="223224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6F047B24-ABC5-C445-9345-454297E98D83}"/>
                </a:ext>
              </a:extLst>
            </p:cNvPr>
            <p:cNvCxnSpPr>
              <a:cxnSpLocks/>
            </p:cNvCxnSpPr>
            <p:nvPr/>
          </p:nvCxnSpPr>
          <p:spPr>
            <a:xfrm flipV="1">
              <a:off x="3385330" y="4124777"/>
              <a:ext cx="987102" cy="67221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4B09528-8369-8848-A78D-3AD0625054DA}"/>
                    </a:ext>
                  </a:extLst>
                </p:cNvPr>
                <p:cNvSpPr txBox="1"/>
                <p:nvPr/>
              </p:nvSpPr>
              <p:spPr>
                <a:xfrm>
                  <a:off x="3893102" y="3739552"/>
                  <a:ext cx="82888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FF0000"/>
                            </a:solidFill>
                            <a:latin typeface="Cambria Math" panose="02040503050406030204" pitchFamily="18" charset="0"/>
                          </a:rPr>
                          <m:t>(</m:t>
                        </m:r>
                        <m:r>
                          <a:rPr kumimoji="1" lang="en-US" altLang="zh-CN" sz="2000" i="1">
                            <a:solidFill>
                              <a:srgbClr val="FF0000"/>
                            </a:solidFill>
                            <a:latin typeface="Cambria Math" panose="02040503050406030204" pitchFamily="18" charset="0"/>
                          </a:rPr>
                          <m:t>𝑟</m:t>
                        </m:r>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𝜃</m:t>
                        </m:r>
                        <m:r>
                          <a:rPr kumimoji="1" lang="en-US" altLang="zh-CN" sz="2000" b="0" i="1" smtClean="0">
                            <a:solidFill>
                              <a:srgbClr val="FF0000"/>
                            </a:solidFill>
                            <a:latin typeface="Cambria Math" panose="02040503050406030204" pitchFamily="18" charset="0"/>
                          </a:rPr>
                          <m:t>)</m:t>
                        </m:r>
                      </m:oMath>
                    </m:oMathPara>
                  </a14:m>
                  <a:endParaRPr kumimoji="1" lang="zh-CN" altLang="en-US" sz="2000" dirty="0">
                    <a:solidFill>
                      <a:srgbClr val="FF0000"/>
                    </a:solidFill>
                  </a:endParaRPr>
                </a:p>
              </p:txBody>
            </p:sp>
          </mc:Choice>
          <mc:Fallback xmlns="">
            <p:sp>
              <p:nvSpPr>
                <p:cNvPr id="15" name="文本框 14">
                  <a:extLst>
                    <a:ext uri="{FF2B5EF4-FFF2-40B4-BE49-F238E27FC236}">
                      <a16:creationId xmlns:a16="http://schemas.microsoft.com/office/drawing/2014/main" id="{34B09528-8369-8848-A78D-3AD0625054DA}"/>
                    </a:ext>
                  </a:extLst>
                </p:cNvPr>
                <p:cNvSpPr txBox="1">
                  <a:spLocks noRot="1" noChangeAspect="1" noMove="1" noResize="1" noEditPoints="1" noAdjustHandles="1" noChangeArrowheads="1" noChangeShapeType="1" noTextEdit="1"/>
                </p:cNvSpPr>
                <p:nvPr/>
              </p:nvSpPr>
              <p:spPr>
                <a:xfrm>
                  <a:off x="3893102" y="3739552"/>
                  <a:ext cx="828881" cy="400110"/>
                </a:xfrm>
                <a:prstGeom prst="rect">
                  <a:avLst/>
                </a:prstGeom>
                <a:blipFill>
                  <a:blip r:embed="rId7"/>
                  <a:stretch>
                    <a:fillRect l="-3571" r="-12500" b="-3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AF8B8D0-860F-594A-B4B4-0CF526315B2E}"/>
                    </a:ext>
                  </a:extLst>
                </p:cNvPr>
                <p:cNvSpPr txBox="1"/>
                <p:nvPr/>
              </p:nvSpPr>
              <p:spPr>
                <a:xfrm>
                  <a:off x="2779920" y="2729554"/>
                  <a:ext cx="1222322" cy="4945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solidFill>
                                  <a:srgbClr val="FF0000"/>
                                </a:solidFill>
                                <a:latin typeface="Cambria Math" panose="02040503050406030204" pitchFamily="18" charset="0"/>
                              </a:rPr>
                            </m:ctrlPr>
                          </m:sSubPr>
                          <m:e>
                            <m:r>
                              <a:rPr kumimoji="1" lang="en-US" altLang="zh-CN" sz="2400" b="0" i="1" smtClean="0">
                                <a:solidFill>
                                  <a:srgbClr val="FF0000"/>
                                </a:solidFill>
                                <a:latin typeface="Cambria Math" panose="02040503050406030204" pitchFamily="18" charset="0"/>
                              </a:rPr>
                              <m:t>𝑓</m:t>
                            </m:r>
                          </m:e>
                          <m:sub>
                            <m:r>
                              <m:rPr>
                                <m:sty m:val="p"/>
                              </m:rPr>
                              <a:rPr kumimoji="1" lang="en-US" altLang="zh-CN" sz="2400" b="0" i="0" smtClean="0">
                                <a:solidFill>
                                  <a:srgbClr val="FF0000"/>
                                </a:solidFill>
                                <a:latin typeface="Cambria Math" panose="02040503050406030204" pitchFamily="18" charset="0"/>
                              </a:rPr>
                              <m:t>p</m:t>
                            </m:r>
                          </m:sub>
                        </m:sSub>
                        <m:r>
                          <a:rPr kumimoji="1" lang="en-US" altLang="zh-CN" sz="2400" b="0" i="1" smtClean="0">
                            <a:solidFill>
                              <a:srgbClr val="FF0000"/>
                            </a:solidFill>
                            <a:latin typeface="Cambria Math" panose="02040503050406030204" pitchFamily="18" charset="0"/>
                          </a:rPr>
                          <m:t>(</m:t>
                        </m:r>
                        <m:r>
                          <a:rPr kumimoji="1" lang="en-US" altLang="zh-CN" sz="2400" b="0" i="1" smtClean="0">
                            <a:solidFill>
                              <a:srgbClr val="FF0000"/>
                            </a:solidFill>
                            <a:latin typeface="Cambria Math" panose="02040503050406030204" pitchFamily="18" charset="0"/>
                          </a:rPr>
                          <m:t>𝑟</m:t>
                        </m:r>
                        <m:r>
                          <a:rPr kumimoji="1" lang="en-US" altLang="zh-CN" sz="2400" b="0" i="1" smtClean="0">
                            <a:solidFill>
                              <a:srgbClr val="FF0000"/>
                            </a:solidFill>
                            <a:latin typeface="Cambria Math" panose="02040503050406030204" pitchFamily="18" charset="0"/>
                          </a:rPr>
                          <m:t>,</m:t>
                        </m:r>
                        <m:r>
                          <a:rPr kumimoji="1" lang="en-US" altLang="zh-CN" sz="2400" b="0" i="1" smtClean="0">
                            <a:solidFill>
                              <a:srgbClr val="FF0000"/>
                            </a:solidFill>
                            <a:latin typeface="Cambria Math" panose="02040503050406030204" pitchFamily="18" charset="0"/>
                          </a:rPr>
                          <m:t>𝜃</m:t>
                        </m:r>
                        <m:r>
                          <a:rPr kumimoji="1" lang="en-US" altLang="zh-CN" sz="2400" b="0" i="1" smtClean="0">
                            <a:solidFill>
                              <a:srgbClr val="FF0000"/>
                            </a:solidFill>
                            <a:latin typeface="Cambria Math" panose="02040503050406030204" pitchFamily="18" charset="0"/>
                          </a:rPr>
                          <m:t>)</m:t>
                        </m:r>
                      </m:oMath>
                    </m:oMathPara>
                  </a14:m>
                  <a:endParaRPr kumimoji="1" lang="zh-CN" altLang="en-US" sz="2400" dirty="0"/>
                </a:p>
              </p:txBody>
            </p:sp>
          </mc:Choice>
          <mc:Fallback xmlns="">
            <p:sp>
              <p:nvSpPr>
                <p:cNvPr id="16" name="文本框 15">
                  <a:extLst>
                    <a:ext uri="{FF2B5EF4-FFF2-40B4-BE49-F238E27FC236}">
                      <a16:creationId xmlns:a16="http://schemas.microsoft.com/office/drawing/2014/main" id="{AAF8B8D0-860F-594A-B4B4-0CF526315B2E}"/>
                    </a:ext>
                  </a:extLst>
                </p:cNvPr>
                <p:cNvSpPr txBox="1">
                  <a:spLocks noRot="1" noChangeAspect="1" noMove="1" noResize="1" noEditPoints="1" noAdjustHandles="1" noChangeArrowheads="1" noChangeShapeType="1" noTextEdit="1"/>
                </p:cNvSpPr>
                <p:nvPr/>
              </p:nvSpPr>
              <p:spPr>
                <a:xfrm>
                  <a:off x="2779920" y="2729554"/>
                  <a:ext cx="1222322" cy="494559"/>
                </a:xfrm>
                <a:prstGeom prst="rect">
                  <a:avLst/>
                </a:prstGeom>
                <a:blipFill>
                  <a:blip r:embed="rId8"/>
                  <a:stretch>
                    <a:fillRect l="-4878" r="-15854"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E85D1037-9BFA-7040-AEDB-6DED10D2F361}"/>
                    </a:ext>
                  </a:extLst>
                </p:cNvPr>
                <p:cNvSpPr txBox="1"/>
                <p:nvPr/>
              </p:nvSpPr>
              <p:spPr>
                <a:xfrm>
                  <a:off x="8359834" y="2558690"/>
                  <a:ext cx="1208279" cy="461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𝑓</m:t>
                            </m:r>
                          </m:e>
                          <m:sub>
                            <m:r>
                              <m:rPr>
                                <m:sty m:val="p"/>
                              </m:rPr>
                              <a:rPr kumimoji="1" lang="en-US" altLang="zh-CN" sz="2400" b="0" i="0" smtClean="0">
                                <a:solidFill>
                                  <a:srgbClr val="0070C0"/>
                                </a:solidFill>
                                <a:latin typeface="Cambria Math" panose="02040503050406030204" pitchFamily="18" charset="0"/>
                              </a:rPr>
                              <m:t>c</m:t>
                            </m:r>
                          </m:sub>
                        </m:sSub>
                        <m:r>
                          <a:rPr kumimoji="1" lang="en-US" altLang="zh-CN" sz="2400" b="0" i="1" smtClean="0">
                            <a:solidFill>
                              <a:srgbClr val="0070C0"/>
                            </a:solidFill>
                            <a:latin typeface="Cambria Math" panose="02040503050406030204" pitchFamily="18" charset="0"/>
                          </a:rPr>
                          <m:t>(</m:t>
                        </m:r>
                        <m:r>
                          <a:rPr kumimoji="1" lang="en-US" altLang="zh-CN" sz="2400" b="0" i="1" smtClean="0">
                            <a:solidFill>
                              <a:srgbClr val="0070C0"/>
                            </a:solidFill>
                            <a:latin typeface="Cambria Math" panose="02040503050406030204" pitchFamily="18" charset="0"/>
                          </a:rPr>
                          <m:t>𝑥</m:t>
                        </m:r>
                        <m:r>
                          <a:rPr kumimoji="1" lang="en-US" altLang="zh-CN" sz="2400" b="0" i="1" smtClean="0">
                            <a:solidFill>
                              <a:srgbClr val="0070C0"/>
                            </a:solidFill>
                            <a:latin typeface="Cambria Math" panose="02040503050406030204" pitchFamily="18" charset="0"/>
                          </a:rPr>
                          <m:t>,</m:t>
                        </m:r>
                        <m:r>
                          <a:rPr kumimoji="1" lang="en-US" altLang="zh-CN" sz="2400" b="0" i="1" smtClean="0">
                            <a:solidFill>
                              <a:srgbClr val="0070C0"/>
                            </a:solidFill>
                            <a:latin typeface="Cambria Math" panose="02040503050406030204" pitchFamily="18" charset="0"/>
                          </a:rPr>
                          <m:t>𝑦</m:t>
                        </m:r>
                        <m:r>
                          <a:rPr kumimoji="1" lang="en-US" altLang="zh-CN" sz="2400" b="0" i="1" smtClean="0">
                            <a:solidFill>
                              <a:srgbClr val="0070C0"/>
                            </a:solidFill>
                            <a:latin typeface="Cambria Math" panose="02040503050406030204" pitchFamily="18" charset="0"/>
                          </a:rPr>
                          <m:t>)</m:t>
                        </m:r>
                      </m:oMath>
                    </m:oMathPara>
                  </a14:m>
                  <a:endParaRPr kumimoji="1" lang="zh-CN" altLang="en-US" sz="2400" dirty="0"/>
                </a:p>
              </p:txBody>
            </p:sp>
          </mc:Choice>
          <mc:Fallback xmlns="">
            <p:sp>
              <p:nvSpPr>
                <p:cNvPr id="17" name="文本框 16">
                  <a:extLst>
                    <a:ext uri="{FF2B5EF4-FFF2-40B4-BE49-F238E27FC236}">
                      <a16:creationId xmlns:a16="http://schemas.microsoft.com/office/drawing/2014/main" id="{E85D1037-9BFA-7040-AEDB-6DED10D2F361}"/>
                    </a:ext>
                  </a:extLst>
                </p:cNvPr>
                <p:cNvSpPr txBox="1">
                  <a:spLocks noRot="1" noChangeAspect="1" noMove="1" noResize="1" noEditPoints="1" noAdjustHandles="1" noChangeArrowheads="1" noChangeShapeType="1" noTextEdit="1"/>
                </p:cNvSpPr>
                <p:nvPr/>
              </p:nvSpPr>
              <p:spPr>
                <a:xfrm>
                  <a:off x="8359834" y="2558690"/>
                  <a:ext cx="1208279" cy="461666"/>
                </a:xfrm>
                <a:prstGeom prst="rect">
                  <a:avLst/>
                </a:prstGeom>
                <a:blipFill>
                  <a:blip r:embed="rId9"/>
                  <a:stretch>
                    <a:fillRect l="-4938" r="-16049" b="-37500"/>
                  </a:stretch>
                </a:blipFill>
              </p:spPr>
              <p:txBody>
                <a:bodyPr/>
                <a:lstStyle/>
                <a:p>
                  <a:r>
                    <a:rPr lang="zh-CN" altLang="en-US">
                      <a:noFill/>
                    </a:rPr>
                    <a:t> </a:t>
                  </a:r>
                </a:p>
              </p:txBody>
            </p:sp>
          </mc:Fallback>
        </mc:AlternateContent>
        <p:cxnSp>
          <p:nvCxnSpPr>
            <p:cNvPr id="18" name="直线箭头连接符 17">
              <a:extLst>
                <a:ext uri="{FF2B5EF4-FFF2-40B4-BE49-F238E27FC236}">
                  <a16:creationId xmlns:a16="http://schemas.microsoft.com/office/drawing/2014/main" id="{D8CEE6C8-B225-254A-B9A6-7C60C6928B2B}"/>
                </a:ext>
              </a:extLst>
            </p:cNvPr>
            <p:cNvCxnSpPr>
              <a:cxnSpLocks/>
            </p:cNvCxnSpPr>
            <p:nvPr/>
          </p:nvCxnSpPr>
          <p:spPr>
            <a:xfrm>
              <a:off x="7469234" y="3140968"/>
              <a:ext cx="324036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E58167B6-6A3E-A746-9268-A05569F643D2}"/>
                </a:ext>
              </a:extLst>
            </p:cNvPr>
            <p:cNvCxnSpPr>
              <a:cxnSpLocks/>
            </p:cNvCxnSpPr>
            <p:nvPr/>
          </p:nvCxnSpPr>
          <p:spPr>
            <a:xfrm>
              <a:off x="7469234" y="3140968"/>
              <a:ext cx="0" cy="33602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0688945-CE73-204F-A417-D1BDC7F177A7}"/>
                    </a:ext>
                  </a:extLst>
                </p:cNvPr>
                <p:cNvSpPr txBox="1"/>
                <p:nvPr/>
              </p:nvSpPr>
              <p:spPr>
                <a:xfrm>
                  <a:off x="10468756" y="2671170"/>
                  <a:ext cx="3863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0070C0"/>
                            </a:solidFill>
                            <a:latin typeface="Cambria Math" panose="02040503050406030204" pitchFamily="18" charset="0"/>
                          </a:rPr>
                          <m:t>𝑥</m:t>
                        </m:r>
                      </m:oMath>
                    </m:oMathPara>
                  </a14:m>
                  <a:endParaRPr kumimoji="1" lang="zh-CN" altLang="en-US" sz="2000" dirty="0">
                    <a:solidFill>
                      <a:srgbClr val="0070C0"/>
                    </a:solidFill>
                  </a:endParaRPr>
                </a:p>
              </p:txBody>
            </p:sp>
          </mc:Choice>
          <mc:Fallback xmlns="">
            <p:sp>
              <p:nvSpPr>
                <p:cNvPr id="26" name="文本框 25">
                  <a:extLst>
                    <a:ext uri="{FF2B5EF4-FFF2-40B4-BE49-F238E27FC236}">
                      <a16:creationId xmlns:a16="http://schemas.microsoft.com/office/drawing/2014/main" id="{20688945-CE73-204F-A417-D1BDC7F177A7}"/>
                    </a:ext>
                  </a:extLst>
                </p:cNvPr>
                <p:cNvSpPr txBox="1">
                  <a:spLocks noRot="1" noChangeAspect="1" noMove="1" noResize="1" noEditPoints="1" noAdjustHandles="1" noChangeArrowheads="1" noChangeShapeType="1" noTextEdit="1"/>
                </p:cNvSpPr>
                <p:nvPr/>
              </p:nvSpPr>
              <p:spPr>
                <a:xfrm>
                  <a:off x="10468756" y="2671170"/>
                  <a:ext cx="386388" cy="400110"/>
                </a:xfrm>
                <a:prstGeom prst="rect">
                  <a:avLst/>
                </a:prstGeom>
                <a:blipFill>
                  <a:blip r:embed="rId10"/>
                  <a:stretch>
                    <a:fillRect b="-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494462D-9BD0-634B-9AEA-93A9A344DBA5}"/>
                    </a:ext>
                  </a:extLst>
                </p:cNvPr>
                <p:cNvSpPr txBox="1"/>
                <p:nvPr/>
              </p:nvSpPr>
              <p:spPr>
                <a:xfrm>
                  <a:off x="7113810" y="5949114"/>
                  <a:ext cx="3910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0070C0"/>
                            </a:solidFill>
                            <a:latin typeface="Cambria Math" panose="02040503050406030204" pitchFamily="18" charset="0"/>
                          </a:rPr>
                          <m:t>𝑦</m:t>
                        </m:r>
                      </m:oMath>
                    </m:oMathPara>
                  </a14:m>
                  <a:endParaRPr kumimoji="1" lang="zh-CN" altLang="en-US" sz="2000" dirty="0">
                    <a:solidFill>
                      <a:srgbClr val="0070C0"/>
                    </a:solidFill>
                  </a:endParaRPr>
                </a:p>
              </p:txBody>
            </p:sp>
          </mc:Choice>
          <mc:Fallback xmlns="">
            <p:sp>
              <p:nvSpPr>
                <p:cNvPr id="27" name="文本框 26">
                  <a:extLst>
                    <a:ext uri="{FF2B5EF4-FFF2-40B4-BE49-F238E27FC236}">
                      <a16:creationId xmlns:a16="http://schemas.microsoft.com/office/drawing/2014/main" id="{C494462D-9BD0-634B-9AEA-93A9A344DBA5}"/>
                    </a:ext>
                  </a:extLst>
                </p:cNvPr>
                <p:cNvSpPr txBox="1">
                  <a:spLocks noRot="1" noChangeAspect="1" noMove="1" noResize="1" noEditPoints="1" noAdjustHandles="1" noChangeArrowheads="1" noChangeShapeType="1" noTextEdit="1"/>
                </p:cNvSpPr>
                <p:nvPr/>
              </p:nvSpPr>
              <p:spPr>
                <a:xfrm>
                  <a:off x="7113810" y="5949114"/>
                  <a:ext cx="391004" cy="400110"/>
                </a:xfrm>
                <a:prstGeom prst="rect">
                  <a:avLst/>
                </a:prstGeom>
                <a:blipFill>
                  <a:blip r:embed="rId11"/>
                  <a:stretch>
                    <a:fillRect b="-259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1DA2647-AEFA-E549-A814-D1DF6431CC0B}"/>
                    </a:ext>
                  </a:extLst>
                </p:cNvPr>
                <p:cNvSpPr txBox="1"/>
                <p:nvPr/>
              </p:nvSpPr>
              <p:spPr>
                <a:xfrm>
                  <a:off x="3051434" y="4500786"/>
                  <a:ext cx="4217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FF0000"/>
                            </a:solidFill>
                            <a:latin typeface="Cambria Math" panose="02040503050406030204" pitchFamily="18" charset="0"/>
                          </a:rPr>
                          <m:t>𝑂</m:t>
                        </m:r>
                      </m:oMath>
                    </m:oMathPara>
                  </a14:m>
                  <a:endParaRPr kumimoji="1" lang="zh-CN" altLang="en-US" sz="2000" dirty="0">
                    <a:solidFill>
                      <a:srgbClr val="FF0000"/>
                    </a:solidFill>
                  </a:endParaRPr>
                </a:p>
              </p:txBody>
            </p:sp>
          </mc:Choice>
          <mc:Fallback xmlns="">
            <p:sp>
              <p:nvSpPr>
                <p:cNvPr id="31" name="文本框 30">
                  <a:extLst>
                    <a:ext uri="{FF2B5EF4-FFF2-40B4-BE49-F238E27FC236}">
                      <a16:creationId xmlns:a16="http://schemas.microsoft.com/office/drawing/2014/main" id="{11DA2647-AEFA-E549-A814-D1DF6431CC0B}"/>
                    </a:ext>
                  </a:extLst>
                </p:cNvPr>
                <p:cNvSpPr txBox="1">
                  <a:spLocks noRot="1" noChangeAspect="1" noMove="1" noResize="1" noEditPoints="1" noAdjustHandles="1" noChangeArrowheads="1" noChangeShapeType="1" noTextEdit="1"/>
                </p:cNvSpPr>
                <p:nvPr/>
              </p:nvSpPr>
              <p:spPr>
                <a:xfrm>
                  <a:off x="3051434" y="4500786"/>
                  <a:ext cx="421782" cy="400110"/>
                </a:xfrm>
                <a:prstGeom prst="rect">
                  <a:avLst/>
                </a:prstGeom>
                <a:blipFill>
                  <a:blip r:embed="rId12"/>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3FDEDBA6-3538-6A46-AA09-BA52823E4E61}"/>
                    </a:ext>
                  </a:extLst>
                </p:cNvPr>
                <p:cNvSpPr txBox="1"/>
                <p:nvPr/>
              </p:nvSpPr>
              <p:spPr>
                <a:xfrm>
                  <a:off x="7183929" y="2790669"/>
                  <a:ext cx="4217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solidFill>
                              <a:srgbClr val="0070C0"/>
                            </a:solidFill>
                            <a:latin typeface="Cambria Math" panose="02040503050406030204" pitchFamily="18" charset="0"/>
                          </a:rPr>
                          <m:t>𝑂</m:t>
                        </m:r>
                      </m:oMath>
                    </m:oMathPara>
                  </a14:m>
                  <a:endParaRPr kumimoji="1" lang="zh-CN" altLang="en-US" sz="2000" dirty="0">
                    <a:solidFill>
                      <a:srgbClr val="0070C0"/>
                    </a:solidFill>
                  </a:endParaRPr>
                </a:p>
              </p:txBody>
            </p:sp>
          </mc:Choice>
          <mc:Fallback xmlns="">
            <p:sp>
              <p:nvSpPr>
                <p:cNvPr id="32" name="文本框 31">
                  <a:extLst>
                    <a:ext uri="{FF2B5EF4-FFF2-40B4-BE49-F238E27FC236}">
                      <a16:creationId xmlns:a16="http://schemas.microsoft.com/office/drawing/2014/main" id="{3FDEDBA6-3538-6A46-AA09-BA52823E4E61}"/>
                    </a:ext>
                  </a:extLst>
                </p:cNvPr>
                <p:cNvSpPr txBox="1">
                  <a:spLocks noRot="1" noChangeAspect="1" noMove="1" noResize="1" noEditPoints="1" noAdjustHandles="1" noChangeArrowheads="1" noChangeShapeType="1" noTextEdit="1"/>
                </p:cNvSpPr>
                <p:nvPr/>
              </p:nvSpPr>
              <p:spPr>
                <a:xfrm>
                  <a:off x="7183929" y="2790669"/>
                  <a:ext cx="421782" cy="400110"/>
                </a:xfrm>
                <a:prstGeom prst="rect">
                  <a:avLst/>
                </a:prstGeom>
                <a:blipFill>
                  <a:blip r:embed="rId13"/>
                  <a:stretch>
                    <a:fillRect b="-10714"/>
                  </a:stretch>
                </a:blipFill>
              </p:spPr>
              <p:txBody>
                <a:bodyPr/>
                <a:lstStyle/>
                <a:p>
                  <a:r>
                    <a:rPr lang="zh-CN" altLang="en-US">
                      <a:noFill/>
                    </a:rPr>
                    <a:t> </a:t>
                  </a:r>
                </a:p>
              </p:txBody>
            </p:sp>
          </mc:Fallback>
        </mc:AlternateContent>
        <p:sp>
          <p:nvSpPr>
            <p:cNvPr id="35" name="左大括号 34">
              <a:extLst>
                <a:ext uri="{FF2B5EF4-FFF2-40B4-BE49-F238E27FC236}">
                  <a16:creationId xmlns:a16="http://schemas.microsoft.com/office/drawing/2014/main" id="{68C55815-95AD-4648-8B04-CB5F07A66E0E}"/>
                </a:ext>
              </a:extLst>
            </p:cNvPr>
            <p:cNvSpPr/>
            <p:nvPr/>
          </p:nvSpPr>
          <p:spPr>
            <a:xfrm>
              <a:off x="1187227" y="3284818"/>
              <a:ext cx="439917" cy="3024336"/>
            </a:xfrm>
            <a:prstGeom prst="leftBrace">
              <a:avLst/>
            </a:prstGeom>
            <a:ln w="25400">
              <a:solidFill>
                <a:schemeClr val="tx1">
                  <a:alpha val="49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88E346E-7317-B64E-817D-C48177A564D1}"/>
                    </a:ext>
                  </a:extLst>
                </p:cNvPr>
                <p:cNvSpPr txBox="1"/>
                <p:nvPr/>
              </p:nvSpPr>
              <p:spPr>
                <a:xfrm>
                  <a:off x="558701" y="4523614"/>
                  <a:ext cx="612860" cy="461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solidFill>
                              <a:schemeClr val="tx1">
                                <a:lumMod val="50000"/>
                                <a:lumOff val="50000"/>
                              </a:schemeClr>
                            </a:solidFill>
                            <a:latin typeface="Cambria Math" panose="02040503050406030204" pitchFamily="18" charset="0"/>
                          </a:rPr>
                          <m:t>4</m:t>
                        </m:r>
                        <m:r>
                          <a:rPr kumimoji="1" lang="en-US" altLang="zh-CN" sz="2400" b="0" i="1" smtClean="0">
                            <a:solidFill>
                              <a:schemeClr val="tx1">
                                <a:lumMod val="50000"/>
                                <a:lumOff val="50000"/>
                              </a:schemeClr>
                            </a:solidFill>
                            <a:latin typeface="Cambria Math" panose="02040503050406030204" pitchFamily="18" charset="0"/>
                          </a:rPr>
                          <m:t>𝜋</m:t>
                        </m:r>
                      </m:oMath>
                    </m:oMathPara>
                  </a14:m>
                  <a:endParaRPr kumimoji="1" lang="zh-CN" altLang="en-US" sz="2400" dirty="0">
                    <a:solidFill>
                      <a:schemeClr val="tx1">
                        <a:lumMod val="50000"/>
                        <a:lumOff val="50000"/>
                      </a:schemeClr>
                    </a:solidFill>
                  </a:endParaRPr>
                </a:p>
              </p:txBody>
            </p:sp>
          </mc:Choice>
          <mc:Fallback xmlns="">
            <p:sp>
              <p:nvSpPr>
                <p:cNvPr id="36" name="文本框 35">
                  <a:extLst>
                    <a:ext uri="{FF2B5EF4-FFF2-40B4-BE49-F238E27FC236}">
                      <a16:creationId xmlns:a16="http://schemas.microsoft.com/office/drawing/2014/main" id="{B88E346E-7317-B64E-817D-C48177A564D1}"/>
                    </a:ext>
                  </a:extLst>
                </p:cNvPr>
                <p:cNvSpPr txBox="1">
                  <a:spLocks noRot="1" noChangeAspect="1" noMove="1" noResize="1" noEditPoints="1" noAdjustHandles="1" noChangeArrowheads="1" noChangeShapeType="1" noTextEdit="1"/>
                </p:cNvSpPr>
                <p:nvPr/>
              </p:nvSpPr>
              <p:spPr>
                <a:xfrm>
                  <a:off x="558701" y="4523614"/>
                  <a:ext cx="612860" cy="461666"/>
                </a:xfrm>
                <a:prstGeom prst="rect">
                  <a:avLst/>
                </a:prstGeom>
                <a:blipFill>
                  <a:blip r:embed="rId14"/>
                  <a:stretch>
                    <a:fillRect l="-4878" r="-7317" b="-12500"/>
                  </a:stretch>
                </a:blipFill>
              </p:spPr>
              <p:txBody>
                <a:bodyPr/>
                <a:lstStyle/>
                <a:p>
                  <a:r>
                    <a:rPr lang="zh-CN" altLang="en-US">
                      <a:noFill/>
                    </a:rPr>
                    <a:t> </a:t>
                  </a:r>
                </a:p>
              </p:txBody>
            </p:sp>
          </mc:Fallback>
        </mc:AlternateContent>
        <p:sp>
          <p:nvSpPr>
            <p:cNvPr id="37" name="左大括号 36">
              <a:extLst>
                <a:ext uri="{FF2B5EF4-FFF2-40B4-BE49-F238E27FC236}">
                  <a16:creationId xmlns:a16="http://schemas.microsoft.com/office/drawing/2014/main" id="{D298E508-E331-294B-9AAB-1E5849BED3C9}"/>
                </a:ext>
              </a:extLst>
            </p:cNvPr>
            <p:cNvSpPr/>
            <p:nvPr/>
          </p:nvSpPr>
          <p:spPr>
            <a:xfrm rot="10800000">
              <a:off x="10920577" y="3140968"/>
              <a:ext cx="439917" cy="3024336"/>
            </a:xfrm>
            <a:prstGeom prst="leftBrace">
              <a:avLst/>
            </a:prstGeom>
            <a:ln w="25400">
              <a:solidFill>
                <a:schemeClr val="tx1">
                  <a:alpha val="49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87ED369-D80C-EF4D-8711-E0801D7DA89B}"/>
                    </a:ext>
                  </a:extLst>
                </p:cNvPr>
                <p:cNvSpPr txBox="1"/>
                <p:nvPr/>
              </p:nvSpPr>
              <p:spPr>
                <a:xfrm>
                  <a:off x="11323071" y="4352751"/>
                  <a:ext cx="612860" cy="461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solidFill>
                              <a:schemeClr val="tx1">
                                <a:lumMod val="50000"/>
                                <a:lumOff val="50000"/>
                              </a:schemeClr>
                            </a:solidFill>
                            <a:latin typeface="Cambria Math" panose="02040503050406030204" pitchFamily="18" charset="0"/>
                          </a:rPr>
                          <m:t>2</m:t>
                        </m:r>
                        <m:r>
                          <a:rPr kumimoji="1" lang="en-US" altLang="zh-CN" sz="2400" b="0" i="1" smtClean="0">
                            <a:solidFill>
                              <a:schemeClr val="tx1">
                                <a:lumMod val="50000"/>
                                <a:lumOff val="50000"/>
                              </a:schemeClr>
                            </a:solidFill>
                            <a:latin typeface="Cambria Math" panose="02040503050406030204" pitchFamily="18" charset="0"/>
                          </a:rPr>
                          <m:t>𝜋</m:t>
                        </m:r>
                      </m:oMath>
                    </m:oMathPara>
                  </a14:m>
                  <a:endParaRPr kumimoji="1" lang="zh-CN" altLang="en-US" sz="2400" dirty="0">
                    <a:solidFill>
                      <a:schemeClr val="tx1">
                        <a:lumMod val="50000"/>
                        <a:lumOff val="50000"/>
                      </a:schemeClr>
                    </a:solidFill>
                  </a:endParaRPr>
                </a:p>
              </p:txBody>
            </p:sp>
          </mc:Choice>
          <mc:Fallback xmlns="">
            <p:sp>
              <p:nvSpPr>
                <p:cNvPr id="38" name="文本框 37">
                  <a:extLst>
                    <a:ext uri="{FF2B5EF4-FFF2-40B4-BE49-F238E27FC236}">
                      <a16:creationId xmlns:a16="http://schemas.microsoft.com/office/drawing/2014/main" id="{787ED369-D80C-EF4D-8711-E0801D7DA89B}"/>
                    </a:ext>
                  </a:extLst>
                </p:cNvPr>
                <p:cNvSpPr txBox="1">
                  <a:spLocks noRot="1" noChangeAspect="1" noMove="1" noResize="1" noEditPoints="1" noAdjustHandles="1" noChangeArrowheads="1" noChangeShapeType="1" noTextEdit="1"/>
                </p:cNvSpPr>
                <p:nvPr/>
              </p:nvSpPr>
              <p:spPr>
                <a:xfrm>
                  <a:off x="11323071" y="4352751"/>
                  <a:ext cx="612860" cy="461666"/>
                </a:xfrm>
                <a:prstGeom prst="rect">
                  <a:avLst/>
                </a:prstGeom>
                <a:blipFill>
                  <a:blip r:embed="rId15"/>
                  <a:stretch>
                    <a:fillRect l="-2381" b="-12500"/>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3175247726"/>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3239990"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1</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、双线性插值</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p:sp>
        <p:nvSpPr>
          <p:cNvPr id="33" name="文本框 32">
            <a:extLst>
              <a:ext uri="{FF2B5EF4-FFF2-40B4-BE49-F238E27FC236}">
                <a16:creationId xmlns:a16="http://schemas.microsoft.com/office/drawing/2014/main" id="{64BFB719-795F-774C-AF82-02CFDC8E744C}"/>
              </a:ext>
            </a:extLst>
          </p:cNvPr>
          <p:cNvSpPr txBox="1"/>
          <p:nvPr/>
        </p:nvSpPr>
        <p:spPr>
          <a:xfrm>
            <a:off x="623392" y="1384645"/>
            <a:ext cx="11171089" cy="400110"/>
          </a:xfrm>
          <a:prstGeom prst="rect">
            <a:avLst/>
          </a:prstGeom>
          <a:noFill/>
        </p:spPr>
        <p:txBody>
          <a:bodyPr wrap="square" rtlCol="0">
            <a:spAutoFit/>
          </a:bodyPr>
          <a:lstStyle/>
          <a:p>
            <a:r>
              <a:rPr kumimoji="1" lang="zh-CN" altLang="en-US" sz="2000" b="1" dirty="0">
                <a:hlinkClick r:id="rId4"/>
              </a:rPr>
              <a:t>极坐标二维码</a:t>
            </a:r>
            <a:endParaRPr kumimoji="1" lang="en-US" altLang="zh-CN" sz="2000" b="1" dirty="0"/>
          </a:p>
        </p:txBody>
      </p:sp>
      <p:pic>
        <p:nvPicPr>
          <p:cNvPr id="7" name="图片 6">
            <a:extLst>
              <a:ext uri="{FF2B5EF4-FFF2-40B4-BE49-F238E27FC236}">
                <a16:creationId xmlns:a16="http://schemas.microsoft.com/office/drawing/2014/main" id="{630C2237-D27D-1749-BB1A-6D76BACAC8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1440" y="2060848"/>
            <a:ext cx="4509120" cy="4509120"/>
          </a:xfrm>
          <a:prstGeom prst="rect">
            <a:avLst/>
          </a:prstGeom>
        </p:spPr>
      </p:pic>
    </p:spTree>
    <p:custDataLst>
      <p:tags r:id="rId1"/>
    </p:custDataLst>
    <p:extLst>
      <p:ext uri="{BB962C8B-B14F-4D97-AF65-F5344CB8AC3E}">
        <p14:creationId xmlns:p14="http://schemas.microsoft.com/office/powerpoint/2010/main" val="472651636"/>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3239990"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2</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、三线性插值</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1077E42-E060-F145-87F0-54FBAFAADE25}"/>
                  </a:ext>
                </a:extLst>
              </p:cNvPr>
              <p:cNvSpPr txBox="1"/>
              <p:nvPr/>
            </p:nvSpPr>
            <p:spPr>
              <a:xfrm>
                <a:off x="510455" y="1484784"/>
                <a:ext cx="11171089" cy="3523913"/>
              </a:xfrm>
              <a:prstGeom prst="rect">
                <a:avLst/>
              </a:prstGeom>
              <a:noFill/>
            </p:spPr>
            <p:txBody>
              <a:bodyPr wrap="square" rtlCol="0">
                <a:spAutoFit/>
              </a:bodyPr>
              <a:lstStyle/>
              <a:p>
                <a:r>
                  <a:rPr kumimoji="1" lang="en-US" altLang="zh-CN" sz="2800" b="1" dirty="0"/>
                  <a:t>SDF</a:t>
                </a:r>
                <a:r>
                  <a:rPr kumimoji="1" lang="zh-CN" altLang="en-US" sz="2800" b="1" dirty="0"/>
                  <a:t> </a:t>
                </a:r>
                <a:r>
                  <a:rPr kumimoji="1" lang="en-US" altLang="zh-CN" sz="2800" b="1" dirty="0"/>
                  <a:t>(</a:t>
                </a:r>
                <a:r>
                  <a:rPr kumimoji="1" lang="zh-CN" altLang="en-US" sz="2800" b="1" dirty="0"/>
                  <a:t>符号距离函数，</a:t>
                </a:r>
                <a:r>
                  <a:rPr kumimoji="1" lang="en-US" altLang="zh-CN" sz="2800" b="1" dirty="0"/>
                  <a:t>Sign</a:t>
                </a:r>
                <a:r>
                  <a:rPr kumimoji="1" lang="zh-CN" altLang="en-US" sz="2800" b="1" dirty="0"/>
                  <a:t> </a:t>
                </a:r>
                <a:r>
                  <a:rPr kumimoji="1" lang="en-US" altLang="zh-CN" sz="2800" b="1" dirty="0"/>
                  <a:t>Distance</a:t>
                </a:r>
                <a:r>
                  <a:rPr kumimoji="1" lang="zh-CN" altLang="en-US" sz="2800" b="1" dirty="0"/>
                  <a:t> </a:t>
                </a:r>
                <a:r>
                  <a:rPr kumimoji="1" lang="en-US" altLang="zh-CN" sz="2800" b="1" dirty="0"/>
                  <a:t>Function)</a:t>
                </a:r>
              </a:p>
              <a:p>
                <a:endParaRPr kumimoji="1" lang="en-US" altLang="zh-CN" sz="2400" dirty="0"/>
              </a:p>
              <a:p>
                <a:r>
                  <a:rPr kumimoji="1" lang="zh-CN" altLang="en-US" sz="2000" dirty="0"/>
                  <a:t>在空间中的一个有限区域上确定一个点到区域边界的距离并同时对距离的符号进行定义：点在区域边界内部为正</a:t>
                </a:r>
                <a:r>
                  <a:rPr kumimoji="1" lang="en-US" altLang="zh-CN" sz="2000" dirty="0"/>
                  <a:t>,</a:t>
                </a:r>
                <a:r>
                  <a:rPr kumimoji="1" lang="zh-CN" altLang="en-US" sz="2000" dirty="0"/>
                  <a:t> 外部为负</a:t>
                </a:r>
                <a:r>
                  <a:rPr kumimoji="1" lang="en-US" altLang="zh-CN" sz="2000" dirty="0"/>
                  <a:t>,</a:t>
                </a:r>
                <a:r>
                  <a:rPr kumimoji="1" lang="zh-CN" altLang="en-US" sz="2000" dirty="0"/>
                  <a:t> 位于边界上时为</a:t>
                </a:r>
                <a:r>
                  <a:rPr kumimoji="1" lang="en-US" altLang="zh-CN" sz="2000" dirty="0"/>
                  <a:t>0</a:t>
                </a:r>
                <a:r>
                  <a:rPr kumimoji="1" lang="en-US" altLang="zh-CN" sz="2000" b="1" dirty="0"/>
                  <a:t>.</a:t>
                </a:r>
                <a:endParaRPr kumimoji="1" lang="en-US" altLang="zh-CN" sz="2000" dirty="0"/>
              </a:p>
              <a:p>
                <a:endParaRPr kumimoji="1" lang="en-US" altLang="zh-CN" sz="2000" dirty="0"/>
              </a:p>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𝑓</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𝑥</m:t>
                          </m:r>
                        </m:e>
                      </m:d>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eqArr>
                            <m:eqArrPr>
                              <m:ctrlPr>
                                <a:rPr kumimoji="1" lang="en-US" altLang="zh-CN" sz="2000" b="0" i="1" smtClean="0">
                                  <a:latin typeface="Cambria Math" panose="02040503050406030204" pitchFamily="18" charset="0"/>
                                </a:rPr>
                              </m:ctrlPr>
                            </m:eqArrPr>
                            <m:e>
                              <m:r>
                                <a:rPr kumimoji="1" lang="en-US" altLang="zh-CN" sz="2000" b="0" i="1" smtClean="0">
                                  <a:latin typeface="Cambria Math" panose="02040503050406030204" pitchFamily="18" charset="0"/>
                                </a:rPr>
                                <m:t>𝑑</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 </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Ω</m:t>
                                  </m:r>
                                </m:e>
                              </m:d>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 </m:t>
                              </m:r>
                              <m:r>
                                <a:rPr kumimoji="1" lang="en-US" altLang="zh-CN" sz="2000" b="0" i="1" smtClean="0">
                                  <a:latin typeface="Cambria Math" panose="02040503050406030204" pitchFamily="18" charset="0"/>
                                </a:rPr>
                                <m:t>&amp;</m:t>
                              </m:r>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Ω</m:t>
                              </m:r>
                            </m:e>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Ω</m:t>
                                  </m:r>
                                </m:e>
                              </m:d>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&amp;</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m:rPr>
                                      <m:sty m:val="p"/>
                                    </m:rPr>
                                    <a:rPr lang="en-US" altLang="zh-CN" sz="2000" b="0" i="0" smtClean="0">
                                      <a:latin typeface="Cambria Math" panose="02040503050406030204" pitchFamily="18" charset="0"/>
                                    </a:rPr>
                                    <m:t>Ω</m:t>
                                  </m:r>
                                </m:e>
                                <m:sup>
                                  <m:r>
                                    <a:rPr lang="en-US" altLang="zh-CN" sz="2000" b="0" i="1" smtClean="0">
                                      <a:latin typeface="Cambria Math" panose="02040503050406030204" pitchFamily="18" charset="0"/>
                                    </a:rPr>
                                    <m:t>𝑐</m:t>
                                  </m:r>
                                </m:sup>
                              </m:sSup>
                            </m:e>
                          </m:eqArr>
                        </m:e>
                      </m:d>
                    </m:oMath>
                  </m:oMathPara>
                </a14:m>
                <a:endParaRPr kumimoji="1" lang="en-US" altLang="zh-CN" sz="2000" dirty="0"/>
              </a:p>
              <a:p>
                <a:endParaRPr kumimoji="1" lang="en-US" altLang="zh-CN" sz="2000" b="0" i="1" dirty="0">
                  <a:latin typeface="Cambria Math" panose="02040503050406030204" pitchFamily="18" charset="0"/>
                </a:endParaRPr>
              </a:p>
              <a:p>
                <a:r>
                  <a:rPr kumimoji="1" lang="zh-CN" altLang="en-US" sz="2000" dirty="0">
                    <a:latin typeface="Cambria Math" panose="02040503050406030204" pitchFamily="18" charset="0"/>
                  </a:rPr>
                  <a:t>其中 </a:t>
                </a:r>
                <a14:m>
                  <m:oMath xmlns:m="http://schemas.openxmlformats.org/officeDocument/2006/math">
                    <m:r>
                      <a:rPr kumimoji="1" lang="en-US" altLang="zh-CN" sz="2000" b="0" i="1" smtClean="0">
                        <a:latin typeface="Cambria Math" panose="02040503050406030204" pitchFamily="18" charset="0"/>
                      </a:rPr>
                      <m:t>𝑑</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 </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Ω</m:t>
                    </m:r>
                    <m:r>
                      <a:rPr kumimoji="1" lang="en-US" altLang="zh-CN" sz="2000" b="0" i="1" smtClean="0">
                        <a:latin typeface="Cambria Math" panose="02040503050406030204" pitchFamily="18" charset="0"/>
                      </a:rPr>
                      <m:t>)</m:t>
                    </m:r>
                  </m:oMath>
                </a14:m>
                <a:r>
                  <a:rPr kumimoji="1" lang="zh-CN" altLang="en-US" sz="2000" dirty="0"/>
                  <a:t> 表示 </a:t>
                </a:r>
                <a14:m>
                  <m:oMath xmlns:m="http://schemas.openxmlformats.org/officeDocument/2006/math">
                    <m:r>
                      <a:rPr kumimoji="1" lang="en-US" altLang="zh-CN" sz="2000" b="0" i="1" smtClean="0">
                        <a:latin typeface="Cambria Math" panose="02040503050406030204" pitchFamily="18" charset="0"/>
                      </a:rPr>
                      <m:t>𝑥</m:t>
                    </m:r>
                  </m:oMath>
                </a14:m>
                <a:r>
                  <a:rPr kumimoji="1" lang="zh-CN" altLang="en-US" sz="2000" dirty="0"/>
                  <a:t> 到 </a:t>
                </a:r>
                <a14:m>
                  <m:oMath xmlns:m="http://schemas.openxmlformats.org/officeDocument/2006/math">
                    <m:r>
                      <m:rPr>
                        <m:sty m:val="p"/>
                      </m:rPr>
                      <a:rPr kumimoji="1" lang="en-US" altLang="zh-CN" sz="2000" b="0" i="0" smtClean="0">
                        <a:latin typeface="Cambria Math" panose="02040503050406030204" pitchFamily="18" charset="0"/>
                      </a:rPr>
                      <m:t>Ω</m:t>
                    </m:r>
                  </m:oMath>
                </a14:m>
                <a:r>
                  <a:rPr kumimoji="1" lang="zh-CN" altLang="en-US" sz="2000" dirty="0"/>
                  <a:t> 的距离：</a:t>
                </a:r>
                <a:endParaRPr kumimoji="1" lang="en-US" altLang="zh-CN" sz="2000" dirty="0"/>
              </a:p>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𝑑</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 </m:t>
                          </m:r>
                          <m:r>
                            <a:rPr kumimoji="1" lang="en-US" altLang="zh-CN" sz="2000" b="0" i="1" smtClean="0">
                              <a:latin typeface="Cambria Math" panose="02040503050406030204" pitchFamily="18" charset="0"/>
                            </a:rPr>
                            <m:t>𝜕</m:t>
                          </m:r>
                          <m:r>
                            <m:rPr>
                              <m:sty m:val="p"/>
                            </m:rPr>
                            <a:rPr kumimoji="1" lang="en-US" altLang="zh-CN" sz="2000" b="0" i="1" smtClean="0">
                              <a:latin typeface="Cambria Math" panose="02040503050406030204" pitchFamily="18" charset="0"/>
                            </a:rPr>
                            <m:t>Ω</m:t>
                          </m:r>
                        </m:e>
                      </m:d>
                      <m:r>
                        <a:rPr kumimoji="1" lang="en-US" altLang="zh-CN" sz="2000" b="0" i="1" smtClean="0">
                          <a:latin typeface="Cambria Math" panose="02040503050406030204" pitchFamily="18" charset="0"/>
                        </a:rPr>
                        <m:t>≔</m:t>
                      </m:r>
                      <m:func>
                        <m:funcPr>
                          <m:ctrlPr>
                            <a:rPr kumimoji="1" lang="en-US" altLang="zh-CN" sz="2000" b="0" i="1" smtClean="0">
                              <a:latin typeface="Cambria Math" panose="02040503050406030204" pitchFamily="18" charset="0"/>
                            </a:rPr>
                          </m:ctrlPr>
                        </m:funcPr>
                        <m:fName>
                          <m:limLow>
                            <m:limLowPr>
                              <m:ctrlPr>
                                <a:rPr kumimoji="1" lang="en-US" altLang="zh-CN" sz="2000" b="0" i="1" smtClean="0">
                                  <a:latin typeface="Cambria Math" panose="02040503050406030204" pitchFamily="18" charset="0"/>
                                </a:rPr>
                              </m:ctrlPr>
                            </m:limLowPr>
                            <m:e>
                              <m:r>
                                <m:rPr>
                                  <m:sty m:val="p"/>
                                </m:rPr>
                                <a:rPr kumimoji="1" lang="en-US" altLang="zh-CN" sz="2000" b="0" i="0" smtClean="0">
                                  <a:latin typeface="Cambria Math" panose="02040503050406030204" pitchFamily="18" charset="0"/>
                                </a:rPr>
                                <m:t>inf</m:t>
                              </m:r>
                            </m:e>
                            <m:lim>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Ω</m:t>
                              </m:r>
                            </m:lim>
                          </m:limLow>
                        </m:fName>
                        <m:e>
                          <m:r>
                            <a:rPr kumimoji="1" lang="en-US" altLang="zh-CN" sz="2000" b="0" i="1" smtClean="0">
                              <a:latin typeface="Cambria Math" panose="02040503050406030204" pitchFamily="18" charset="0"/>
                            </a:rPr>
                            <m:t>𝑑</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 </m:t>
                          </m:r>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e>
                      </m:func>
                    </m:oMath>
                  </m:oMathPara>
                </a14:m>
                <a:endParaRPr kumimoji="1" lang="en-US" altLang="zh-CN" sz="2000" dirty="0"/>
              </a:p>
            </p:txBody>
          </p:sp>
        </mc:Choice>
        <mc:Fallback xmlns="">
          <p:sp>
            <p:nvSpPr>
              <p:cNvPr id="23" name="文本框 22">
                <a:extLst>
                  <a:ext uri="{FF2B5EF4-FFF2-40B4-BE49-F238E27FC236}">
                    <a16:creationId xmlns:a16="http://schemas.microsoft.com/office/drawing/2014/main" id="{71077E42-E060-F145-87F0-54FBAFAADE25}"/>
                  </a:ext>
                </a:extLst>
              </p:cNvPr>
              <p:cNvSpPr txBox="1">
                <a:spLocks noRot="1" noChangeAspect="1" noMove="1" noResize="1" noEditPoints="1" noAdjustHandles="1" noChangeArrowheads="1" noChangeShapeType="1" noTextEdit="1"/>
              </p:cNvSpPr>
              <p:nvPr/>
            </p:nvSpPr>
            <p:spPr>
              <a:xfrm>
                <a:off x="510455" y="1484784"/>
                <a:ext cx="11171089" cy="3523913"/>
              </a:xfrm>
              <a:prstGeom prst="rect">
                <a:avLst/>
              </a:prstGeom>
              <a:blipFill>
                <a:blip r:embed="rId4"/>
                <a:stretch>
                  <a:fillRect l="-1136" t="-2878" b="-33453"/>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32B34601-4E39-864E-BE6D-EFC61AF92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4352" y="4265459"/>
            <a:ext cx="2204864" cy="220486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85837321"/>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3239990"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2</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、三线性插值</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1077E42-E060-F145-87F0-54FBAFAADE25}"/>
                  </a:ext>
                </a:extLst>
              </p:cNvPr>
              <p:cNvSpPr txBox="1"/>
              <p:nvPr/>
            </p:nvSpPr>
            <p:spPr>
              <a:xfrm>
                <a:off x="493845" y="1196752"/>
                <a:ext cx="11171089" cy="4300088"/>
              </a:xfrm>
              <a:prstGeom prst="rect">
                <a:avLst/>
              </a:prstGeom>
              <a:noFill/>
            </p:spPr>
            <p:txBody>
              <a:bodyPr wrap="square" rtlCol="0">
                <a:spAutoFit/>
              </a:bodyPr>
              <a:lstStyle/>
              <a:p>
                <a:r>
                  <a:rPr kumimoji="1" lang="zh-CN" altLang="en-US" sz="2000" dirty="0"/>
                  <a:t>本题中</a:t>
                </a:r>
                <a:r>
                  <a:rPr kumimoji="1" lang="en-US" altLang="zh-CN" sz="2000" dirty="0"/>
                  <a:t>,</a:t>
                </a:r>
                <a:r>
                  <a:rPr kumimoji="1" lang="zh-CN" altLang="en-US" sz="2000" dirty="0"/>
                  <a:t> 我们考虑三维情形下的</a:t>
                </a:r>
                <a:r>
                  <a:rPr kumimoji="1" lang="en-US" altLang="zh-CN" sz="2000" dirty="0"/>
                  <a:t>SDF.</a:t>
                </a:r>
              </a:p>
              <a:p>
                <a:endParaRPr kumimoji="1" lang="en-US" altLang="zh-CN" sz="2000" dirty="0"/>
              </a:p>
              <a:p>
                <a:r>
                  <a:rPr kumimoji="1" lang="zh-CN" altLang="en-US" sz="2000" dirty="0"/>
                  <a:t>设定义域 </a:t>
                </a:r>
                <a14:m>
                  <m:oMath xmlns:m="http://schemas.openxmlformats.org/officeDocument/2006/math">
                    <m:r>
                      <a:rPr kumimoji="1" lang="en-US" altLang="zh-CN" sz="2000" b="0" i="1" smtClean="0">
                        <a:latin typeface="Cambria Math" panose="02040503050406030204" pitchFamily="18" charset="0"/>
                      </a:rPr>
                      <m:t>𝐷</m:t>
                    </m:r>
                    <m:r>
                      <a:rPr kumimoji="1" lang="en-US" altLang="zh-CN" sz="2000" b="0" i="1" smtClean="0">
                        <a:latin typeface="Cambria Math" panose="02040503050406030204" pitchFamily="18" charset="0"/>
                      </a:rPr>
                      <m:t>=</m:t>
                    </m:r>
                    <m:sSup>
                      <m:sSupPr>
                        <m:ctrlPr>
                          <a:rPr kumimoji="1" lang="en-US" altLang="zh-CN" sz="2000" i="1">
                            <a:latin typeface="Cambria Math" panose="02040503050406030204" pitchFamily="18" charset="0"/>
                          </a:rPr>
                        </m:ctrlPr>
                      </m:sSupPr>
                      <m:e>
                        <m:d>
                          <m:dPr>
                            <m:begChr m:val="["/>
                            <m:endChr m:val="]"/>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−3,3</m:t>
                            </m:r>
                          </m:e>
                        </m:d>
                      </m:e>
                      <m:sup>
                        <m:r>
                          <a:rPr kumimoji="1" lang="en-US" altLang="zh-CN" sz="2000" i="1">
                            <a:latin typeface="Cambria Math" panose="02040503050406030204" pitchFamily="18" charset="0"/>
                          </a:rPr>
                          <m:t>3</m:t>
                        </m:r>
                      </m:sup>
                    </m:sSup>
                  </m:oMath>
                </a14:m>
                <a:r>
                  <a:rPr kumimoji="1" lang="en-US" altLang="zh-CN" sz="2000" dirty="0"/>
                  <a:t>,</a:t>
                </a:r>
                <a:r>
                  <a:rPr kumimoji="1" lang="zh-CN" altLang="en-US" sz="2000" dirty="0"/>
                  <a:t> </a:t>
                </a:r>
                <a14:m>
                  <m:oMath xmlns:m="http://schemas.openxmlformats.org/officeDocument/2006/math">
                    <m:r>
                      <a:rPr kumimoji="1" lang="en-US" altLang="zh-CN" sz="2000" i="1">
                        <a:latin typeface="Cambria Math" panose="02040503050406030204" pitchFamily="18" charset="0"/>
                      </a:rPr>
                      <m:t>𝑓</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𝑥</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𝑦</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𝑧</m:t>
                    </m:r>
                    <m:r>
                      <a:rPr kumimoji="1" lang="en-US" altLang="zh-CN" sz="2000" i="1">
                        <a:latin typeface="Cambria Math" panose="02040503050406030204" pitchFamily="18" charset="0"/>
                      </a:rPr>
                      <m:t>)</m:t>
                    </m:r>
                  </m:oMath>
                </a14:m>
                <a:r>
                  <a:rPr kumimoji="1" lang="zh-CN" altLang="en-US" sz="2000" dirty="0"/>
                  <a:t> 为定义在 </a:t>
                </a:r>
                <a14:m>
                  <m:oMath xmlns:m="http://schemas.openxmlformats.org/officeDocument/2006/math">
                    <m:r>
                      <a:rPr kumimoji="1" lang="en-US" altLang="zh-CN" sz="2000" b="0" i="1" smtClean="0">
                        <a:latin typeface="Cambria Math" panose="02040503050406030204" pitchFamily="18" charset="0"/>
                      </a:rPr>
                      <m:t>𝐷</m:t>
                    </m:r>
                  </m:oMath>
                </a14:m>
                <a:r>
                  <a:rPr kumimoji="1" lang="zh-CN" altLang="en-US" sz="2000" dirty="0"/>
                  <a:t> 上的一个</a:t>
                </a:r>
                <a:r>
                  <a:rPr kumimoji="1" lang="en-US" altLang="zh-CN" sz="2000" dirty="0"/>
                  <a:t>SDF.</a:t>
                </a:r>
              </a:p>
              <a:p>
                <a:endParaRPr kumimoji="1" lang="en-US" altLang="zh-CN" sz="2000" dirty="0"/>
              </a:p>
              <a:p>
                <a:pPr marL="457200" indent="-457200">
                  <a:buAutoNum type="arabicParenBoth"/>
                </a:pPr>
                <a:r>
                  <a:rPr kumimoji="1" lang="zh-CN" altLang="en-US" sz="2000" dirty="0"/>
                  <a:t>已知 </a:t>
                </a:r>
                <a14:m>
                  <m:oMath xmlns:m="http://schemas.openxmlformats.org/officeDocument/2006/math">
                    <m:r>
                      <a:rPr kumimoji="1" lang="en-US" altLang="zh-CN" sz="2000" b="0" i="1" smtClean="0">
                        <a:latin typeface="Cambria Math" panose="02040503050406030204" pitchFamily="18" charset="0"/>
                      </a:rPr>
                      <m:t>𝑓</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r>
                  <a:rPr kumimoji="1" lang="zh-CN" altLang="en-US" sz="2000" dirty="0"/>
                  <a:t> 在立方体 </a:t>
                </a:r>
                <a14:m>
                  <m:oMath xmlns:m="http://schemas.openxmlformats.org/officeDocument/2006/math">
                    <m:r>
                      <a:rPr kumimoji="1" lang="en-US" altLang="zh-CN" sz="2000" b="0" i="1" smtClean="0">
                        <a:latin typeface="Cambria Math" panose="02040503050406030204" pitchFamily="18" charset="0"/>
                      </a:rPr>
                      <m:t>𝐷</m:t>
                    </m:r>
                  </m:oMath>
                </a14:m>
                <a:r>
                  <a:rPr kumimoji="1" lang="zh-CN" altLang="en-US" sz="2000" dirty="0"/>
                  <a:t> 中的 </a:t>
                </a:r>
                <a14:m>
                  <m:oMath xmlns:m="http://schemas.openxmlformats.org/officeDocument/2006/math">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101</m:t>
                        </m:r>
                      </m:e>
                      <m:sup>
                        <m:r>
                          <a:rPr kumimoji="1" lang="en-US" altLang="zh-CN" sz="2000" b="0" i="1" smtClean="0">
                            <a:latin typeface="Cambria Math" panose="02040503050406030204" pitchFamily="18" charset="0"/>
                          </a:rPr>
                          <m:t>3</m:t>
                        </m:r>
                      </m:sup>
                    </m:sSup>
                  </m:oMath>
                </a14:m>
                <a:r>
                  <a:rPr kumimoji="1" lang="zh-CN" altLang="en-US" sz="2000" dirty="0"/>
                  <a:t> 个均匀采样点（每个轴以间隔 </a:t>
                </a:r>
                <a14:m>
                  <m:oMath xmlns:m="http://schemas.openxmlformats.org/officeDocument/2006/math">
                    <m:r>
                      <a:rPr kumimoji="1" lang="en-US" altLang="zh-CN" sz="2000" b="0" i="1" smtClean="0">
                        <a:latin typeface="Cambria Math" panose="02040503050406030204" pitchFamily="18" charset="0"/>
                      </a:rPr>
                      <m:t>0.06</m:t>
                    </m:r>
                  </m:oMath>
                </a14:m>
                <a:r>
                  <a:rPr kumimoji="1" lang="zh-CN" altLang="en-US" sz="2000" dirty="0"/>
                  <a:t> 采样 </a:t>
                </a:r>
                <a:r>
                  <a:rPr kumimoji="1" lang="en-US" altLang="zh-CN" sz="2000" dirty="0"/>
                  <a:t>101</a:t>
                </a:r>
                <a:r>
                  <a:rPr kumimoji="1" lang="zh-CN" altLang="en-US" sz="2000" dirty="0"/>
                  <a:t> 个采样点，包含边界）的坐标和函数值，请根据已知点的函数值使用三线性插值（</a:t>
                </a:r>
                <a:r>
                  <a:rPr kumimoji="1" lang="en-US" altLang="zh-CN" sz="2000" dirty="0"/>
                  <a:t>trilinear interpolation</a:t>
                </a:r>
                <a:r>
                  <a:rPr kumimoji="1" lang="zh-CN" altLang="en-US" sz="2000" dirty="0"/>
                  <a:t>）求出 </a:t>
                </a:r>
                <a14:m>
                  <m:oMath xmlns:m="http://schemas.openxmlformats.org/officeDocument/2006/math">
                    <m:r>
                      <a:rPr kumimoji="1" lang="en-US" altLang="zh-CN" sz="2000" b="0" i="1" smtClean="0">
                        <a:latin typeface="Cambria Math" panose="02040503050406030204" pitchFamily="18" charset="0"/>
                      </a:rPr>
                      <m:t>𝐷</m:t>
                    </m:r>
                  </m:oMath>
                </a14:m>
                <a:r>
                  <a:rPr kumimoji="1" lang="zh-CN" altLang="en-US" sz="2000" dirty="0"/>
                  <a:t> 中任意一点的 </a:t>
                </a:r>
                <a:r>
                  <a:rPr kumimoji="1" lang="en-US" altLang="zh-CN" sz="2000" dirty="0"/>
                  <a:t>SDF</a:t>
                </a:r>
                <a:r>
                  <a:rPr kumimoji="1" lang="zh-CN" altLang="en-US" sz="2000" dirty="0"/>
                  <a:t> 的近似值</a:t>
                </a:r>
                <a14:m>
                  <m:oMath xmlns:m="http://schemas.openxmlformats.org/officeDocument/2006/math">
                    <m:acc>
                      <m:accPr>
                        <m:chr m:val="̂"/>
                        <m:ctrlPr>
                          <a:rPr kumimoji="1" lang="en-US" altLang="zh-CN" sz="2000" b="0" i="1" smtClean="0">
                            <a:latin typeface="Cambria Math" panose="02040503050406030204" pitchFamily="18" charset="0"/>
                          </a:rPr>
                        </m:ctrlPr>
                      </m:accPr>
                      <m:e>
                        <m:r>
                          <a:rPr kumimoji="1" lang="en-US" altLang="zh-CN" sz="2000" b="0" i="1" smtClean="0">
                            <a:latin typeface="Cambria Math" panose="02040503050406030204" pitchFamily="18" charset="0"/>
                          </a:rPr>
                          <m:t>𝑓</m:t>
                        </m:r>
                      </m:e>
                    </m:acc>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𝑥</m:t>
                    </m:r>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𝑦</m:t>
                    </m:r>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𝑧</m:t>
                    </m:r>
                    <m:r>
                      <a:rPr kumimoji="1" lang="en-US" altLang="zh-CN" sz="2000" b="0" i="1" dirty="0" smtClean="0">
                        <a:latin typeface="Cambria Math" panose="02040503050406030204" pitchFamily="18" charset="0"/>
                      </a:rPr>
                      <m:t>)</m:t>
                    </m:r>
                    <m:r>
                      <a:rPr kumimoji="1" lang="zh-CN" altLang="en-US" sz="2000" b="0" i="1" smtClean="0">
                        <a:latin typeface="Cambria Math" panose="02040503050406030204" pitchFamily="18" charset="0"/>
                      </a:rPr>
                      <m:t> </m:t>
                    </m:r>
                  </m:oMath>
                </a14:m>
                <a:r>
                  <a:rPr kumimoji="1" lang="zh-CN" altLang="en-US" sz="2000" dirty="0"/>
                  <a:t>，并分析误差</a:t>
                </a:r>
                <a:r>
                  <a:rPr kumimoji="1" lang="en-US" altLang="zh-CN" sz="2000" dirty="0"/>
                  <a:t>.</a:t>
                </a:r>
                <a:r>
                  <a:rPr kumimoji="1" lang="zh-CN" altLang="en-US" sz="2000" dirty="0"/>
                  <a:t> </a:t>
                </a:r>
                <a:r>
                  <a:rPr kumimoji="1" lang="en-US" altLang="zh-CN" sz="2000" dirty="0"/>
                  <a:t>(</a:t>
                </a:r>
                <a:r>
                  <a:rPr kumimoji="1" lang="zh-CN" altLang="en-US" sz="2000" dirty="0"/>
                  <a:t>假设</a:t>
                </a:r>
                <a14:m>
                  <m:oMath xmlns:m="http://schemas.openxmlformats.org/officeDocument/2006/math">
                    <m:d>
                      <m:dPr>
                        <m:begChr m:val="|"/>
                        <m:endChr m:val="|"/>
                        <m:ctrlPr>
                          <a:rPr kumimoji="1" lang="en-US" altLang="zh-CN" sz="2000" i="1">
                            <a:latin typeface="Cambria Math" panose="02040503050406030204" pitchFamily="18" charset="0"/>
                          </a:rPr>
                        </m:ctrlPr>
                      </m:dPr>
                      <m:e>
                        <m:f>
                          <m:fPr>
                            <m:ctrlPr>
                              <a:rPr kumimoji="1" lang="en-US" altLang="zh-CN" sz="2000" i="1">
                                <a:latin typeface="Cambria Math" panose="02040503050406030204" pitchFamily="18" charset="0"/>
                              </a:rPr>
                            </m:ctrlPr>
                          </m:fPr>
                          <m:num>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m:t>
                                </m:r>
                              </m:e>
                              <m:sup>
                                <m:r>
                                  <a:rPr kumimoji="1" lang="en-US" altLang="zh-CN" sz="2000" i="1">
                                    <a:latin typeface="Cambria Math" panose="02040503050406030204" pitchFamily="18" charset="0"/>
                                  </a:rPr>
                                  <m:t>2</m:t>
                                </m:r>
                              </m:sup>
                            </m:sSup>
                            <m:r>
                              <a:rPr kumimoji="1" lang="en-US" altLang="zh-CN" sz="2000" i="1" smtClean="0">
                                <a:latin typeface="Cambria Math" panose="02040503050406030204" pitchFamily="18" charset="0"/>
                              </a:rPr>
                              <m:t>𝑓</m:t>
                            </m:r>
                          </m:num>
                          <m:den>
                            <m:r>
                              <a:rPr kumimoji="1" lang="en-US" altLang="zh-CN" sz="2000" i="1">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𝑥</m:t>
                                </m:r>
                              </m:e>
                              <m:sup>
                                <m:r>
                                  <a:rPr kumimoji="1" lang="en-US" altLang="zh-CN" sz="2000" b="0" i="1" smtClean="0">
                                    <a:latin typeface="Cambria Math" panose="02040503050406030204" pitchFamily="18" charset="0"/>
                                  </a:rPr>
                                  <m:t>2</m:t>
                                </m:r>
                              </m:sup>
                            </m:sSup>
                          </m:den>
                        </m:f>
                      </m:e>
                    </m:d>
                    <m:r>
                      <a:rPr kumimoji="1" lang="en-US" altLang="zh-CN" sz="2000" i="1">
                        <a:latin typeface="Cambria Math" panose="02040503050406030204" pitchFamily="18" charset="0"/>
                      </a:rPr>
                      <m:t>≤</m:t>
                    </m:r>
                    <m:r>
                      <a:rPr kumimoji="1" lang="en-US" altLang="zh-CN" sz="2000" i="1">
                        <a:latin typeface="Cambria Math" panose="02040503050406030204" pitchFamily="18" charset="0"/>
                      </a:rPr>
                      <m:t>𝑀</m:t>
                    </m:r>
                    <m:r>
                      <a:rPr kumimoji="1" lang="en-US" altLang="zh-CN" sz="2000" i="1">
                        <a:latin typeface="Cambria Math" panose="02040503050406030204" pitchFamily="18" charset="0"/>
                      </a:rPr>
                      <m:t>,</m:t>
                    </m:r>
                    <m:d>
                      <m:dPr>
                        <m:begChr m:val="|"/>
                        <m:endChr m:val="|"/>
                        <m:ctrlPr>
                          <a:rPr kumimoji="1" lang="en-US" altLang="zh-CN" sz="2000" i="1">
                            <a:latin typeface="Cambria Math" panose="02040503050406030204" pitchFamily="18" charset="0"/>
                          </a:rPr>
                        </m:ctrlPr>
                      </m:dPr>
                      <m:e>
                        <m:f>
                          <m:fPr>
                            <m:ctrlPr>
                              <a:rPr kumimoji="1" lang="en-US" altLang="zh-CN" sz="2000" i="1">
                                <a:latin typeface="Cambria Math" panose="02040503050406030204" pitchFamily="18" charset="0"/>
                              </a:rPr>
                            </m:ctrlPr>
                          </m:fPr>
                          <m:num>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m:t>
                                </m:r>
                              </m:e>
                              <m:sup>
                                <m:r>
                                  <a:rPr kumimoji="1" lang="en-US" altLang="zh-CN" sz="2000" i="1">
                                    <a:latin typeface="Cambria Math" panose="02040503050406030204" pitchFamily="18" charset="0"/>
                                  </a:rPr>
                                  <m:t>2</m:t>
                                </m:r>
                              </m:sup>
                            </m:sSup>
                            <m:r>
                              <a:rPr kumimoji="1" lang="en-US" altLang="zh-CN" sz="2000" b="0" i="1" smtClean="0">
                                <a:latin typeface="Cambria Math" panose="02040503050406030204" pitchFamily="18" charset="0"/>
                              </a:rPr>
                              <m:t>𝑓</m:t>
                            </m:r>
                          </m:num>
                          <m:den>
                            <m:r>
                              <a:rPr kumimoji="1" lang="en-US" altLang="zh-CN" sz="2000" i="1">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𝑦</m:t>
                                </m:r>
                              </m:e>
                              <m:sup>
                                <m:r>
                                  <a:rPr kumimoji="1" lang="en-US" altLang="zh-CN" sz="2000" b="0" i="1" smtClean="0">
                                    <a:latin typeface="Cambria Math" panose="02040503050406030204" pitchFamily="18" charset="0"/>
                                  </a:rPr>
                                  <m:t>2</m:t>
                                </m:r>
                              </m:sup>
                            </m:sSup>
                          </m:den>
                        </m:f>
                      </m:e>
                    </m:d>
                    <m:r>
                      <a:rPr kumimoji="1" lang="en-US" altLang="zh-CN" sz="2000" i="1">
                        <a:latin typeface="Cambria Math" panose="02040503050406030204" pitchFamily="18" charset="0"/>
                      </a:rPr>
                      <m:t>≤</m:t>
                    </m:r>
                    <m:r>
                      <a:rPr kumimoji="1" lang="en-US" altLang="zh-CN" sz="2000" i="1">
                        <a:latin typeface="Cambria Math" panose="02040503050406030204" pitchFamily="18" charset="0"/>
                      </a:rPr>
                      <m:t>𝑀</m:t>
                    </m:r>
                    <m:r>
                      <a:rPr kumimoji="1" lang="en-US" altLang="zh-CN" sz="2000" b="0" i="1" smtClean="0">
                        <a:latin typeface="Cambria Math" panose="02040503050406030204" pitchFamily="18" charset="0"/>
                      </a:rPr>
                      <m:t>,</m:t>
                    </m:r>
                    <m:d>
                      <m:dPr>
                        <m:begChr m:val="|"/>
                        <m:endChr m:val="|"/>
                        <m:ctrlPr>
                          <a:rPr kumimoji="1" lang="en-US" altLang="zh-CN" sz="2000" i="1">
                            <a:latin typeface="Cambria Math" panose="02040503050406030204" pitchFamily="18" charset="0"/>
                          </a:rPr>
                        </m:ctrlPr>
                      </m:dPr>
                      <m:e>
                        <m:f>
                          <m:fPr>
                            <m:ctrlPr>
                              <a:rPr kumimoji="1" lang="en-US" altLang="zh-CN" sz="2000" i="1">
                                <a:latin typeface="Cambria Math" panose="02040503050406030204" pitchFamily="18" charset="0"/>
                              </a:rPr>
                            </m:ctrlPr>
                          </m:fPr>
                          <m:num>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m:t>
                                </m:r>
                              </m:e>
                              <m:sup>
                                <m:r>
                                  <a:rPr kumimoji="1" lang="en-US" altLang="zh-CN" sz="2000" i="1">
                                    <a:latin typeface="Cambria Math" panose="02040503050406030204" pitchFamily="18" charset="0"/>
                                  </a:rPr>
                                  <m:t>2</m:t>
                                </m:r>
                              </m:sup>
                            </m:sSup>
                            <m:r>
                              <a:rPr kumimoji="1" lang="en-US" altLang="zh-CN" sz="2000" i="1">
                                <a:latin typeface="Cambria Math" panose="02040503050406030204" pitchFamily="18" charset="0"/>
                              </a:rPr>
                              <m:t>𝑓</m:t>
                            </m:r>
                          </m:num>
                          <m:den>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0" i="1" smtClean="0">
                                    <a:latin typeface="Cambria Math" panose="02040503050406030204" pitchFamily="18" charset="0"/>
                                  </a:rPr>
                                  <m:t>𝑧</m:t>
                                </m:r>
                              </m:e>
                              <m:sup>
                                <m:r>
                                  <a:rPr kumimoji="1" lang="en-US" altLang="zh-CN" sz="2000" i="1">
                                    <a:latin typeface="Cambria Math" panose="02040503050406030204" pitchFamily="18" charset="0"/>
                                  </a:rPr>
                                  <m:t>2</m:t>
                                </m:r>
                              </m:sup>
                            </m:sSup>
                          </m:den>
                        </m:f>
                      </m:e>
                    </m:d>
                    <m:r>
                      <a:rPr kumimoji="1" lang="en-US" altLang="zh-CN" sz="2000" i="1">
                        <a:latin typeface="Cambria Math" panose="02040503050406030204" pitchFamily="18" charset="0"/>
                      </a:rPr>
                      <m:t>≤</m:t>
                    </m:r>
                    <m:r>
                      <a:rPr kumimoji="1" lang="en-US" altLang="zh-CN" sz="2000" i="1">
                        <a:latin typeface="Cambria Math" panose="02040503050406030204" pitchFamily="18" charset="0"/>
                      </a:rPr>
                      <m:t>𝑀</m:t>
                    </m:r>
                  </m:oMath>
                </a14:m>
                <a:r>
                  <a:rPr kumimoji="1" lang="en-US" altLang="zh-CN" sz="2000" dirty="0"/>
                  <a:t>)</a:t>
                </a:r>
              </a:p>
              <a:p>
                <a:pPr marL="457200" indent="-457200">
                  <a:buAutoNum type="arabicParenBoth"/>
                </a:pPr>
                <a:endParaRPr kumimoji="1" lang="en-US" altLang="zh-CN" sz="2000" dirty="0"/>
              </a:p>
              <a:p>
                <a:pPr marL="457200" indent="-457200">
                  <a:buAutoNum type="arabicParenBoth"/>
                </a:pPr>
                <a:r>
                  <a:rPr kumimoji="1" lang="zh-CN" altLang="en-US" sz="2000" dirty="0"/>
                  <a:t>根据 </a:t>
                </a:r>
                <a:r>
                  <a:rPr kumimoji="1" lang="en-US" altLang="zh-CN" sz="2000" dirty="0"/>
                  <a:t>(1)</a:t>
                </a:r>
                <a:r>
                  <a:rPr kumimoji="1" lang="zh-CN" altLang="en-US" sz="2000" dirty="0"/>
                  <a:t> 中近似 </a:t>
                </a:r>
                <a:r>
                  <a:rPr kumimoji="1" lang="en-US" altLang="zh-CN" sz="2000" dirty="0"/>
                  <a:t>SDF</a:t>
                </a:r>
                <a:r>
                  <a:rPr kumimoji="1" lang="zh-CN" altLang="en-US" sz="2000" dirty="0"/>
                  <a:t> 求出 </a:t>
                </a:r>
                <a14:m>
                  <m:oMath xmlns:m="http://schemas.openxmlformats.org/officeDocument/2006/math">
                    <m:r>
                      <a:rPr kumimoji="1" lang="en-US" altLang="zh-CN" sz="2000" b="0" i="1" smtClean="0">
                        <a:latin typeface="Cambria Math" panose="02040503050406030204" pitchFamily="18" charset="0"/>
                      </a:rPr>
                      <m:t>𝑁</m:t>
                    </m:r>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10</m:t>
                        </m:r>
                      </m:e>
                      <m:sup>
                        <m:r>
                          <a:rPr kumimoji="1" lang="en-US" altLang="zh-CN" sz="2000" b="0" i="1" smtClean="0">
                            <a:latin typeface="Cambria Math" panose="02040503050406030204" pitchFamily="18" charset="0"/>
                          </a:rPr>
                          <m:t>3</m:t>
                        </m:r>
                      </m:sup>
                    </m:sSup>
                  </m:oMath>
                </a14:m>
                <a:r>
                  <a:rPr kumimoji="1" lang="zh-CN" altLang="en-US" sz="2000" dirty="0"/>
                  <a:t> 个表面点的坐标，并使用 </a:t>
                </a:r>
                <a:r>
                  <a:rPr kumimoji="1" lang="en-US" altLang="zh-CN" sz="2000" dirty="0">
                    <a:hlinkClick r:id="rId4"/>
                  </a:rPr>
                  <a:t>MeshLab</a:t>
                </a:r>
                <a:r>
                  <a:rPr kumimoji="1" lang="zh-CN" altLang="en-US" sz="2000" dirty="0"/>
                  <a:t> 进行可视化</a:t>
                </a:r>
                <a:endParaRPr kumimoji="1" lang="en-US" altLang="zh-CN" sz="2000" dirty="0"/>
              </a:p>
              <a:p>
                <a:pPr lvl="1"/>
                <a:endParaRPr kumimoji="1" lang="en-US" altLang="zh-CN" sz="2000" dirty="0"/>
              </a:p>
              <a:p>
                <a:pPr marL="457200" indent="-457200">
                  <a:buAutoNum type="arabicParenBoth"/>
                </a:pPr>
                <a:endParaRPr kumimoji="1" lang="en-US" altLang="zh-CN" sz="2000" dirty="0"/>
              </a:p>
              <a:p>
                <a:pPr marL="457200" indent="-457200">
                  <a:buAutoNum type="arabicParenBoth"/>
                </a:pPr>
                <a:r>
                  <a:rPr kumimoji="1" lang="zh-CN" altLang="en-US" sz="2000" dirty="0"/>
                  <a:t>使用 </a:t>
                </a:r>
                <a:r>
                  <a:rPr kumimoji="1" lang="en-US" altLang="zh-CN" sz="2000" dirty="0"/>
                  <a:t>MeshLab</a:t>
                </a:r>
                <a:r>
                  <a:rPr kumimoji="1" lang="zh-CN" altLang="en-US" sz="2000" dirty="0"/>
                  <a:t> 从表面点重建出 </a:t>
                </a:r>
                <a:r>
                  <a:rPr kumimoji="1" lang="en-US" altLang="zh-CN" sz="2000" dirty="0"/>
                  <a:t>3D</a:t>
                </a:r>
                <a:r>
                  <a:rPr kumimoji="1" lang="zh-CN" altLang="en-US" sz="2000" dirty="0"/>
                  <a:t> </a:t>
                </a:r>
                <a:r>
                  <a:rPr kumimoji="1" lang="en-US" altLang="zh-CN" sz="2000" dirty="0"/>
                  <a:t>mesh</a:t>
                </a:r>
                <a:r>
                  <a:rPr kumimoji="1" lang="zh-CN" altLang="en-US" sz="2000" dirty="0"/>
                  <a:t>，并可视化。 </a:t>
                </a:r>
                <a:endParaRPr kumimoji="1" lang="en-US" altLang="zh-CN" sz="2000" dirty="0"/>
              </a:p>
              <a:p>
                <a:r>
                  <a:rPr kumimoji="1" lang="zh-CN" altLang="en-US" sz="2000" dirty="0">
                    <a:solidFill>
                      <a:schemeClr val="tx1">
                        <a:lumMod val="50000"/>
                        <a:lumOff val="50000"/>
                      </a:schemeClr>
                    </a:solidFill>
                  </a:rPr>
                  <a:t>            </a:t>
                </a:r>
                <a:r>
                  <a:rPr kumimoji="1" lang="en-US" altLang="zh-CN" sz="2000" dirty="0">
                    <a:solidFill>
                      <a:schemeClr val="tx1">
                        <a:lumMod val="50000"/>
                        <a:lumOff val="50000"/>
                      </a:schemeClr>
                    </a:solidFill>
                  </a:rPr>
                  <a:t>(</a:t>
                </a:r>
                <a:r>
                  <a:rPr kumimoji="1" lang="zh-CN" altLang="en-US" sz="2000" dirty="0">
                    <a:solidFill>
                      <a:schemeClr val="tx1">
                        <a:lumMod val="50000"/>
                        <a:lumOff val="50000"/>
                      </a:schemeClr>
                    </a:solidFill>
                  </a:rPr>
                  <a:t>参考资料  </a:t>
                </a:r>
                <a:r>
                  <a:rPr kumimoji="1" lang="en-US" altLang="zh-CN" sz="2000" dirty="0">
                    <a:solidFill>
                      <a:schemeClr val="tx1">
                        <a:lumMod val="50000"/>
                        <a:lumOff val="50000"/>
                      </a:schemeClr>
                    </a:solidFill>
                  </a:rPr>
                  <a:t>https://</a:t>
                </a:r>
                <a:r>
                  <a:rPr kumimoji="1" lang="en-US" altLang="zh-CN" sz="2000" dirty="0" err="1">
                    <a:solidFill>
                      <a:schemeClr val="tx1">
                        <a:lumMod val="50000"/>
                        <a:lumOff val="50000"/>
                      </a:schemeClr>
                    </a:solidFill>
                  </a:rPr>
                  <a:t>www.youtube.com</a:t>
                </a:r>
                <a:r>
                  <a:rPr kumimoji="1" lang="en-US" altLang="zh-CN" sz="2000" dirty="0">
                    <a:solidFill>
                      <a:schemeClr val="tx1">
                        <a:lumMod val="50000"/>
                        <a:lumOff val="50000"/>
                      </a:schemeClr>
                    </a:solidFill>
                  </a:rPr>
                  <a:t>/</a:t>
                </a:r>
                <a:r>
                  <a:rPr kumimoji="1" lang="en-US" altLang="zh-CN" sz="2000" dirty="0" err="1">
                    <a:solidFill>
                      <a:schemeClr val="tx1">
                        <a:lumMod val="50000"/>
                        <a:lumOff val="50000"/>
                      </a:schemeClr>
                    </a:solidFill>
                  </a:rPr>
                  <a:t>watch?v</a:t>
                </a:r>
                <a:r>
                  <a:rPr kumimoji="1" lang="en-US" altLang="zh-CN" sz="2000" dirty="0">
                    <a:solidFill>
                      <a:schemeClr val="tx1">
                        <a:lumMod val="50000"/>
                        <a:lumOff val="50000"/>
                      </a:schemeClr>
                    </a:solidFill>
                  </a:rPr>
                  <a:t>=uJRYEbO1YmA)</a:t>
                </a:r>
              </a:p>
            </p:txBody>
          </p:sp>
        </mc:Choice>
        <mc:Fallback xmlns="">
          <p:sp>
            <p:nvSpPr>
              <p:cNvPr id="23" name="文本框 22">
                <a:extLst>
                  <a:ext uri="{FF2B5EF4-FFF2-40B4-BE49-F238E27FC236}">
                    <a16:creationId xmlns:a16="http://schemas.microsoft.com/office/drawing/2014/main" id="{71077E42-E060-F145-87F0-54FBAFAADE25}"/>
                  </a:ext>
                </a:extLst>
              </p:cNvPr>
              <p:cNvSpPr txBox="1">
                <a:spLocks noRot="1" noChangeAspect="1" noMove="1" noResize="1" noEditPoints="1" noAdjustHandles="1" noChangeArrowheads="1" noChangeShapeType="1" noTextEdit="1"/>
              </p:cNvSpPr>
              <p:nvPr/>
            </p:nvSpPr>
            <p:spPr>
              <a:xfrm>
                <a:off x="493845" y="1196752"/>
                <a:ext cx="11171089" cy="4300088"/>
              </a:xfrm>
              <a:prstGeom prst="rect">
                <a:avLst/>
              </a:prstGeom>
              <a:blipFill>
                <a:blip r:embed="rId5"/>
                <a:stretch>
                  <a:fillRect l="-454" t="-1475" r="-227" b="-177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949965720"/>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3239990"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2</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、三线性插值</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71077E42-E060-F145-87F0-54FBAFAADE25}"/>
                  </a:ext>
                </a:extLst>
              </p:cNvPr>
              <p:cNvSpPr txBox="1"/>
              <p:nvPr/>
            </p:nvSpPr>
            <p:spPr>
              <a:xfrm>
                <a:off x="493845" y="1196752"/>
                <a:ext cx="11171089" cy="3785652"/>
              </a:xfrm>
              <a:prstGeom prst="rect">
                <a:avLst/>
              </a:prstGeom>
              <a:noFill/>
            </p:spPr>
            <p:txBody>
              <a:bodyPr wrap="square" rtlCol="0">
                <a:spAutoFit/>
              </a:bodyPr>
              <a:lstStyle/>
              <a:p>
                <a:r>
                  <a:rPr kumimoji="1" lang="zh-CN" altLang="en-US" sz="2000" b="1" dirty="0">
                    <a:solidFill>
                      <a:srgbClr val="000000"/>
                    </a:solidFill>
                  </a:rPr>
                  <a:t>提示：</a:t>
                </a:r>
                <a:endParaRPr kumimoji="1" lang="en-US" altLang="zh-CN" sz="2000" b="1" dirty="0">
                  <a:solidFill>
                    <a:srgbClr val="000000"/>
                  </a:solidFill>
                </a:endParaRPr>
              </a:p>
              <a:p>
                <a:endParaRPr kumimoji="1" lang="en-US" altLang="zh-CN" sz="2000" b="1" dirty="0">
                  <a:solidFill>
                    <a:srgbClr val="000000"/>
                  </a:solidFill>
                </a:endParaRPr>
              </a:p>
              <a:p>
                <a:pPr marL="457200" indent="-457200">
                  <a:buAutoNum type="arabicParenBoth"/>
                </a:pPr>
                <a:r>
                  <a:rPr kumimoji="1" lang="en-US" altLang="zh-CN" sz="2000" dirty="0"/>
                  <a:t>SDF </a:t>
                </a:r>
                <a:r>
                  <a:rPr kumimoji="1" lang="zh-CN" altLang="en-US" sz="2000" dirty="0"/>
                  <a:t>的采样文件请从</a:t>
                </a:r>
                <a:r>
                  <a:rPr kumimoji="1" lang="zh-CN" altLang="en-US" sz="2000" b="1" dirty="0">
                    <a:solidFill>
                      <a:srgbClr val="FF0000"/>
                    </a:solidFill>
                  </a:rPr>
                  <a:t>第一题恢复的二维码</a:t>
                </a:r>
                <a:r>
                  <a:rPr kumimoji="1" lang="zh-CN" altLang="en-US" sz="2000" dirty="0"/>
                  <a:t>中下载，存储格式为 </a:t>
                </a:r>
                <a:r>
                  <a:rPr kumimoji="1" lang="en-US" altLang="zh-CN" sz="2000" dirty="0" err="1"/>
                  <a:t>numpy.array</a:t>
                </a:r>
                <a:r>
                  <a:rPr kumimoji="1" lang="en-US" altLang="zh-CN" sz="2000" dirty="0"/>
                  <a:t>, shape = (101, 101, 101, 4), </a:t>
                </a:r>
                <a:r>
                  <a:rPr kumimoji="1" lang="zh-CN" altLang="en-US" sz="2000" dirty="0"/>
                  <a:t>其中前三维对应沿 𝑥</a:t>
                </a:r>
                <a:r>
                  <a:rPr kumimoji="1" lang="en-US" altLang="zh-CN" sz="2000" dirty="0"/>
                  <a:t>, 𝑦, 𝑧 </a:t>
                </a:r>
                <a:r>
                  <a:rPr kumimoji="1" lang="zh-CN" altLang="en-US" sz="2000" dirty="0"/>
                  <a:t>方向的下标 </a:t>
                </a:r>
                <a:r>
                  <a:rPr kumimoji="1" lang="en-US" altLang="zh-CN" sz="2000" dirty="0"/>
                  <a:t>, </a:t>
                </a:r>
                <a:r>
                  <a:rPr kumimoji="1" lang="zh-CN" altLang="en-US" sz="2000" dirty="0"/>
                  <a:t>第四维的前三列表示坐标 𝑥</a:t>
                </a:r>
                <a:r>
                  <a:rPr kumimoji="1" lang="en-US" altLang="zh-CN" sz="2000" dirty="0"/>
                  <a:t>, 𝑦, 𝑧, </a:t>
                </a:r>
                <a:r>
                  <a:rPr kumimoji="1" lang="zh-CN" altLang="en-US" sz="2000" dirty="0"/>
                  <a:t>最后一列表示 </a:t>
                </a:r>
                <a:r>
                  <a:rPr kumimoji="1" lang="en-US" altLang="zh-CN" sz="2000" dirty="0"/>
                  <a:t>SDF </a:t>
                </a:r>
                <a:r>
                  <a:rPr kumimoji="1" lang="zh-CN" altLang="en-US" sz="2000" dirty="0"/>
                  <a:t>的函数值</a:t>
                </a:r>
              </a:p>
              <a:p>
                <a:pPr marL="457200" indent="-457200">
                  <a:buAutoNum type="arabicParenBoth"/>
                </a:pPr>
                <a:endParaRPr kumimoji="1" lang="en-US" altLang="zh-CN" sz="2000" dirty="0"/>
              </a:p>
              <a:p>
                <a:pPr marL="457200" indent="-457200">
                  <a:buAutoNum type="arabicParenBoth"/>
                </a:pPr>
                <a:r>
                  <a:rPr kumimoji="1" lang="zh-CN" altLang="en-US" sz="2000" dirty="0"/>
                  <a:t>为了让可视化效果更好，计算表面</a:t>
                </a:r>
                <a:r>
                  <a:rPr kumimoji="1" lang="zh-CN" altLang="en-US" sz="2000"/>
                  <a:t>点时尽量做到</a:t>
                </a:r>
                <a:r>
                  <a:rPr kumimoji="1" lang="zh-CN" altLang="en-US" sz="2000" dirty="0"/>
                  <a:t>比较均匀的采点，而不是越多越好</a:t>
                </a:r>
                <a:endParaRPr kumimoji="1" lang="en-US" altLang="zh-CN" sz="2000" dirty="0"/>
              </a:p>
              <a:p>
                <a:pPr marL="457200" indent="-457200">
                  <a:buAutoNum type="arabicParenBoth"/>
                </a:pPr>
                <a:endParaRPr kumimoji="1" lang="en-US" altLang="zh-CN" sz="2000" dirty="0"/>
              </a:p>
              <a:p>
                <a:pPr marL="457200" indent="-457200">
                  <a:buAutoNum type="arabicParenBoth"/>
                </a:pPr>
                <a:endParaRPr kumimoji="1" lang="en-US" altLang="zh-CN" sz="2000" dirty="0"/>
              </a:p>
              <a:p>
                <a:pPr marL="457200" indent="-457200">
                  <a:buAutoNum type="arabicParenBoth"/>
                </a:pPr>
                <a:r>
                  <a:rPr kumimoji="1" lang="zh-CN" altLang="en-US" sz="2000" dirty="0"/>
                  <a:t>计算表面点的思路</a:t>
                </a:r>
                <a:r>
                  <a:rPr kumimoji="1" lang="zh-CN" altLang="en-US" sz="2000" dirty="0">
                    <a:sym typeface="Wingdings" pitchFamily="2" charset="2"/>
                  </a:rPr>
                  <a:t>：</a:t>
                </a:r>
                <a:endParaRPr kumimoji="1" lang="en-US" altLang="zh-CN" sz="2000" dirty="0">
                  <a:sym typeface="Wingdings" pitchFamily="2" charset="2"/>
                </a:endParaRPr>
              </a:p>
              <a:p>
                <a:pPr marL="914400" lvl="1" indent="-457200">
                  <a:buFont typeface="Arial" panose="020B0604020202020204" pitchFamily="34" charset="0"/>
                  <a:buChar char="•"/>
                </a:pPr>
                <a:r>
                  <a:rPr kumimoji="1" lang="zh-CN" altLang="en-US" sz="2000" dirty="0">
                    <a:sym typeface="Wingdings" pitchFamily="2" charset="2"/>
                  </a:rPr>
                  <a:t>利用插值得到分辨率更高的 </a:t>
                </a:r>
                <a:r>
                  <a:rPr kumimoji="1" lang="en-US" altLang="zh-CN" sz="2000" dirty="0">
                    <a:sym typeface="Wingdings" pitchFamily="2" charset="2"/>
                  </a:rPr>
                  <a:t>SDF</a:t>
                </a:r>
                <a:r>
                  <a:rPr kumimoji="1" lang="zh-CN" altLang="en-US" sz="2000" dirty="0">
                    <a:sym typeface="Wingdings" pitchFamily="2" charset="2"/>
                  </a:rPr>
                  <a:t>，取绝对值小于某一阈值的点作为表面点</a:t>
                </a:r>
                <a:endParaRPr kumimoji="1" lang="en-US" altLang="zh-CN" sz="2000" dirty="0">
                  <a:sym typeface="Wingdings" pitchFamily="2" charset="2"/>
                </a:endParaRPr>
              </a:p>
              <a:p>
                <a:pPr marL="914400" lvl="1" indent="-457200">
                  <a:buFont typeface="Arial" panose="020B0604020202020204" pitchFamily="34" charset="0"/>
                  <a:buChar char="•"/>
                </a:pPr>
                <a:r>
                  <a:rPr kumimoji="1" lang="zh-CN" altLang="en-US" sz="2000" dirty="0">
                    <a:sym typeface="Wingdings" pitchFamily="2" charset="2"/>
                  </a:rPr>
                  <a:t>在每个立方体中，给定 </a:t>
                </a:r>
                <a14:m>
                  <m:oMath xmlns:m="http://schemas.openxmlformats.org/officeDocument/2006/math">
                    <m:r>
                      <a:rPr kumimoji="1" lang="en-US" altLang="zh-CN" sz="2000" b="0" i="1" smtClean="0">
                        <a:latin typeface="Cambria Math" panose="02040503050406030204" pitchFamily="18" charset="0"/>
                        <a:sym typeface="Wingdings" pitchFamily="2" charset="2"/>
                      </a:rPr>
                      <m:t>𝑥</m:t>
                    </m:r>
                    <m:r>
                      <a:rPr kumimoji="1" lang="en-US" altLang="zh-CN" sz="2000" b="0" i="1" smtClean="0">
                        <a:latin typeface="Cambria Math" panose="02040503050406030204" pitchFamily="18" charset="0"/>
                        <a:sym typeface="Wingdings" pitchFamily="2" charset="2"/>
                      </a:rPr>
                      <m:t>,</m:t>
                    </m:r>
                    <m:r>
                      <a:rPr kumimoji="1" lang="zh-CN" altLang="en-US" sz="2000" b="0" i="1" smtClean="0">
                        <a:latin typeface="Cambria Math" panose="02040503050406030204" pitchFamily="18" charset="0"/>
                        <a:sym typeface="Wingdings" pitchFamily="2" charset="2"/>
                      </a:rPr>
                      <m:t> </m:t>
                    </m:r>
                    <m:r>
                      <a:rPr kumimoji="1" lang="en-US" altLang="zh-CN" sz="2000" b="0" i="1" smtClean="0">
                        <a:latin typeface="Cambria Math" panose="02040503050406030204" pitchFamily="18" charset="0"/>
                        <a:sym typeface="Wingdings" pitchFamily="2" charset="2"/>
                      </a:rPr>
                      <m:t>𝑦</m:t>
                    </m:r>
                  </m:oMath>
                </a14:m>
                <a:r>
                  <a:rPr kumimoji="1" lang="zh-CN" altLang="en-US" sz="2000" dirty="0"/>
                  <a:t> 可以令插值表达式为零解出 </a:t>
                </a:r>
                <a14:m>
                  <m:oMath xmlns:m="http://schemas.openxmlformats.org/officeDocument/2006/math">
                    <m:r>
                      <a:rPr kumimoji="1" lang="en-US" altLang="zh-CN" sz="2000" i="1" dirty="0">
                        <a:latin typeface="Cambria Math" panose="02040503050406030204" pitchFamily="18" charset="0"/>
                      </a:rPr>
                      <m:t>𝑧</m:t>
                    </m:r>
                  </m:oMath>
                </a14:m>
                <a:r>
                  <a:rPr kumimoji="1" lang="en-US" altLang="zh-CN" sz="2000" i="1" dirty="0"/>
                  <a:t>,</a:t>
                </a:r>
                <a:r>
                  <a:rPr kumimoji="1" lang="zh-CN" altLang="en-US" sz="2000" i="1" dirty="0"/>
                  <a:t> </a:t>
                </a:r>
                <a:r>
                  <a:rPr kumimoji="1" lang="zh-CN" altLang="en-US" sz="2000" dirty="0"/>
                  <a:t>把 </a:t>
                </a:r>
                <a14:m>
                  <m:oMath xmlns:m="http://schemas.openxmlformats.org/officeDocument/2006/math">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zh-CN" altLang="en-US" sz="2000" b="0" i="1" smtClean="0">
                        <a:latin typeface="Cambria Math" panose="02040503050406030204" pitchFamily="18" charset="0"/>
                      </a:rPr>
                      <m:t> </m:t>
                    </m:r>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r>
                  <a:rPr kumimoji="1" lang="zh-CN" altLang="en-US" sz="2000" i="1" dirty="0"/>
                  <a:t> </a:t>
                </a:r>
                <a:r>
                  <a:rPr kumimoji="1" lang="zh-CN" altLang="en-US" sz="2000" dirty="0"/>
                  <a:t>作为表面点</a:t>
                </a:r>
                <a:endParaRPr kumimoji="1" lang="en-US" altLang="zh-CN" sz="2000" i="1" dirty="0"/>
              </a:p>
            </p:txBody>
          </p:sp>
        </mc:Choice>
        <mc:Fallback>
          <p:sp>
            <p:nvSpPr>
              <p:cNvPr id="23" name="文本框 22">
                <a:extLst>
                  <a:ext uri="{FF2B5EF4-FFF2-40B4-BE49-F238E27FC236}">
                    <a16:creationId xmlns:a16="http://schemas.microsoft.com/office/drawing/2014/main" id="{71077E42-E060-F145-87F0-54FBAFAADE25}"/>
                  </a:ext>
                </a:extLst>
              </p:cNvPr>
              <p:cNvSpPr txBox="1">
                <a:spLocks noRot="1" noChangeAspect="1" noMove="1" noResize="1" noEditPoints="1" noAdjustHandles="1" noChangeArrowheads="1" noChangeShapeType="1" noTextEdit="1"/>
              </p:cNvSpPr>
              <p:nvPr/>
            </p:nvSpPr>
            <p:spPr>
              <a:xfrm>
                <a:off x="493845" y="1196752"/>
                <a:ext cx="11171089" cy="3785652"/>
              </a:xfrm>
              <a:prstGeom prst="rect">
                <a:avLst/>
              </a:prstGeom>
              <a:blipFill>
                <a:blip r:embed="rId4"/>
                <a:stretch>
                  <a:fillRect l="-454" t="-1672" b="-167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376305062"/>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3239990" cy="646331"/>
          </a:xfrm>
          <a:prstGeom prst="rect">
            <a:avLst/>
          </a:prstGeom>
          <a:noFill/>
        </p:spPr>
        <p:txBody>
          <a:bodyPr wrap="none" rtlCol="0">
            <a:spAutoFit/>
          </a:bodyPr>
          <a:lstStyle/>
          <a:p>
            <a:r>
              <a:rPr lang="en-US" altLang="zh-CN" sz="3600" b="1" dirty="0">
                <a:latin typeface="Microsoft YaHei" panose="020B0503020204020204" pitchFamily="34" charset="-122"/>
                <a:ea typeface="Microsoft YaHei" panose="020B0503020204020204" pitchFamily="34" charset="-122"/>
                <a:cs typeface="Calibri" panose="020F0502020204030204" pitchFamily="34" charset="0"/>
              </a:rPr>
              <a:t>3</a:t>
            </a:r>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、最小二乘法</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1077E42-E060-F145-87F0-54FBAFAADE25}"/>
                  </a:ext>
                </a:extLst>
              </p:cNvPr>
              <p:cNvSpPr txBox="1"/>
              <p:nvPr/>
            </p:nvSpPr>
            <p:spPr>
              <a:xfrm>
                <a:off x="510455" y="1988840"/>
                <a:ext cx="11171089" cy="2554545"/>
              </a:xfrm>
              <a:prstGeom prst="rect">
                <a:avLst/>
              </a:prstGeom>
              <a:noFill/>
            </p:spPr>
            <p:txBody>
              <a:bodyPr wrap="square" rtlCol="0">
                <a:spAutoFit/>
              </a:bodyPr>
              <a:lstStyle/>
              <a:p>
                <a:r>
                  <a:rPr kumimoji="1" lang="zh-CN" altLang="en-US" sz="2000" dirty="0"/>
                  <a:t>已知上一题中的 </a:t>
                </a:r>
                <a:r>
                  <a:rPr kumimoji="1" lang="en-US" altLang="zh-CN" sz="2000" dirty="0"/>
                  <a:t>SDF</a:t>
                </a:r>
                <a:r>
                  <a:rPr kumimoji="1" lang="zh-CN" altLang="en-US" sz="2000" dirty="0"/>
                  <a:t> 所对应的</a:t>
                </a:r>
                <a:r>
                  <a:rPr kumimoji="1" lang="zh-CN" altLang="en-US" sz="2000" b="1" dirty="0"/>
                  <a:t>表面</a:t>
                </a:r>
                <a:r>
                  <a:rPr kumimoji="1" lang="zh-CN" altLang="en-US" sz="2000" dirty="0"/>
                  <a:t>的点满足</a:t>
                </a:r>
                <a:endParaRPr kumimoji="1" lang="en-US" altLang="zh-CN" sz="2000" dirty="0"/>
              </a:p>
              <a:p>
                <a:endParaRPr kumimoji="1" lang="en-US" altLang="zh-CN" sz="2000" dirty="0"/>
              </a:p>
              <a:p>
                <a:pPr/>
                <a14:m>
                  <m:oMathPara xmlns:m="http://schemas.openxmlformats.org/officeDocument/2006/math">
                    <m:oMathParaPr>
                      <m:jc m:val="centerGroup"/>
                    </m:oMathParaPr>
                    <m:oMath xmlns:m="http://schemas.openxmlformats.org/officeDocument/2006/math">
                      <m:sSup>
                        <m:sSupPr>
                          <m:ctrlPr>
                            <a:rPr kumimoji="1" lang="en-US" altLang="zh-CN" sz="2000" i="1">
                              <a:latin typeface="Cambria Math" panose="02040503050406030204" pitchFamily="18" charset="0"/>
                            </a:rPr>
                          </m:ctrlPr>
                        </m:sSupPr>
                        <m:e>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2</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𝑥</m:t>
                                  </m:r>
                                </m:e>
                                <m:sup>
                                  <m:r>
                                    <a:rPr kumimoji="1" lang="en-US" altLang="zh-CN" sz="2000" i="1">
                                      <a:latin typeface="Cambria Math" panose="02040503050406030204" pitchFamily="18" charset="0"/>
                                    </a:rPr>
                                    <m:t>2</m:t>
                                  </m:r>
                                </m:sup>
                              </m:sSup>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𝑦</m:t>
                                  </m:r>
                                </m:e>
                                <m:sup>
                                  <m:r>
                                    <a:rPr kumimoji="1" lang="en-US" altLang="zh-CN" sz="2000" i="1">
                                      <a:latin typeface="Cambria Math" panose="02040503050406030204" pitchFamily="18" charset="0"/>
                                    </a:rPr>
                                    <m:t>2</m:t>
                                  </m:r>
                                </m:sup>
                              </m:sSup>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𝑧</m:t>
                                  </m:r>
                                </m:e>
                                <m:sup>
                                  <m:r>
                                    <a:rPr kumimoji="1" lang="en-US" altLang="zh-CN" sz="2000" i="1">
                                      <a:latin typeface="Cambria Math" panose="02040503050406030204" pitchFamily="18" charset="0"/>
                                    </a:rPr>
                                    <m:t>2</m:t>
                                  </m:r>
                                </m:sup>
                              </m:sSup>
                              <m:r>
                                <a:rPr kumimoji="1" lang="en-US" altLang="zh-CN" sz="2000" b="0" i="1" smtClean="0">
                                  <a:latin typeface="Cambria Math" panose="02040503050406030204" pitchFamily="18" charset="0"/>
                                </a:rPr>
                                <m:t>−</m:t>
                              </m:r>
                              <m:r>
                                <a:rPr kumimoji="1" lang="en-US" altLang="zh-CN" sz="2000" i="1">
                                  <a:latin typeface="Cambria Math" panose="02040503050406030204" pitchFamily="18" charset="0"/>
                                </a:rPr>
                                <m:t>1</m:t>
                              </m:r>
                            </m:e>
                          </m:d>
                        </m:e>
                        <m:sup>
                          <m:r>
                            <a:rPr kumimoji="1" lang="en-US" altLang="zh-CN" sz="2000" b="0" i="1" smtClean="0">
                              <a:latin typeface="Cambria Math" panose="02040503050406030204" pitchFamily="18" charset="0"/>
                            </a:rPr>
                            <m:t>3</m:t>
                          </m:r>
                        </m:sup>
                      </m:sSup>
                      <m:r>
                        <a:rPr kumimoji="1" lang="en-US" altLang="zh-CN" sz="2000" b="0" i="1" smtClean="0">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0" i="1" smtClean="0">
                              <a:latin typeface="Cambria Math" panose="02040503050406030204" pitchFamily="18" charset="0"/>
                            </a:rPr>
                            <m:t>𝑎</m:t>
                          </m:r>
                          <m:r>
                            <a:rPr kumimoji="1" lang="en-US" altLang="zh-CN" sz="2000" i="1">
                              <a:latin typeface="Cambria Math" panose="02040503050406030204" pitchFamily="18" charset="0"/>
                            </a:rPr>
                            <m:t>𝑥</m:t>
                          </m:r>
                        </m:e>
                        <m:sup>
                          <m:r>
                            <a:rPr kumimoji="1" lang="en-US" altLang="zh-CN" sz="2000" i="1">
                              <a:latin typeface="Cambria Math" panose="02040503050406030204" pitchFamily="18" charset="0"/>
                            </a:rPr>
                            <m:t>2</m:t>
                          </m:r>
                        </m:sup>
                      </m:sSup>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𝑧</m:t>
                          </m:r>
                        </m:e>
                        <m:sup>
                          <m:r>
                            <a:rPr kumimoji="1" lang="en-US" altLang="zh-CN" sz="2000" i="1">
                              <a:latin typeface="Cambria Math" panose="02040503050406030204" pitchFamily="18" charset="0"/>
                            </a:rPr>
                            <m:t>3</m:t>
                          </m:r>
                        </m:sup>
                      </m:sSup>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𝑏</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𝑦</m:t>
                          </m:r>
                        </m:e>
                        <m:sup>
                          <m:r>
                            <a:rPr kumimoji="1" lang="en-US" altLang="zh-CN" sz="2000" i="1">
                              <a:latin typeface="Cambria Math" panose="02040503050406030204" pitchFamily="18" charset="0"/>
                            </a:rPr>
                            <m:t>2</m:t>
                          </m:r>
                        </m:sup>
                      </m:sSup>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𝑧</m:t>
                          </m:r>
                        </m:e>
                        <m:sup>
                          <m:r>
                            <a:rPr kumimoji="1" lang="en-US" altLang="zh-CN" sz="2000" i="1">
                              <a:latin typeface="Cambria Math" panose="02040503050406030204" pitchFamily="18" charset="0"/>
                            </a:rPr>
                            <m:t>3</m:t>
                          </m:r>
                        </m:sup>
                      </m:sSup>
                      <m:r>
                        <a:rPr kumimoji="1" lang="en-US" altLang="zh-CN" sz="2000" b="0" i="1" smtClean="0">
                          <a:latin typeface="Cambria Math" panose="02040503050406030204" pitchFamily="18" charset="0"/>
                        </a:rPr>
                        <m:t>=0</m:t>
                      </m:r>
                    </m:oMath>
                  </m:oMathPara>
                </a14:m>
                <a:endParaRPr kumimoji="1" lang="en-US" altLang="zh-CN" sz="2000" dirty="0"/>
              </a:p>
              <a:p>
                <a:endParaRPr kumimoji="1" lang="en-US" altLang="zh-CN" sz="2000" dirty="0"/>
              </a:p>
              <a:p>
                <a:r>
                  <a:rPr kumimoji="1" lang="zh-CN" altLang="en-US" sz="2000" dirty="0"/>
                  <a:t>请用</a:t>
                </a:r>
                <a:r>
                  <a:rPr kumimoji="1" lang="zh-CN" altLang="en-US" sz="2000" b="1" dirty="0">
                    <a:solidFill>
                      <a:srgbClr val="FF0000"/>
                    </a:solidFill>
                  </a:rPr>
                  <a:t>上一题得到的表面点</a:t>
                </a:r>
                <a:r>
                  <a:rPr kumimoji="1" lang="zh-CN" altLang="en-US" sz="2000" dirty="0"/>
                  <a:t>，使用最小二乘法估计 </a:t>
                </a:r>
                <a14:m>
                  <m:oMath xmlns:m="http://schemas.openxmlformats.org/officeDocument/2006/math">
                    <m:r>
                      <a:rPr kumimoji="1" lang="en-US" altLang="zh-CN" sz="2000" b="0" i="1" smtClean="0">
                        <a:latin typeface="Cambria Math" panose="02040503050406030204" pitchFamily="18" charset="0"/>
                      </a:rPr>
                      <m:t>𝑎</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𝑏</m:t>
                    </m:r>
                  </m:oMath>
                </a14:m>
                <a:r>
                  <a:rPr kumimoji="1" lang="zh-CN" altLang="en-US" sz="2000" dirty="0"/>
                  <a:t> 的取值，保留两位有效数字</a:t>
                </a:r>
                <a:endParaRPr kumimoji="1" lang="en-US" altLang="zh-CN" sz="2000" dirty="0"/>
              </a:p>
              <a:p>
                <a:endParaRPr kumimoji="1" lang="en-US" altLang="zh-CN" sz="2000" dirty="0"/>
              </a:p>
              <a:p>
                <a:endParaRPr kumimoji="1" lang="en-US" altLang="zh-CN" sz="2000" dirty="0"/>
              </a:p>
              <a:p>
                <a:r>
                  <a:rPr kumimoji="1" lang="zh-CN" altLang="en-US" sz="2000" dirty="0"/>
                  <a:t> </a:t>
                </a:r>
                <a:r>
                  <a:rPr kumimoji="1" lang="zh-CN" altLang="en-US" sz="2000" b="1" dirty="0">
                    <a:solidFill>
                      <a:srgbClr val="FF0000"/>
                    </a:solidFill>
                  </a:rPr>
                  <a:t>本题不需要分析误差</a:t>
                </a:r>
                <a:endParaRPr kumimoji="1" lang="en-US" altLang="zh-CN" sz="2000" b="1" dirty="0">
                  <a:solidFill>
                    <a:srgbClr val="FF0000"/>
                  </a:solidFill>
                </a:endParaRPr>
              </a:p>
            </p:txBody>
          </p:sp>
        </mc:Choice>
        <mc:Fallback xmlns="">
          <p:sp>
            <p:nvSpPr>
              <p:cNvPr id="23" name="文本框 22">
                <a:extLst>
                  <a:ext uri="{FF2B5EF4-FFF2-40B4-BE49-F238E27FC236}">
                    <a16:creationId xmlns:a16="http://schemas.microsoft.com/office/drawing/2014/main" id="{71077E42-E060-F145-87F0-54FBAFAADE25}"/>
                  </a:ext>
                </a:extLst>
              </p:cNvPr>
              <p:cNvSpPr txBox="1">
                <a:spLocks noRot="1" noChangeAspect="1" noMove="1" noResize="1" noEditPoints="1" noAdjustHandles="1" noChangeArrowheads="1" noChangeShapeType="1" noTextEdit="1"/>
              </p:cNvSpPr>
              <p:nvPr/>
            </p:nvSpPr>
            <p:spPr>
              <a:xfrm>
                <a:off x="510455" y="1988840"/>
                <a:ext cx="11171089" cy="2554545"/>
              </a:xfrm>
              <a:prstGeom prst="rect">
                <a:avLst/>
              </a:prstGeom>
              <a:blipFill>
                <a:blip r:embed="rId4"/>
                <a:stretch>
                  <a:fillRect l="-568" t="-1980" b="-24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92103447"/>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35FB-1D44-4C49-957B-6D0800E9E016}"/>
              </a:ext>
            </a:extLst>
          </p:cNvPr>
          <p:cNvSpPr txBox="1"/>
          <p:nvPr/>
        </p:nvSpPr>
        <p:spPr>
          <a:xfrm>
            <a:off x="479376" y="332656"/>
            <a:ext cx="2031325" cy="646331"/>
          </a:xfrm>
          <a:prstGeom prst="rect">
            <a:avLst/>
          </a:prstGeom>
          <a:noFill/>
        </p:spPr>
        <p:txBody>
          <a:bodyPr wrap="none" rtlCol="0">
            <a:spAutoFit/>
          </a:bodyPr>
          <a:lstStyle/>
          <a:p>
            <a:r>
              <a:rPr lang="zh-CN" altLang="en-US" sz="3600" b="1" dirty="0">
                <a:latin typeface="Microsoft YaHei" panose="020B0503020204020204" pitchFamily="34" charset="-122"/>
                <a:ea typeface="Microsoft YaHei" panose="020B0503020204020204" pitchFamily="34" charset="-122"/>
                <a:cs typeface="Calibri" panose="020F0502020204030204" pitchFamily="34" charset="0"/>
              </a:rPr>
              <a:t>作业要求</a:t>
            </a:r>
            <a:endParaRPr lang="en-US" altLang="zh-CN" sz="3600" b="1"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5C208E30-F654-DB43-9DE9-8532D64E898D}"/>
              </a:ext>
            </a:extLst>
          </p:cNvPr>
          <p:cNvSpPr txBox="1"/>
          <p:nvPr/>
        </p:nvSpPr>
        <p:spPr>
          <a:xfrm>
            <a:off x="5398191" y="7236373"/>
            <a:ext cx="184731" cy="369332"/>
          </a:xfrm>
          <a:prstGeom prst="rect">
            <a:avLst/>
          </a:prstGeom>
          <a:noFill/>
        </p:spPr>
        <p:txBody>
          <a:bodyPr wrap="none" rtlCol="0">
            <a:spAutoFit/>
          </a:bodyPr>
          <a:lstStyle/>
          <a:p>
            <a:endParaRPr kumimoji="1" lang="zh-CN" altLang="en-US" dirty="0"/>
          </a:p>
        </p:txBody>
      </p:sp>
      <p:sp>
        <p:nvSpPr>
          <p:cNvPr id="5" name="内容占位符 2">
            <a:extLst>
              <a:ext uri="{FF2B5EF4-FFF2-40B4-BE49-F238E27FC236}">
                <a16:creationId xmlns:a16="http://schemas.microsoft.com/office/drawing/2014/main" id="{C26B4FCB-E6CD-7542-B428-1407442E0F96}"/>
              </a:ext>
            </a:extLst>
          </p:cNvPr>
          <p:cNvSpPr txBox="1">
            <a:spLocks/>
          </p:cNvSpPr>
          <p:nvPr/>
        </p:nvSpPr>
        <p:spPr>
          <a:xfrm>
            <a:off x="479376" y="1268760"/>
            <a:ext cx="10515600" cy="5495279"/>
          </a:xfrm>
        </p:spPr>
        <p:txBody>
          <a:bodyPr>
            <a:normAutofit/>
          </a:bodyPr>
          <a:lstStyle>
            <a:lvl1pPr marL="342900" indent="-342900" algn="l" rtl="0" eaLnBrk="1" fontAlgn="base" hangingPunct="1">
              <a:lnSpc>
                <a:spcPct val="100000"/>
              </a:lnSpc>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lnSpc>
                <a:spcPct val="150000"/>
              </a:lnSpc>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b="1" dirty="0"/>
              <a:t>1.</a:t>
            </a:r>
            <a:r>
              <a:rPr lang="zh-CN" altLang="en-US" sz="2400" b="1" dirty="0"/>
              <a:t>    独立完成</a:t>
            </a:r>
            <a:endParaRPr lang="en-US" altLang="zh-CN" sz="2400" dirty="0"/>
          </a:p>
          <a:p>
            <a:pPr lvl="1"/>
            <a:r>
              <a:rPr lang="zh-CN" altLang="zh-CN" sz="2000" dirty="0"/>
              <a:t>自行编写全部算法</a:t>
            </a:r>
            <a:r>
              <a:rPr lang="zh-CN" altLang="en-US" sz="2000" dirty="0"/>
              <a:t>，对于大作业抄袭与被抄袭者，本次作业以</a:t>
            </a:r>
            <a:r>
              <a:rPr lang="en-US" altLang="zh-CN" sz="2000" dirty="0"/>
              <a:t>0</a:t>
            </a:r>
            <a:r>
              <a:rPr lang="zh-CN" altLang="en-US" sz="2000" dirty="0"/>
              <a:t>分处理。两次大作业均为</a:t>
            </a:r>
            <a:r>
              <a:rPr lang="en-US" altLang="zh-CN" sz="2000" dirty="0"/>
              <a:t>0</a:t>
            </a:r>
            <a:r>
              <a:rPr lang="zh-CN" altLang="en-US" sz="2000" dirty="0"/>
              <a:t>分不能参与期末考试</a:t>
            </a:r>
            <a:endParaRPr lang="en-US" altLang="zh-CN" sz="2000" dirty="0"/>
          </a:p>
          <a:p>
            <a:pPr lvl="1"/>
            <a:r>
              <a:rPr lang="zh-CN" altLang="en-US" sz="2000" dirty="0"/>
              <a:t>请在作业最终截止前不要在</a:t>
            </a:r>
            <a:r>
              <a:rPr lang="en-US" altLang="zh-CN" sz="2000" dirty="0" err="1"/>
              <a:t>github</a:t>
            </a:r>
            <a:r>
              <a:rPr lang="zh-CN" altLang="en-US" sz="2000" dirty="0"/>
              <a:t>公开代码，否则可能被作为“被抄袭者”</a:t>
            </a:r>
            <a:endParaRPr lang="en-US" altLang="zh-CN" sz="2000" dirty="0"/>
          </a:p>
          <a:p>
            <a:pPr lvl="1"/>
            <a:endParaRPr lang="en-US" altLang="zh-CN" sz="2000" dirty="0"/>
          </a:p>
          <a:p>
            <a:pPr marL="0" indent="0">
              <a:buNone/>
            </a:pPr>
            <a:r>
              <a:rPr lang="en-US" altLang="zh-CN" sz="2400" b="1" dirty="0"/>
              <a:t>2.</a:t>
            </a:r>
            <a:r>
              <a:rPr lang="zh-CN" altLang="en-US" sz="2400" b="1" dirty="0"/>
              <a:t>    代码要求</a:t>
            </a:r>
            <a:r>
              <a:rPr lang="zh-CN" altLang="en-US" sz="2400" dirty="0"/>
              <a:t>：</a:t>
            </a:r>
            <a:endParaRPr lang="en-US" altLang="zh-CN" sz="2400" dirty="0"/>
          </a:p>
          <a:p>
            <a:pPr lvl="1"/>
            <a:r>
              <a:rPr lang="zh-CN" altLang="en-US" sz="2000" dirty="0"/>
              <a:t>推荐使用 </a:t>
            </a:r>
            <a:r>
              <a:rPr lang="en-US" altLang="zh-CN" sz="2000" dirty="0"/>
              <a:t>python</a:t>
            </a:r>
          </a:p>
          <a:p>
            <a:pPr lvl="1"/>
            <a:r>
              <a:rPr lang="zh-CN" altLang="en-US" sz="2000" dirty="0"/>
              <a:t>不允许使用现成的插值</a:t>
            </a:r>
            <a:r>
              <a:rPr lang="en-US" altLang="zh-CN" sz="2000" dirty="0"/>
              <a:t>/</a:t>
            </a:r>
            <a:r>
              <a:rPr lang="zh-CN" altLang="en-US" sz="2000" dirty="0"/>
              <a:t>最小二乘库函数，可以使用矩阵运算库</a:t>
            </a:r>
            <a:endParaRPr lang="en-US" altLang="zh-CN" sz="2000" dirty="0"/>
          </a:p>
          <a:p>
            <a:pPr lvl="1"/>
            <a:r>
              <a:rPr lang="zh-CN" altLang="en-US" sz="2000" dirty="0"/>
              <a:t>如果无法运行，将有一次使用自己的电脑现场调试的机会</a:t>
            </a:r>
            <a:endParaRPr lang="en-US" altLang="zh-CN" sz="2000" dirty="0"/>
          </a:p>
        </p:txBody>
      </p:sp>
    </p:spTree>
    <p:custDataLst>
      <p:tags r:id="rId1"/>
    </p:custDataLst>
    <p:extLst>
      <p:ext uri="{BB962C8B-B14F-4D97-AF65-F5344CB8AC3E}">
        <p14:creationId xmlns:p14="http://schemas.microsoft.com/office/powerpoint/2010/main" val="56709701"/>
      </p:ext>
    </p:extLst>
  </p:cSld>
  <p:clrMapOvr>
    <a:masterClrMapping/>
  </p:clrMapOvr>
  <mc:AlternateContent xmlns:mc="http://schemas.openxmlformats.org/markup-compatibility/2006" xmlns:p14="http://schemas.microsoft.com/office/powerpoint/2010/main">
    <mc:Choice Requires="p14">
      <p:transition spd="slow" p14:dur="2000" advTm="15612"/>
    </mc:Choice>
    <mc:Fallback xmlns="">
      <p:transition spd="slow" advTm="15612"/>
    </mc:Fallback>
  </mc:AlternateContent>
  <p:extLst>
    <p:ext uri="{E180D4A7-C9FB-4DFB-919C-405C955672EB}">
      <p14:showEvtLst xmlns:p14="http://schemas.microsoft.com/office/powerpoint/2010/main">
        <p14:playEvt time="14" objId="5"/>
        <p14:stopEvt time="15612" objId="5"/>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2.4|1.3|1.6"/>
</p:tagLst>
</file>

<file path=ppt/tags/tag2.xml><?xml version="1.0" encoding="utf-8"?>
<p:tagLst xmlns:a="http://schemas.openxmlformats.org/drawingml/2006/main" xmlns:r="http://schemas.openxmlformats.org/officeDocument/2006/relationships" xmlns:p="http://schemas.openxmlformats.org/presentationml/2006/main">
  <p:tag name="TIMING" val="|2.4|1.3|1.6"/>
</p:tagLst>
</file>

<file path=ppt/tags/tag3.xml><?xml version="1.0" encoding="utf-8"?>
<p:tagLst xmlns:a="http://schemas.openxmlformats.org/drawingml/2006/main" xmlns:r="http://schemas.openxmlformats.org/officeDocument/2006/relationships" xmlns:p="http://schemas.openxmlformats.org/presentationml/2006/main">
  <p:tag name="TIMING" val="|2.4|1.3|1.6"/>
</p:tagLst>
</file>

<file path=ppt/tags/tag4.xml><?xml version="1.0" encoding="utf-8"?>
<p:tagLst xmlns:a="http://schemas.openxmlformats.org/drawingml/2006/main" xmlns:r="http://schemas.openxmlformats.org/officeDocument/2006/relationships" xmlns:p="http://schemas.openxmlformats.org/presentationml/2006/main">
  <p:tag name="TIMING" val="|2.4|1.3|1.6"/>
</p:tagLst>
</file>

<file path=ppt/tags/tag5.xml><?xml version="1.0" encoding="utf-8"?>
<p:tagLst xmlns:a="http://schemas.openxmlformats.org/drawingml/2006/main" xmlns:r="http://schemas.openxmlformats.org/officeDocument/2006/relationships" xmlns:p="http://schemas.openxmlformats.org/presentationml/2006/main">
  <p:tag name="TIMING" val="|2.4|1.3|1.6"/>
</p:tagLst>
</file>

<file path=ppt/tags/tag6.xml><?xml version="1.0" encoding="utf-8"?>
<p:tagLst xmlns:a="http://schemas.openxmlformats.org/drawingml/2006/main" xmlns:r="http://schemas.openxmlformats.org/officeDocument/2006/relationships" xmlns:p="http://schemas.openxmlformats.org/presentationml/2006/main">
  <p:tag name="TIMING" val="|2.4|1.3|1.6"/>
</p:tagLst>
</file>

<file path=ppt/tags/tag7.xml><?xml version="1.0" encoding="utf-8"?>
<p:tagLst xmlns:a="http://schemas.openxmlformats.org/drawingml/2006/main" xmlns:r="http://schemas.openxmlformats.org/officeDocument/2006/relationships" xmlns:p="http://schemas.openxmlformats.org/presentationml/2006/main">
  <p:tag name="TIMING" val="|2.4|1.3|1.6"/>
</p:tagLst>
</file>

<file path=ppt/tags/tag8.xml><?xml version="1.0" encoding="utf-8"?>
<p:tagLst xmlns:a="http://schemas.openxmlformats.org/drawingml/2006/main" xmlns:r="http://schemas.openxmlformats.org/officeDocument/2006/relationships" xmlns:p="http://schemas.openxmlformats.org/presentationml/2006/main">
  <p:tag name="TIMING" val="|2.4|1.3|1.6"/>
</p:tagLst>
</file>

<file path=ppt/tags/tag9.xml><?xml version="1.0" encoding="utf-8"?>
<p:tagLst xmlns:a="http://schemas.openxmlformats.org/drawingml/2006/main" xmlns:r="http://schemas.openxmlformats.org/officeDocument/2006/relationships" xmlns:p="http://schemas.openxmlformats.org/presentationml/2006/main">
  <p:tag name="TIMING" val="|2.4|1.3|1.6"/>
</p:tagLst>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60529E-8D4E-4BCF-8EBA-059307CC925F}">
  <we:reference id="wa104380162" version="1.0.1.0" store="zh-CN" storeType="OMEX"/>
  <we:alternateReferences>
    <we:reference id="WA104380162" version="1.0.1.0" store="WA1043801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26899</TotalTime>
  <Words>1018</Words>
  <Application>Microsoft Macintosh PowerPoint</Application>
  <PresentationFormat>宽屏</PresentationFormat>
  <Paragraphs>107</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Microsoft YaHei</vt:lpstr>
      <vt:lpstr>Arial</vt:lpstr>
      <vt:lpstr>Calibri</vt:lpstr>
      <vt:lpstr>Cambria Math</vt:lpstr>
      <vt:lpstr>Beamer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Calibration for distant surveillance cameras under large pose and illumination variations</dc:title>
  <dc:creator>Jiwen Lu</dc:creator>
  <cp:lastModifiedBy>John Williams</cp:lastModifiedBy>
  <cp:revision>1944</cp:revision>
  <dcterms:modified xsi:type="dcterms:W3CDTF">2021-10-13T07:11:12Z</dcterms:modified>
</cp:coreProperties>
</file>