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85" r:id="rId3"/>
    <p:sldId id="311" r:id="rId4"/>
    <p:sldId id="312" r:id="rId5"/>
    <p:sldId id="331" r:id="rId6"/>
    <p:sldId id="332" r:id="rId7"/>
    <p:sldId id="333" r:id="rId8"/>
    <p:sldId id="334" r:id="rId9"/>
    <p:sldId id="336" r:id="rId10"/>
    <p:sldId id="337" r:id="rId11"/>
    <p:sldId id="33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E6232D-1256-499E-9C8A-9152234E7605}">
          <p14:sldIdLst>
            <p14:sldId id="256"/>
            <p14:sldId id="285"/>
            <p14:sldId id="311"/>
            <p14:sldId id="312"/>
            <p14:sldId id="331"/>
            <p14:sldId id="332"/>
            <p14:sldId id="333"/>
            <p14:sldId id="334"/>
            <p14:sldId id="336"/>
            <p14:sldId id="337"/>
            <p14:sldId id="3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104" d="100"/>
          <a:sy n="104" d="100"/>
        </p:scale>
        <p:origin x="13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290A9D-2565-4888-A92C-4103869FB12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6B0F2C9-395C-441D-93D2-430A15387CAA}">
      <dgm:prSet/>
      <dgm:spPr/>
      <dgm:t>
        <a:bodyPr/>
        <a:lstStyle/>
        <a:p>
          <a:r>
            <a:rPr lang="en-US" dirty="0" err="1"/>
            <a:t>Problema</a:t>
          </a:r>
          <a:endParaRPr lang="en-US" dirty="0"/>
        </a:p>
      </dgm:t>
    </dgm:pt>
    <dgm:pt modelId="{5D9F6F83-C9CF-4479-B680-06197B8D2FA5}" type="parTrans" cxnId="{73748D77-1AEF-448F-A326-6940D2525367}">
      <dgm:prSet/>
      <dgm:spPr/>
      <dgm:t>
        <a:bodyPr/>
        <a:lstStyle/>
        <a:p>
          <a:endParaRPr lang="en-US"/>
        </a:p>
      </dgm:t>
    </dgm:pt>
    <dgm:pt modelId="{4CB7A7F8-096E-4A6E-9EC9-8137D490AA52}" type="sibTrans" cxnId="{73748D77-1AEF-448F-A326-6940D2525367}">
      <dgm:prSet/>
      <dgm:spPr/>
      <dgm:t>
        <a:bodyPr/>
        <a:lstStyle/>
        <a:p>
          <a:endParaRPr lang="en-US"/>
        </a:p>
      </dgm:t>
    </dgm:pt>
    <dgm:pt modelId="{9744A34C-B26A-4EE8-AE4E-1970DA742557}">
      <dgm:prSet/>
      <dgm:spPr/>
      <dgm:t>
        <a:bodyPr/>
        <a:lstStyle/>
        <a:p>
          <a:r>
            <a:rPr lang="en-US" dirty="0" err="1"/>
            <a:t>Objetivo</a:t>
          </a:r>
          <a:r>
            <a:rPr lang="en-US" dirty="0"/>
            <a:t> General</a:t>
          </a:r>
        </a:p>
      </dgm:t>
    </dgm:pt>
    <dgm:pt modelId="{F97D70E2-CA61-456D-A3DD-70E8F9F19205}" type="parTrans" cxnId="{3657AB2E-DEA7-4A16-841B-7C7A2E5931F1}">
      <dgm:prSet/>
      <dgm:spPr/>
      <dgm:t>
        <a:bodyPr/>
        <a:lstStyle/>
        <a:p>
          <a:endParaRPr lang="en-US"/>
        </a:p>
      </dgm:t>
    </dgm:pt>
    <dgm:pt modelId="{3FD7622E-30F4-4EDB-A205-CE6235CE54ED}" type="sibTrans" cxnId="{3657AB2E-DEA7-4A16-841B-7C7A2E5931F1}">
      <dgm:prSet/>
      <dgm:spPr/>
      <dgm:t>
        <a:bodyPr/>
        <a:lstStyle/>
        <a:p>
          <a:endParaRPr lang="en-US"/>
        </a:p>
      </dgm:t>
    </dgm:pt>
    <dgm:pt modelId="{8CAA599D-D78A-46D3-8C75-8BF5E0FFDBEE}">
      <dgm:prSet custT="1"/>
      <dgm:spPr/>
      <dgm:t>
        <a:bodyPr/>
        <a:lstStyle/>
        <a:p>
          <a:r>
            <a:rPr lang="en-US" sz="4400" dirty="0" err="1"/>
            <a:t>Alcance</a:t>
          </a:r>
          <a:r>
            <a:rPr lang="en-US" sz="4400" dirty="0"/>
            <a:t> y </a:t>
          </a:r>
          <a:r>
            <a:rPr lang="en-US" sz="4400" dirty="0" err="1"/>
            <a:t>Delimitación</a:t>
          </a:r>
          <a:endParaRPr lang="en-US" sz="4400" dirty="0"/>
        </a:p>
      </dgm:t>
    </dgm:pt>
    <dgm:pt modelId="{2264C9AB-69F3-4D5B-9A3D-D330C9B23F08}" type="sibTrans" cxnId="{08C16837-9A88-4257-AE06-FAB4B9406A27}">
      <dgm:prSet/>
      <dgm:spPr/>
      <dgm:t>
        <a:bodyPr/>
        <a:lstStyle/>
        <a:p>
          <a:endParaRPr lang="en-US"/>
        </a:p>
      </dgm:t>
    </dgm:pt>
    <dgm:pt modelId="{C7665D0E-9CDB-4D05-A0D0-8CD2ABF9016D}" type="parTrans" cxnId="{08C16837-9A88-4257-AE06-FAB4B9406A27}">
      <dgm:prSet/>
      <dgm:spPr/>
      <dgm:t>
        <a:bodyPr/>
        <a:lstStyle/>
        <a:p>
          <a:endParaRPr lang="en-US"/>
        </a:p>
      </dgm:t>
    </dgm:pt>
    <dgm:pt modelId="{29E47865-29CC-4EAC-ABDB-89EF1FB283CC}">
      <dgm:prSet/>
      <dgm:spPr/>
      <dgm:t>
        <a:bodyPr/>
        <a:lstStyle/>
        <a:p>
          <a:r>
            <a:rPr lang="en-US" dirty="0" err="1"/>
            <a:t>Jutificación</a:t>
          </a:r>
          <a:endParaRPr lang="en-US" dirty="0"/>
        </a:p>
      </dgm:t>
    </dgm:pt>
    <dgm:pt modelId="{D010EA0E-990C-4505-BBAD-34CFD5025F26}" type="sibTrans" cxnId="{6B9DD162-416D-42C6-ABF1-265D243069C7}">
      <dgm:prSet/>
      <dgm:spPr/>
      <dgm:t>
        <a:bodyPr/>
        <a:lstStyle/>
        <a:p>
          <a:endParaRPr lang="en-US"/>
        </a:p>
      </dgm:t>
    </dgm:pt>
    <dgm:pt modelId="{04EB328F-67E1-4EEF-9FA6-EFE6B4975BD6}" type="parTrans" cxnId="{6B9DD162-416D-42C6-ABF1-265D243069C7}">
      <dgm:prSet/>
      <dgm:spPr/>
      <dgm:t>
        <a:bodyPr/>
        <a:lstStyle/>
        <a:p>
          <a:endParaRPr lang="en-US"/>
        </a:p>
      </dgm:t>
    </dgm:pt>
    <dgm:pt modelId="{948153C0-887C-4322-8A27-CAAF5EE989CA}">
      <dgm:prSet custT="1"/>
      <dgm:spPr/>
      <dgm:t>
        <a:bodyPr/>
        <a:lstStyle/>
        <a:p>
          <a:r>
            <a:rPr lang="en-US" sz="4000" dirty="0" err="1"/>
            <a:t>Objetivos</a:t>
          </a:r>
          <a:r>
            <a:rPr lang="en-US" sz="4000" dirty="0"/>
            <a:t> </a:t>
          </a:r>
          <a:r>
            <a:rPr lang="en-US" sz="4000" dirty="0" err="1"/>
            <a:t>Específicos</a:t>
          </a:r>
          <a:endParaRPr lang="en-US" sz="4000" dirty="0"/>
        </a:p>
      </dgm:t>
    </dgm:pt>
    <dgm:pt modelId="{AF2612CD-6C4F-4E16-BF83-8A87947586A5}" type="sibTrans" cxnId="{C2792066-3BF8-4374-A397-E9FF3E977A01}">
      <dgm:prSet/>
      <dgm:spPr/>
      <dgm:t>
        <a:bodyPr/>
        <a:lstStyle/>
        <a:p>
          <a:endParaRPr lang="en-US"/>
        </a:p>
      </dgm:t>
    </dgm:pt>
    <dgm:pt modelId="{2B1AC413-1055-4960-8B52-EACDCB476321}" type="parTrans" cxnId="{C2792066-3BF8-4374-A397-E9FF3E977A01}">
      <dgm:prSet/>
      <dgm:spPr/>
      <dgm:t>
        <a:bodyPr/>
        <a:lstStyle/>
        <a:p>
          <a:endParaRPr lang="en-US"/>
        </a:p>
      </dgm:t>
    </dgm:pt>
    <dgm:pt modelId="{E7BBB583-AEB0-45BC-93D0-5D1CD365FA91}" type="pres">
      <dgm:prSet presAssocID="{F8290A9D-2565-4888-A92C-4103869FB12C}" presName="diagram" presStyleCnt="0">
        <dgm:presLayoutVars>
          <dgm:dir/>
          <dgm:resizeHandles val="exact"/>
        </dgm:presLayoutVars>
      </dgm:prSet>
      <dgm:spPr/>
    </dgm:pt>
    <dgm:pt modelId="{CB1E82FA-25C6-4D0A-A912-BEE408F6759C}" type="pres">
      <dgm:prSet presAssocID="{A6B0F2C9-395C-441D-93D2-430A15387CAA}" presName="node" presStyleLbl="node1" presStyleIdx="0" presStyleCnt="5">
        <dgm:presLayoutVars>
          <dgm:bulletEnabled val="1"/>
        </dgm:presLayoutVars>
      </dgm:prSet>
      <dgm:spPr/>
    </dgm:pt>
    <dgm:pt modelId="{3389DF8C-C6A4-421A-9B2A-13F504F6B656}" type="pres">
      <dgm:prSet presAssocID="{4CB7A7F8-096E-4A6E-9EC9-8137D490AA52}" presName="sibTrans" presStyleCnt="0"/>
      <dgm:spPr/>
    </dgm:pt>
    <dgm:pt modelId="{A02F2693-921F-424D-8EC7-8A3BF23FD12A}" type="pres">
      <dgm:prSet presAssocID="{9744A34C-B26A-4EE8-AE4E-1970DA742557}" presName="node" presStyleLbl="node1" presStyleIdx="1" presStyleCnt="5">
        <dgm:presLayoutVars>
          <dgm:bulletEnabled val="1"/>
        </dgm:presLayoutVars>
      </dgm:prSet>
      <dgm:spPr/>
    </dgm:pt>
    <dgm:pt modelId="{E34AA622-0F7B-479B-9FE8-B4248284F267}" type="pres">
      <dgm:prSet presAssocID="{3FD7622E-30F4-4EDB-A205-CE6235CE54ED}" presName="sibTrans" presStyleCnt="0"/>
      <dgm:spPr/>
    </dgm:pt>
    <dgm:pt modelId="{88DE7088-B1C3-4A84-A0C0-61A0AE678C1B}" type="pres">
      <dgm:prSet presAssocID="{948153C0-887C-4322-8A27-CAAF5EE989CA}" presName="node" presStyleLbl="node1" presStyleIdx="2" presStyleCnt="5">
        <dgm:presLayoutVars>
          <dgm:bulletEnabled val="1"/>
        </dgm:presLayoutVars>
      </dgm:prSet>
      <dgm:spPr/>
    </dgm:pt>
    <dgm:pt modelId="{7B3F803A-FF06-4A3C-8003-BAA449FCB1BC}" type="pres">
      <dgm:prSet presAssocID="{AF2612CD-6C4F-4E16-BF83-8A87947586A5}" presName="sibTrans" presStyleCnt="0"/>
      <dgm:spPr/>
    </dgm:pt>
    <dgm:pt modelId="{DCEE0A2D-1DC7-46F2-B476-E12FC17B783B}" type="pres">
      <dgm:prSet presAssocID="{8CAA599D-D78A-46D3-8C75-8BF5E0FFDBEE}" presName="node" presStyleLbl="node1" presStyleIdx="3" presStyleCnt="5" custScaleX="124908">
        <dgm:presLayoutVars>
          <dgm:bulletEnabled val="1"/>
        </dgm:presLayoutVars>
      </dgm:prSet>
      <dgm:spPr/>
    </dgm:pt>
    <dgm:pt modelId="{AD93C571-4D04-42F9-9811-49F142E491CC}" type="pres">
      <dgm:prSet presAssocID="{2264C9AB-69F3-4D5B-9A3D-D330C9B23F08}" presName="sibTrans" presStyleCnt="0"/>
      <dgm:spPr/>
    </dgm:pt>
    <dgm:pt modelId="{9452AD3B-DF48-4B65-8B3A-F78F98BB33B0}" type="pres">
      <dgm:prSet presAssocID="{29E47865-29CC-4EAC-ABDB-89EF1FB283CC}" presName="node" presStyleLbl="node1" presStyleIdx="4" presStyleCnt="5" custScaleX="127340">
        <dgm:presLayoutVars>
          <dgm:bulletEnabled val="1"/>
        </dgm:presLayoutVars>
      </dgm:prSet>
      <dgm:spPr/>
    </dgm:pt>
  </dgm:ptLst>
  <dgm:cxnLst>
    <dgm:cxn modelId="{CB06EC09-61B3-46EA-9175-CB494CF611A3}" type="presOf" srcId="{A6B0F2C9-395C-441D-93D2-430A15387CAA}" destId="{CB1E82FA-25C6-4D0A-A912-BEE408F6759C}" srcOrd="0" destOrd="0" presId="urn:microsoft.com/office/officeart/2005/8/layout/default"/>
    <dgm:cxn modelId="{3657AB2E-DEA7-4A16-841B-7C7A2E5931F1}" srcId="{F8290A9D-2565-4888-A92C-4103869FB12C}" destId="{9744A34C-B26A-4EE8-AE4E-1970DA742557}" srcOrd="1" destOrd="0" parTransId="{F97D70E2-CA61-456D-A3DD-70E8F9F19205}" sibTransId="{3FD7622E-30F4-4EDB-A205-CE6235CE54ED}"/>
    <dgm:cxn modelId="{91DF7935-8610-4F56-B829-6DDCEFB6A962}" type="presOf" srcId="{8CAA599D-D78A-46D3-8C75-8BF5E0FFDBEE}" destId="{DCEE0A2D-1DC7-46F2-B476-E12FC17B783B}" srcOrd="0" destOrd="0" presId="urn:microsoft.com/office/officeart/2005/8/layout/default"/>
    <dgm:cxn modelId="{08C16837-9A88-4257-AE06-FAB4B9406A27}" srcId="{F8290A9D-2565-4888-A92C-4103869FB12C}" destId="{8CAA599D-D78A-46D3-8C75-8BF5E0FFDBEE}" srcOrd="3" destOrd="0" parTransId="{C7665D0E-9CDB-4D05-A0D0-8CD2ABF9016D}" sibTransId="{2264C9AB-69F3-4D5B-9A3D-D330C9B23F08}"/>
    <dgm:cxn modelId="{1EABDC3D-F482-4724-B533-9CEF185A4D7D}" type="presOf" srcId="{948153C0-887C-4322-8A27-CAAF5EE989CA}" destId="{88DE7088-B1C3-4A84-A0C0-61A0AE678C1B}" srcOrd="0" destOrd="0" presId="urn:microsoft.com/office/officeart/2005/8/layout/default"/>
    <dgm:cxn modelId="{6B9DD162-416D-42C6-ABF1-265D243069C7}" srcId="{F8290A9D-2565-4888-A92C-4103869FB12C}" destId="{29E47865-29CC-4EAC-ABDB-89EF1FB283CC}" srcOrd="4" destOrd="0" parTransId="{04EB328F-67E1-4EEF-9FA6-EFE6B4975BD6}" sibTransId="{D010EA0E-990C-4505-BBAD-34CFD5025F26}"/>
    <dgm:cxn modelId="{C2792066-3BF8-4374-A397-E9FF3E977A01}" srcId="{F8290A9D-2565-4888-A92C-4103869FB12C}" destId="{948153C0-887C-4322-8A27-CAAF5EE989CA}" srcOrd="2" destOrd="0" parTransId="{2B1AC413-1055-4960-8B52-EACDCB476321}" sibTransId="{AF2612CD-6C4F-4E16-BF83-8A87947586A5}"/>
    <dgm:cxn modelId="{75DAED67-55E1-4888-BA4A-C3CD2645F3E7}" type="presOf" srcId="{29E47865-29CC-4EAC-ABDB-89EF1FB283CC}" destId="{9452AD3B-DF48-4B65-8B3A-F78F98BB33B0}" srcOrd="0" destOrd="0" presId="urn:microsoft.com/office/officeart/2005/8/layout/default"/>
    <dgm:cxn modelId="{D1962649-B467-4ADD-BE15-8498896BEEFB}" type="presOf" srcId="{9744A34C-B26A-4EE8-AE4E-1970DA742557}" destId="{A02F2693-921F-424D-8EC7-8A3BF23FD12A}" srcOrd="0" destOrd="0" presId="urn:microsoft.com/office/officeart/2005/8/layout/default"/>
    <dgm:cxn modelId="{73748D77-1AEF-448F-A326-6940D2525367}" srcId="{F8290A9D-2565-4888-A92C-4103869FB12C}" destId="{A6B0F2C9-395C-441D-93D2-430A15387CAA}" srcOrd="0" destOrd="0" parTransId="{5D9F6F83-C9CF-4479-B680-06197B8D2FA5}" sibTransId="{4CB7A7F8-096E-4A6E-9EC9-8137D490AA52}"/>
    <dgm:cxn modelId="{F2A410E0-3A8D-447E-B915-3AD2CC32F346}" type="presOf" srcId="{F8290A9D-2565-4888-A92C-4103869FB12C}" destId="{E7BBB583-AEB0-45BC-93D0-5D1CD365FA91}" srcOrd="0" destOrd="0" presId="urn:microsoft.com/office/officeart/2005/8/layout/default"/>
    <dgm:cxn modelId="{D602E0BE-54A5-47EB-AA65-613C7DB61480}" type="presParOf" srcId="{E7BBB583-AEB0-45BC-93D0-5D1CD365FA91}" destId="{CB1E82FA-25C6-4D0A-A912-BEE408F6759C}" srcOrd="0" destOrd="0" presId="urn:microsoft.com/office/officeart/2005/8/layout/default"/>
    <dgm:cxn modelId="{30AC5DF6-8E0A-4B14-91A1-3DE00673ABCD}" type="presParOf" srcId="{E7BBB583-AEB0-45BC-93D0-5D1CD365FA91}" destId="{3389DF8C-C6A4-421A-9B2A-13F504F6B656}" srcOrd="1" destOrd="0" presId="urn:microsoft.com/office/officeart/2005/8/layout/default"/>
    <dgm:cxn modelId="{D6E77338-295A-4E73-987A-EF2A582A16A4}" type="presParOf" srcId="{E7BBB583-AEB0-45BC-93D0-5D1CD365FA91}" destId="{A02F2693-921F-424D-8EC7-8A3BF23FD12A}" srcOrd="2" destOrd="0" presId="urn:microsoft.com/office/officeart/2005/8/layout/default"/>
    <dgm:cxn modelId="{59A74649-AE21-4115-9455-5640C8DC4694}" type="presParOf" srcId="{E7BBB583-AEB0-45BC-93D0-5D1CD365FA91}" destId="{E34AA622-0F7B-479B-9FE8-B4248284F267}" srcOrd="3" destOrd="0" presId="urn:microsoft.com/office/officeart/2005/8/layout/default"/>
    <dgm:cxn modelId="{B5B77073-46D0-43B1-9D92-958A8394A6E4}" type="presParOf" srcId="{E7BBB583-AEB0-45BC-93D0-5D1CD365FA91}" destId="{88DE7088-B1C3-4A84-A0C0-61A0AE678C1B}" srcOrd="4" destOrd="0" presId="urn:microsoft.com/office/officeart/2005/8/layout/default"/>
    <dgm:cxn modelId="{6B2C0420-4C5A-4138-9C86-E50FD44A0BEF}" type="presParOf" srcId="{E7BBB583-AEB0-45BC-93D0-5D1CD365FA91}" destId="{7B3F803A-FF06-4A3C-8003-BAA449FCB1BC}" srcOrd="5" destOrd="0" presId="urn:microsoft.com/office/officeart/2005/8/layout/default"/>
    <dgm:cxn modelId="{21E142D0-34A9-4C03-8F14-958A8DCB7078}" type="presParOf" srcId="{E7BBB583-AEB0-45BC-93D0-5D1CD365FA91}" destId="{DCEE0A2D-1DC7-46F2-B476-E12FC17B783B}" srcOrd="6" destOrd="0" presId="urn:microsoft.com/office/officeart/2005/8/layout/default"/>
    <dgm:cxn modelId="{DA9F9F94-3634-47FE-8E65-00392AC89A29}" type="presParOf" srcId="{E7BBB583-AEB0-45BC-93D0-5D1CD365FA91}" destId="{AD93C571-4D04-42F9-9811-49F142E491CC}" srcOrd="7" destOrd="0" presId="urn:microsoft.com/office/officeart/2005/8/layout/default"/>
    <dgm:cxn modelId="{19EA1F4C-CCE4-4453-9C86-4414430C7F08}" type="presParOf" srcId="{E7BBB583-AEB0-45BC-93D0-5D1CD365FA91}" destId="{9452AD3B-DF48-4B65-8B3A-F78F98BB33B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E82FA-25C6-4D0A-A912-BEE408F6759C}">
      <dsp:nvSpPr>
        <dsp:cNvPr id="0" name=""/>
        <dsp:cNvSpPr/>
      </dsp:nvSpPr>
      <dsp:spPr>
        <a:xfrm>
          <a:off x="397549" y="1960"/>
          <a:ext cx="2751906" cy="1651143"/>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err="1"/>
            <a:t>Problema</a:t>
          </a:r>
          <a:endParaRPr lang="en-US" sz="4600" kern="1200" dirty="0"/>
        </a:p>
      </dsp:txBody>
      <dsp:txXfrm>
        <a:off x="397549" y="1960"/>
        <a:ext cx="2751906" cy="1651143"/>
      </dsp:txXfrm>
    </dsp:sp>
    <dsp:sp modelId="{A02F2693-921F-424D-8EC7-8A3BF23FD12A}">
      <dsp:nvSpPr>
        <dsp:cNvPr id="0" name=""/>
        <dsp:cNvSpPr/>
      </dsp:nvSpPr>
      <dsp:spPr>
        <a:xfrm>
          <a:off x="3424646" y="1960"/>
          <a:ext cx="2751906" cy="1651143"/>
        </a:xfrm>
        <a:prstGeom prst="rect">
          <a:avLst/>
        </a:prstGeom>
        <a:solidFill>
          <a:schemeClr val="accent2">
            <a:hueOff val="-41413"/>
            <a:satOff val="-13584"/>
            <a:lumOff val="-495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err="1"/>
            <a:t>Objetivo</a:t>
          </a:r>
          <a:r>
            <a:rPr lang="en-US" sz="4600" kern="1200" dirty="0"/>
            <a:t> General</a:t>
          </a:r>
        </a:p>
      </dsp:txBody>
      <dsp:txXfrm>
        <a:off x="3424646" y="1960"/>
        <a:ext cx="2751906" cy="1651143"/>
      </dsp:txXfrm>
    </dsp:sp>
    <dsp:sp modelId="{88DE7088-B1C3-4A84-A0C0-61A0AE678C1B}">
      <dsp:nvSpPr>
        <dsp:cNvPr id="0" name=""/>
        <dsp:cNvSpPr/>
      </dsp:nvSpPr>
      <dsp:spPr>
        <a:xfrm>
          <a:off x="6451743" y="1960"/>
          <a:ext cx="2751906" cy="1651143"/>
        </a:xfrm>
        <a:prstGeom prst="rect">
          <a:avLst/>
        </a:prstGeom>
        <a:solidFill>
          <a:schemeClr val="accent2">
            <a:hueOff val="-82827"/>
            <a:satOff val="-27168"/>
            <a:lumOff val="-99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err="1"/>
            <a:t>Objetivos</a:t>
          </a:r>
          <a:r>
            <a:rPr lang="en-US" sz="4000" kern="1200" dirty="0"/>
            <a:t> </a:t>
          </a:r>
          <a:r>
            <a:rPr lang="en-US" sz="4000" kern="1200" dirty="0" err="1"/>
            <a:t>Específicos</a:t>
          </a:r>
          <a:endParaRPr lang="en-US" sz="4000" kern="1200" dirty="0"/>
        </a:p>
      </dsp:txBody>
      <dsp:txXfrm>
        <a:off x="6451743" y="1960"/>
        <a:ext cx="2751906" cy="1651143"/>
      </dsp:txXfrm>
    </dsp:sp>
    <dsp:sp modelId="{DCEE0A2D-1DC7-46F2-B476-E12FC17B783B}">
      <dsp:nvSpPr>
        <dsp:cNvPr id="0" name=""/>
        <dsp:cNvSpPr/>
      </dsp:nvSpPr>
      <dsp:spPr>
        <a:xfrm>
          <a:off x="1192190" y="1928295"/>
          <a:ext cx="3437351" cy="1651143"/>
        </a:xfrm>
        <a:prstGeom prst="rect">
          <a:avLst/>
        </a:prstGeom>
        <a:solidFill>
          <a:schemeClr val="accent2">
            <a:hueOff val="-124240"/>
            <a:satOff val="-40751"/>
            <a:lumOff val="-1485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err="1"/>
            <a:t>Alcance</a:t>
          </a:r>
          <a:r>
            <a:rPr lang="en-US" sz="4400" kern="1200" dirty="0"/>
            <a:t> y </a:t>
          </a:r>
          <a:r>
            <a:rPr lang="en-US" sz="4400" kern="1200" dirty="0" err="1"/>
            <a:t>Delimitación</a:t>
          </a:r>
          <a:endParaRPr lang="en-US" sz="4400" kern="1200" dirty="0"/>
        </a:p>
      </dsp:txBody>
      <dsp:txXfrm>
        <a:off x="1192190" y="1928295"/>
        <a:ext cx="3437351" cy="1651143"/>
      </dsp:txXfrm>
    </dsp:sp>
    <dsp:sp modelId="{9452AD3B-DF48-4B65-8B3A-F78F98BB33B0}">
      <dsp:nvSpPr>
        <dsp:cNvPr id="0" name=""/>
        <dsp:cNvSpPr/>
      </dsp:nvSpPr>
      <dsp:spPr>
        <a:xfrm>
          <a:off x="4904732" y="1928295"/>
          <a:ext cx="3504277" cy="1651143"/>
        </a:xfrm>
        <a:prstGeom prst="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err="1"/>
            <a:t>Jutificación</a:t>
          </a:r>
          <a:endParaRPr lang="en-US" sz="4600" kern="1200" dirty="0"/>
        </a:p>
      </dsp:txBody>
      <dsp:txXfrm>
        <a:off x="4904732" y="1928295"/>
        <a:ext cx="3504277" cy="16511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6A3B2-2210-426D-AC6B-98C3D5FB0053}" type="datetimeFigureOut">
              <a:rPr lang="es-CO" smtClean="0"/>
              <a:t>24/04/2025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D3DDA3-0708-45DB-B3CF-055CDDAE7E5B}" type="slidenum">
              <a:rPr lang="es-CO" smtClean="0"/>
              <a:t>‹Nº›</a:t>
            </a:fld>
            <a:endParaRPr lang="es-CO"/>
          </a:p>
        </p:txBody>
      </p:sp>
    </p:spTree>
    <p:extLst>
      <p:ext uri="{BB962C8B-B14F-4D97-AF65-F5344CB8AC3E}">
        <p14:creationId xmlns:p14="http://schemas.microsoft.com/office/powerpoint/2010/main" val="3425715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4/24/2025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4/24/2025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4/24/2025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4/24/2025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4/24/2025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Documents/GitHub/SI-DLYTime/Docs/Trimestre%20V/Metodolog&#237;a%20&#193;gil.doc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D9EA21-8FB8-3E3B-D1CF-A2FAB3C96A69}"/>
              </a:ext>
            </a:extLst>
          </p:cNvPr>
          <p:cNvSpPr>
            <a:spLocks noGrp="1"/>
          </p:cNvSpPr>
          <p:nvPr>
            <p:ph type="ctrTitle"/>
          </p:nvPr>
        </p:nvSpPr>
        <p:spPr/>
        <p:txBody>
          <a:bodyPr/>
          <a:lstStyle/>
          <a:p>
            <a:r>
              <a:rPr lang="es-CO" dirty="0" err="1"/>
              <a:t>DLYTime</a:t>
            </a:r>
            <a:endParaRPr lang="es-CO" dirty="0"/>
          </a:p>
        </p:txBody>
      </p:sp>
      <p:sp>
        <p:nvSpPr>
          <p:cNvPr id="3" name="Subtítulo 2">
            <a:extLst>
              <a:ext uri="{FF2B5EF4-FFF2-40B4-BE49-F238E27FC236}">
                <a16:creationId xmlns:a16="http://schemas.microsoft.com/office/drawing/2014/main" id="{EE2A603B-0C0C-F68D-A055-DD25D3AB098B}"/>
              </a:ext>
            </a:extLst>
          </p:cNvPr>
          <p:cNvSpPr>
            <a:spLocks noGrp="1"/>
          </p:cNvSpPr>
          <p:nvPr>
            <p:ph type="subTitle" idx="1"/>
          </p:nvPr>
        </p:nvSpPr>
        <p:spPr/>
        <p:txBody>
          <a:bodyPr>
            <a:normAutofit fontScale="70000" lnSpcReduction="20000"/>
          </a:bodyPr>
          <a:lstStyle/>
          <a:p>
            <a:r>
              <a:rPr lang="es-CO" dirty="0"/>
              <a:t>Kevin Aroca</a:t>
            </a:r>
          </a:p>
          <a:p>
            <a:r>
              <a:rPr lang="es-CO" dirty="0"/>
              <a:t>Sebastián Rodríguez</a:t>
            </a:r>
          </a:p>
          <a:p>
            <a:r>
              <a:rPr lang="es-CO" dirty="0"/>
              <a:t>Gerson Corredor</a:t>
            </a:r>
          </a:p>
          <a:p>
            <a:r>
              <a:rPr lang="es-CO" dirty="0"/>
              <a:t>Samuel Prieto</a:t>
            </a:r>
          </a:p>
        </p:txBody>
      </p:sp>
    </p:spTree>
    <p:extLst>
      <p:ext uri="{BB962C8B-B14F-4D97-AF65-F5344CB8AC3E}">
        <p14:creationId xmlns:p14="http://schemas.microsoft.com/office/powerpoint/2010/main" val="26652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3"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sp>
          <p:nvSpPr>
            <p:cNvPr id="34"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grpSp>
      <p:sp useBgFill="1">
        <p:nvSpPr>
          <p:cNvPr id="36" name="Rectangle 35">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C7E58F-F7C3-715E-4FD1-73DA5077B745}"/>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3300" b="1" cap="all"/>
              <a:t>Documentación API REST(SWAGGER)</a:t>
            </a:r>
          </a:p>
        </p:txBody>
      </p:sp>
      <p:sp>
        <p:nvSpPr>
          <p:cNvPr id="38"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sp>
        <p:nvSpPr>
          <p:cNvPr id="40"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pic>
        <p:nvPicPr>
          <p:cNvPr id="5" name="Marcador de contenido 4">
            <a:extLst>
              <a:ext uri="{FF2B5EF4-FFF2-40B4-BE49-F238E27FC236}">
                <a16:creationId xmlns:a16="http://schemas.microsoft.com/office/drawing/2014/main" id="{773C7800-745A-3458-C703-CABB2D3312BA}"/>
              </a:ext>
            </a:extLst>
          </p:cNvPr>
          <p:cNvPicPr>
            <a:picLocks noGrp="1" noChangeAspect="1"/>
          </p:cNvPicPr>
          <p:nvPr>
            <p:ph idx="1"/>
          </p:nvPr>
        </p:nvPicPr>
        <p:blipFill>
          <a:blip r:embed="rId2"/>
          <a:srcRect t="7608" b="3933"/>
          <a:stretch/>
        </p:blipFill>
        <p:spPr>
          <a:xfrm>
            <a:off x="1379023" y="2120633"/>
            <a:ext cx="5659222" cy="2815926"/>
          </a:xfrm>
          <a:prstGeom prst="rect">
            <a:avLst/>
          </a:prstGeom>
        </p:spPr>
      </p:pic>
    </p:spTree>
    <p:extLst>
      <p:ext uri="{BB962C8B-B14F-4D97-AF65-F5344CB8AC3E}">
        <p14:creationId xmlns:p14="http://schemas.microsoft.com/office/powerpoint/2010/main" val="276154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C205A9-6092-94F9-7787-E27801B17F9E}"/>
              </a:ext>
            </a:extLst>
          </p:cNvPr>
          <p:cNvSpPr>
            <a:spLocks noGrp="1"/>
          </p:cNvSpPr>
          <p:nvPr>
            <p:ph type="title"/>
          </p:nvPr>
        </p:nvSpPr>
        <p:spPr>
          <a:xfrm>
            <a:off x="784743" y="685800"/>
            <a:ext cx="5793475" cy="1485900"/>
          </a:xfrm>
        </p:spPr>
        <p:txBody>
          <a:bodyPr>
            <a:normAutofit/>
          </a:bodyPr>
          <a:lstStyle/>
          <a:p>
            <a:r>
              <a:rPr lang="es-CO" dirty="0"/>
              <a:t>Metodología </a:t>
            </a:r>
            <a:r>
              <a:rPr lang="es-CO" dirty="0" err="1"/>
              <a:t>agil</a:t>
            </a:r>
            <a:endParaRPr lang="en-US" dirty="0"/>
          </a:p>
        </p:txBody>
      </p:sp>
      <p:sp>
        <p:nvSpPr>
          <p:cNvPr id="3" name="Content Placeholder 2">
            <a:extLst>
              <a:ext uri="{FF2B5EF4-FFF2-40B4-BE49-F238E27FC236}">
                <a16:creationId xmlns:a16="http://schemas.microsoft.com/office/drawing/2014/main" id="{42B397A3-56B0-8FD7-C207-84653585821A}"/>
              </a:ext>
            </a:extLst>
          </p:cNvPr>
          <p:cNvSpPr>
            <a:spLocks noGrp="1"/>
          </p:cNvSpPr>
          <p:nvPr>
            <p:ph idx="1"/>
          </p:nvPr>
        </p:nvSpPr>
        <p:spPr>
          <a:xfrm>
            <a:off x="784743" y="2286000"/>
            <a:ext cx="5793475" cy="3581400"/>
          </a:xfrm>
        </p:spPr>
        <p:txBody>
          <a:bodyPr>
            <a:normAutofit/>
          </a:bodyPr>
          <a:lstStyle/>
          <a:p>
            <a:pPr>
              <a:spcAft>
                <a:spcPts val="800"/>
              </a:spcAft>
              <a:buNone/>
            </a:pPr>
            <a:r>
              <a:rPr lang="es-CO" b="1" kern="100">
                <a:effectLst/>
                <a:latin typeface="Aptos" panose="020B0004020202020204" pitchFamily="34" charset="0"/>
                <a:ea typeface="Aptos" panose="020B0004020202020204" pitchFamily="34" charset="0"/>
                <a:cs typeface="Times New Roman" panose="02020603050405020304" pitchFamily="18" charset="0"/>
              </a:rPr>
              <a:t>Visión del Producto</a:t>
            </a:r>
            <a:endParaRPr lang="es-CO" kern="10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s-CO" kern="100">
                <a:effectLst/>
                <a:latin typeface="Aptos" panose="020B0004020202020204" pitchFamily="34" charset="0"/>
                <a:ea typeface="Aptos" panose="020B0004020202020204" pitchFamily="34" charset="0"/>
                <a:cs typeface="Times New Roman" panose="02020603050405020304" pitchFamily="18" charset="0"/>
              </a:rPr>
              <a:t>Crear una plataforma de agendamiento de citas especialmente pensada para una óptica, con gestión de usuarios, historial clínico y personalización de horarios.</a:t>
            </a:r>
          </a:p>
          <a:p>
            <a:pPr>
              <a:spcAft>
                <a:spcPts val="800"/>
              </a:spcAft>
            </a:pPr>
            <a:r>
              <a:rPr lang="es-CO" b="1" kern="100">
                <a:latin typeface="Aptos" panose="020B0004020202020204" pitchFamily="34" charset="0"/>
                <a:cs typeface="Times New Roman" panose="02020603050405020304" pitchFamily="18" charset="0"/>
              </a:rPr>
              <a:t>A continuación historias de usuario, </a:t>
            </a:r>
            <a:r>
              <a:rPr lang="es-CO" b="1" kern="100" err="1">
                <a:latin typeface="Aptos" panose="020B0004020202020204" pitchFamily="34" charset="0"/>
                <a:cs typeface="Times New Roman" panose="02020603050405020304" pitchFamily="18" charset="0"/>
              </a:rPr>
              <a:t>sprints</a:t>
            </a:r>
            <a:r>
              <a:rPr lang="es-CO" b="1" kern="100">
                <a:latin typeface="Aptos" panose="020B0004020202020204" pitchFamily="34" charset="0"/>
                <a:cs typeface="Times New Roman" panose="02020603050405020304" pitchFamily="18" charset="0"/>
              </a:rPr>
              <a:t>, backlog, </a:t>
            </a:r>
            <a:r>
              <a:rPr lang="es-CO" b="1" kern="100" err="1">
                <a:latin typeface="Aptos" panose="020B0004020202020204" pitchFamily="34" charset="0"/>
                <a:cs typeface="Times New Roman" panose="02020603050405020304" pitchFamily="18" charset="0"/>
              </a:rPr>
              <a:t>etc</a:t>
            </a:r>
            <a:r>
              <a:rPr lang="es-CO" b="1" kern="100">
                <a:latin typeface="Aptos" panose="020B0004020202020204" pitchFamily="34" charset="0"/>
                <a:cs typeface="Times New Roman" panose="02020603050405020304" pitchFamily="18" charset="0"/>
              </a:rPr>
              <a:t>:</a:t>
            </a:r>
            <a:endParaRPr lang="en-US" b="1"/>
          </a:p>
          <a:p>
            <a:r>
              <a:rPr lang="en-US" dirty="0" err="1">
                <a:hlinkClick r:id="rId2" action="ppaction://hlinkfile"/>
              </a:rPr>
              <a:t>MetodologiaAgil</a:t>
            </a:r>
            <a:endParaRPr lang="en-US" dirty="0"/>
          </a:p>
        </p:txBody>
      </p:sp>
      <p:sp>
        <p:nvSpPr>
          <p:cNvPr id="11" name="Rectangle 10">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pic>
        <p:nvPicPr>
          <p:cNvPr id="5" name="Picture 4" descr="Gráfico económico digital">
            <a:extLst>
              <a:ext uri="{FF2B5EF4-FFF2-40B4-BE49-F238E27FC236}">
                <a16:creationId xmlns:a16="http://schemas.microsoft.com/office/drawing/2014/main" id="{7ED06042-DC09-7D5C-A325-111331DA0768}"/>
              </a:ext>
            </a:extLst>
          </p:cNvPr>
          <p:cNvPicPr>
            <a:picLocks noChangeAspect="1"/>
          </p:cNvPicPr>
          <p:nvPr/>
        </p:nvPicPr>
        <p:blipFill>
          <a:blip r:embed="rId3"/>
          <a:srcRect l="38861" r="23575"/>
          <a:stretch/>
        </p:blipFill>
        <p:spPr>
          <a:xfrm>
            <a:off x="7612260" y="10"/>
            <a:ext cx="4579739" cy="6857990"/>
          </a:xfrm>
          <a:prstGeom prst="rect">
            <a:avLst/>
          </a:prstGeom>
        </p:spPr>
      </p:pic>
    </p:spTree>
    <p:extLst>
      <p:ext uri="{BB962C8B-B14F-4D97-AF65-F5344CB8AC3E}">
        <p14:creationId xmlns:p14="http://schemas.microsoft.com/office/powerpoint/2010/main" val="99719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8DD4DC-0D67-745F-CFEC-2593D32C3DFF}"/>
              </a:ext>
            </a:extLst>
          </p:cNvPr>
          <p:cNvSpPr>
            <a:spLocks noGrp="1"/>
          </p:cNvSpPr>
          <p:nvPr>
            <p:ph type="title"/>
          </p:nvPr>
        </p:nvSpPr>
        <p:spPr>
          <a:xfrm>
            <a:off x="1371600" y="685800"/>
            <a:ext cx="9601200" cy="1485900"/>
          </a:xfrm>
        </p:spPr>
        <p:txBody>
          <a:bodyPr>
            <a:normAutofit/>
          </a:bodyPr>
          <a:lstStyle/>
          <a:p>
            <a:r>
              <a:rPr lang="es-CO" dirty="0"/>
              <a:t>Tabla de contenido</a:t>
            </a:r>
          </a:p>
        </p:txBody>
      </p:sp>
      <p:sp>
        <p:nvSpPr>
          <p:cNvPr id="5" name="Marcador de contenido 2">
            <a:extLst>
              <a:ext uri="{FF2B5EF4-FFF2-40B4-BE49-F238E27FC236}">
                <a16:creationId xmlns:a16="http://schemas.microsoft.com/office/drawing/2014/main" id="{0E9BFAA2-C636-E331-8837-45A718F4C8AA}"/>
              </a:ext>
            </a:extLst>
          </p:cNvPr>
          <p:cNvSpPr txBox="1">
            <a:spLocks/>
          </p:cNvSpPr>
          <p:nvPr/>
        </p:nvSpPr>
        <p:spPr>
          <a:xfrm>
            <a:off x="4647268" y="2927081"/>
            <a:ext cx="1188720" cy="50838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endParaRPr lang="es-CO" dirty="0"/>
          </a:p>
        </p:txBody>
      </p:sp>
      <p:graphicFrame>
        <p:nvGraphicFramePr>
          <p:cNvPr id="14" name="Marcador de contenido 2">
            <a:extLst>
              <a:ext uri="{FF2B5EF4-FFF2-40B4-BE49-F238E27FC236}">
                <a16:creationId xmlns:a16="http://schemas.microsoft.com/office/drawing/2014/main" id="{CA39F64C-3963-A617-12C9-76499DCC6610}"/>
              </a:ext>
            </a:extLst>
          </p:cNvPr>
          <p:cNvGraphicFramePr>
            <a:graphicFrameLocks noGrp="1"/>
          </p:cNvGraphicFramePr>
          <p:nvPr>
            <p:ph idx="1"/>
            <p:extLst>
              <p:ext uri="{D42A27DB-BD31-4B8C-83A1-F6EECF244321}">
                <p14:modId xmlns:p14="http://schemas.microsoft.com/office/powerpoint/2010/main" val="92595026"/>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2568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E3135-5DA3-4D4E-7630-6360BB16130B}"/>
              </a:ext>
            </a:extLst>
          </p:cNvPr>
          <p:cNvSpPr>
            <a:spLocks noGrp="1"/>
          </p:cNvSpPr>
          <p:nvPr>
            <p:ph type="ctrTitle"/>
          </p:nvPr>
        </p:nvSpPr>
        <p:spPr>
          <a:xfrm>
            <a:off x="3094997" y="107138"/>
            <a:ext cx="8361229" cy="2098226"/>
          </a:xfrm>
        </p:spPr>
        <p:txBody>
          <a:bodyPr/>
          <a:lstStyle/>
          <a:p>
            <a:r>
              <a:rPr lang="es-CO" b="0" i="0" dirty="0">
                <a:effectLst/>
                <a:latin typeface="gg sans"/>
              </a:rPr>
              <a:t>¿Cuál es el problema?</a:t>
            </a:r>
            <a:endParaRPr lang="es-CO" dirty="0"/>
          </a:p>
        </p:txBody>
      </p:sp>
      <p:sp>
        <p:nvSpPr>
          <p:cNvPr id="3" name="Subtítulo 2">
            <a:extLst>
              <a:ext uri="{FF2B5EF4-FFF2-40B4-BE49-F238E27FC236}">
                <a16:creationId xmlns:a16="http://schemas.microsoft.com/office/drawing/2014/main" id="{374DF342-C286-411D-8BFB-09A0818741A2}"/>
              </a:ext>
            </a:extLst>
          </p:cNvPr>
          <p:cNvSpPr>
            <a:spLocks noGrp="1"/>
          </p:cNvSpPr>
          <p:nvPr>
            <p:ph type="subTitle" idx="1"/>
          </p:nvPr>
        </p:nvSpPr>
        <p:spPr>
          <a:xfrm>
            <a:off x="1559029" y="2342763"/>
            <a:ext cx="8499371" cy="1086237"/>
          </a:xfrm>
        </p:spPr>
        <p:txBody>
          <a:bodyPr>
            <a:noAutofit/>
          </a:bodyPr>
          <a:lstStyle/>
          <a:p>
            <a:pPr algn="just"/>
            <a:r>
              <a:rPr lang="es-ES" sz="1600" b="0" i="0" dirty="0" err="1">
                <a:effectLst/>
                <a:latin typeface="gg sans"/>
              </a:rPr>
              <a:t>tusLentes</a:t>
            </a:r>
            <a:r>
              <a:rPr lang="es-ES" sz="1600" b="0" i="0" dirty="0">
                <a:effectLst/>
                <a:latin typeface="gg sans"/>
              </a:rPr>
              <a:t> Shop es un negocio ubicado en la localidad de Kennedy, especializado en brindar servicios de asesoría y venta de artículos para la vista. A través de las técnicas de levantamiento de información, se identificó un problema: agendan sus citas por redes sociales y medios físicos (cuadernos y libretas). Sin embargo, estos procesos no son eficientes en el agendamiento. En WhatsApp, se pueden borrar los mensajes, y las anotaciones en un cuaderno se pueden extraviar o incluso dañar, lo que resulta en la pérdida de información. En una ocasión, un empleado se confundió al llamar al cliente para avisarle sobre la cita. Más tarde, dos clientes llegaron a la misma hora, generando confusión entre ellos. Uno de los clientes se quejó por la mala administración de las citas, lo que llevó a cancelar la cita con ellos.</a:t>
            </a:r>
            <a:endParaRPr lang="es-CO" sz="1600" dirty="0"/>
          </a:p>
        </p:txBody>
      </p:sp>
    </p:spTree>
    <p:extLst>
      <p:ext uri="{BB962C8B-B14F-4D97-AF65-F5344CB8AC3E}">
        <p14:creationId xmlns:p14="http://schemas.microsoft.com/office/powerpoint/2010/main" val="2295969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364E2A-2665-CFEF-0139-7E579400011F}"/>
              </a:ext>
            </a:extLst>
          </p:cNvPr>
          <p:cNvSpPr>
            <a:spLocks noGrp="1"/>
          </p:cNvSpPr>
          <p:nvPr>
            <p:ph type="ctrTitle"/>
          </p:nvPr>
        </p:nvSpPr>
        <p:spPr>
          <a:xfrm>
            <a:off x="3830771" y="-623664"/>
            <a:ext cx="8361229" cy="2098226"/>
          </a:xfrm>
        </p:spPr>
        <p:txBody>
          <a:bodyPr/>
          <a:lstStyle/>
          <a:p>
            <a:r>
              <a:rPr lang="es-CO" dirty="0"/>
              <a:t>Objetivo general</a:t>
            </a:r>
          </a:p>
        </p:txBody>
      </p:sp>
      <p:sp>
        <p:nvSpPr>
          <p:cNvPr id="3" name="Subtítulo 2">
            <a:extLst>
              <a:ext uri="{FF2B5EF4-FFF2-40B4-BE49-F238E27FC236}">
                <a16:creationId xmlns:a16="http://schemas.microsoft.com/office/drawing/2014/main" id="{FF25465E-638D-408F-1B60-53417210DA9B}"/>
              </a:ext>
            </a:extLst>
          </p:cNvPr>
          <p:cNvSpPr>
            <a:spLocks noGrp="1"/>
          </p:cNvSpPr>
          <p:nvPr>
            <p:ph type="subTitle" idx="1"/>
          </p:nvPr>
        </p:nvSpPr>
        <p:spPr>
          <a:xfrm>
            <a:off x="2680163" y="2342763"/>
            <a:ext cx="6831673" cy="1086237"/>
          </a:xfrm>
        </p:spPr>
        <p:txBody>
          <a:bodyPr>
            <a:normAutofit fontScale="92500" lnSpcReduction="10000"/>
          </a:bodyPr>
          <a:lstStyle/>
          <a:p>
            <a:r>
              <a:rPr lang="es-ES" b="0" i="0" dirty="0">
                <a:effectLst/>
                <a:latin typeface="gg sans"/>
              </a:rPr>
              <a:t>Desarrollar un sistema de información orientado al agendamiento de citas con el fin de mejorar la gestión de clientes en el negocio </a:t>
            </a:r>
            <a:r>
              <a:rPr lang="es-ES" b="0" i="0" dirty="0" err="1">
                <a:effectLst/>
                <a:latin typeface="gg sans"/>
              </a:rPr>
              <a:t>tusLentes</a:t>
            </a:r>
            <a:r>
              <a:rPr lang="es-ES" b="0" i="0" dirty="0">
                <a:effectLst/>
                <a:latin typeface="gg sans"/>
              </a:rPr>
              <a:t> shop.</a:t>
            </a:r>
            <a:endParaRPr lang="es-CO" dirty="0"/>
          </a:p>
        </p:txBody>
      </p:sp>
    </p:spTree>
    <p:extLst>
      <p:ext uri="{BB962C8B-B14F-4D97-AF65-F5344CB8AC3E}">
        <p14:creationId xmlns:p14="http://schemas.microsoft.com/office/powerpoint/2010/main" val="836445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E9467-026B-9600-DC7A-AB91C1AAC95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053C45D-292D-4F63-1CFC-BF6E558AA207}"/>
              </a:ext>
            </a:extLst>
          </p:cNvPr>
          <p:cNvSpPr>
            <a:spLocks noGrp="1"/>
          </p:cNvSpPr>
          <p:nvPr>
            <p:ph type="ctrTitle"/>
          </p:nvPr>
        </p:nvSpPr>
        <p:spPr>
          <a:xfrm>
            <a:off x="3183037" y="-588939"/>
            <a:ext cx="9182583" cy="2098226"/>
          </a:xfrm>
        </p:spPr>
        <p:txBody>
          <a:bodyPr/>
          <a:lstStyle/>
          <a:p>
            <a:r>
              <a:rPr lang="es-CO" sz="5400" dirty="0"/>
              <a:t>Objetivos Específicos</a:t>
            </a:r>
          </a:p>
        </p:txBody>
      </p:sp>
      <p:sp>
        <p:nvSpPr>
          <p:cNvPr id="4" name="Google Shape;193;g1f39dcf72fa_0_12">
            <a:extLst>
              <a:ext uri="{FF2B5EF4-FFF2-40B4-BE49-F238E27FC236}">
                <a16:creationId xmlns:a16="http://schemas.microsoft.com/office/drawing/2014/main" id="{3510E8AE-87EF-BDF3-8F2D-7C6BB476D072}"/>
              </a:ext>
            </a:extLst>
          </p:cNvPr>
          <p:cNvSpPr txBox="1"/>
          <p:nvPr/>
        </p:nvSpPr>
        <p:spPr>
          <a:xfrm>
            <a:off x="1527858" y="1305362"/>
            <a:ext cx="7523544" cy="4247276"/>
          </a:xfrm>
          <a:prstGeom prst="rect">
            <a:avLst/>
          </a:prstGeom>
          <a:noFill/>
          <a:ln>
            <a:noFill/>
          </a:ln>
        </p:spPr>
        <p:txBody>
          <a:bodyPr spcFirstLastPara="1" wrap="square" lIns="91425" tIns="45700" rIns="91425" bIns="45700" anchor="t" anchorCtr="0">
            <a:spAutoFit/>
          </a:bodyPr>
          <a:lstStyle/>
          <a:p>
            <a:pPr marL="457200" marR="0" lvl="0" indent="0" algn="just" rtl="0">
              <a:lnSpc>
                <a:spcPct val="100000"/>
              </a:lnSpc>
              <a:spcBef>
                <a:spcPts val="0"/>
              </a:spcBef>
              <a:spcAft>
                <a:spcPts val="0"/>
              </a:spcAft>
              <a:buClr>
                <a:srgbClr val="000000"/>
              </a:buClr>
              <a:buSzPts val="2400"/>
              <a:buFont typeface="Arial"/>
              <a:buNone/>
            </a:pPr>
            <a:endParaRPr b="0" i="0" u="none" strike="noStrike" cap="none" dirty="0">
              <a:solidFill>
                <a:schemeClr val="dk1"/>
              </a:solidFill>
              <a:latin typeface="Arial"/>
              <a:ea typeface="Arial"/>
              <a:cs typeface="Arial"/>
              <a:sym typeface="Arial"/>
            </a:endParaRPr>
          </a:p>
          <a:p>
            <a:pPr marL="457200" marR="0" lvl="0" indent="-381000" algn="just" rtl="0">
              <a:lnSpc>
                <a:spcPct val="100000"/>
              </a:lnSpc>
              <a:spcBef>
                <a:spcPts val="0"/>
              </a:spcBef>
              <a:spcAft>
                <a:spcPts val="0"/>
              </a:spcAft>
              <a:buClr>
                <a:schemeClr val="dk1"/>
              </a:buClr>
              <a:buSzPts val="2400"/>
              <a:buFont typeface="Arial"/>
              <a:buChar char="-"/>
            </a:pPr>
            <a:r>
              <a:rPr lang="es-CO" b="0" i="0" u="none" strike="noStrike" cap="none" dirty="0">
                <a:solidFill>
                  <a:schemeClr val="dk1"/>
                </a:solidFill>
                <a:latin typeface="Arial"/>
                <a:ea typeface="Arial"/>
                <a:cs typeface="Arial"/>
                <a:sym typeface="Arial"/>
              </a:rPr>
              <a:t>Desarrollar un apartado de citas para registrar encuentros y permitir su consulta, modificación en su estado y datos pertinentes.</a:t>
            </a:r>
          </a:p>
          <a:p>
            <a:pPr marL="457200" marR="0" lvl="0" indent="-381000" algn="just" rtl="0">
              <a:lnSpc>
                <a:spcPct val="100000"/>
              </a:lnSpc>
              <a:spcBef>
                <a:spcPts val="0"/>
              </a:spcBef>
              <a:spcAft>
                <a:spcPts val="0"/>
              </a:spcAft>
              <a:buClr>
                <a:schemeClr val="dk1"/>
              </a:buClr>
              <a:buSzPts val="2400"/>
              <a:buFont typeface="Arial"/>
              <a:buChar char="-"/>
            </a:pPr>
            <a:endParaRPr lang="es-CO" b="0" i="0" u="none" strike="noStrike" cap="none" dirty="0">
              <a:solidFill>
                <a:schemeClr val="dk1"/>
              </a:solidFill>
              <a:latin typeface="Arial"/>
              <a:ea typeface="Arial"/>
              <a:cs typeface="Arial"/>
              <a:sym typeface="Arial"/>
            </a:endParaRPr>
          </a:p>
          <a:p>
            <a:pPr marL="457200" marR="0" lvl="0" indent="-381000" algn="just" rtl="0">
              <a:lnSpc>
                <a:spcPct val="100000"/>
              </a:lnSpc>
              <a:spcBef>
                <a:spcPts val="0"/>
              </a:spcBef>
              <a:spcAft>
                <a:spcPts val="0"/>
              </a:spcAft>
              <a:buClr>
                <a:schemeClr val="dk1"/>
              </a:buClr>
              <a:buSzPts val="2400"/>
              <a:buFont typeface="Arial"/>
              <a:buChar char="-"/>
            </a:pPr>
            <a:r>
              <a:rPr lang="es-CO" dirty="0">
                <a:solidFill>
                  <a:schemeClr val="dk1"/>
                </a:solidFill>
                <a:latin typeface="Arial"/>
                <a:ea typeface="Arial"/>
                <a:cs typeface="Arial"/>
                <a:sym typeface="Arial"/>
              </a:rPr>
              <a:t>Implementar un calendario dinámico para el agendamiento encuentros, permitiendo la visualización de horarios disponibles y su actualización en tiempo real.</a:t>
            </a:r>
          </a:p>
          <a:p>
            <a:pPr marL="457200" marR="0" lvl="0" indent="-381000" algn="just" rtl="0">
              <a:lnSpc>
                <a:spcPct val="100000"/>
              </a:lnSpc>
              <a:spcBef>
                <a:spcPts val="0"/>
              </a:spcBef>
              <a:spcAft>
                <a:spcPts val="0"/>
              </a:spcAft>
              <a:buClr>
                <a:schemeClr val="dk1"/>
              </a:buClr>
              <a:buSzPts val="2400"/>
              <a:buFont typeface="Arial"/>
              <a:buChar char="-"/>
            </a:pPr>
            <a:endParaRPr lang="es-CO" b="0" i="0" u="none" strike="noStrike" cap="none" dirty="0">
              <a:solidFill>
                <a:schemeClr val="dk1"/>
              </a:solidFill>
              <a:latin typeface="Arial"/>
              <a:ea typeface="Arial"/>
              <a:cs typeface="Arial"/>
              <a:sym typeface="Arial"/>
            </a:endParaRPr>
          </a:p>
          <a:p>
            <a:pPr marL="457200" marR="0" lvl="0" indent="-381000" algn="just" rtl="0">
              <a:lnSpc>
                <a:spcPct val="100000"/>
              </a:lnSpc>
              <a:spcBef>
                <a:spcPts val="0"/>
              </a:spcBef>
              <a:spcAft>
                <a:spcPts val="0"/>
              </a:spcAft>
              <a:buClr>
                <a:schemeClr val="dk1"/>
              </a:buClr>
              <a:buSzPts val="2400"/>
              <a:buFont typeface="Arial"/>
              <a:buChar char="-"/>
            </a:pPr>
            <a:r>
              <a:rPr lang="es-CO" dirty="0">
                <a:solidFill>
                  <a:schemeClr val="dk1"/>
                </a:solidFill>
                <a:latin typeface="Arial"/>
                <a:ea typeface="Arial"/>
                <a:cs typeface="Arial"/>
                <a:sym typeface="Arial"/>
              </a:rPr>
              <a:t>Desarrollar un módulo de gestión de los clientes permitiendo el registro de usuarios, modificación, consulta y acceso al historial clínico de los clientes.</a:t>
            </a:r>
          </a:p>
          <a:p>
            <a:pPr marL="457200" marR="0" lvl="0" indent="-381000" algn="just" rtl="0">
              <a:lnSpc>
                <a:spcPct val="100000"/>
              </a:lnSpc>
              <a:spcBef>
                <a:spcPts val="0"/>
              </a:spcBef>
              <a:spcAft>
                <a:spcPts val="0"/>
              </a:spcAft>
              <a:buClr>
                <a:schemeClr val="dk1"/>
              </a:buClr>
              <a:buSzPts val="2400"/>
              <a:buFont typeface="Arial"/>
              <a:buChar char="-"/>
            </a:pPr>
            <a:endParaRPr lang="es-CO" b="0" i="0" u="none" strike="noStrike" cap="none" dirty="0">
              <a:solidFill>
                <a:schemeClr val="dk1"/>
              </a:solidFill>
              <a:latin typeface="Arial"/>
              <a:ea typeface="Arial"/>
              <a:cs typeface="Arial"/>
              <a:sym typeface="Arial"/>
            </a:endParaRPr>
          </a:p>
          <a:p>
            <a:pPr marL="457200" marR="0" lvl="0" indent="-381000" algn="just" rtl="0">
              <a:lnSpc>
                <a:spcPct val="100000"/>
              </a:lnSpc>
              <a:spcBef>
                <a:spcPts val="0"/>
              </a:spcBef>
              <a:spcAft>
                <a:spcPts val="0"/>
              </a:spcAft>
              <a:buClr>
                <a:schemeClr val="dk1"/>
              </a:buClr>
              <a:buSzPts val="2400"/>
              <a:buFont typeface="Arial"/>
              <a:buChar char="-"/>
            </a:pPr>
            <a:r>
              <a:rPr lang="es-CO" dirty="0">
                <a:latin typeface="Arial" panose="020B0604020202020204" pitchFamily="34" charset="0"/>
                <a:cs typeface="Arial" panose="020B0604020202020204" pitchFamily="34" charset="0"/>
              </a:rPr>
              <a:t>Crear un sección de gestión de horarios que permita la modificación y la consulta de los horarios, administrando las disponibilidades de cada cita en el sistema.</a:t>
            </a:r>
            <a:endParaRPr lang="es-CO" b="0" i="0" u="none" strike="noStrike" cap="none" dirty="0">
              <a:solidFill>
                <a:schemeClr val="dk1"/>
              </a:solidFill>
              <a:latin typeface="Arial" panose="020B0604020202020204" pitchFamily="34" charset="0"/>
              <a:ea typeface="Arial"/>
              <a:cs typeface="Arial" panose="020B0604020202020204" pitchFamily="34" charset="0"/>
              <a:sym typeface="Arial"/>
            </a:endParaRPr>
          </a:p>
        </p:txBody>
      </p:sp>
    </p:spTree>
    <p:extLst>
      <p:ext uri="{BB962C8B-B14F-4D97-AF65-F5344CB8AC3E}">
        <p14:creationId xmlns:p14="http://schemas.microsoft.com/office/powerpoint/2010/main" val="1569414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10A1B07-636F-DCD4-6CFE-7A212CEF9660}"/>
              </a:ext>
            </a:extLst>
          </p:cNvPr>
          <p:cNvSpPr>
            <a:spLocks noGrp="1"/>
          </p:cNvSpPr>
          <p:nvPr>
            <p:ph type="title"/>
          </p:nvPr>
        </p:nvSpPr>
        <p:spPr>
          <a:xfrm>
            <a:off x="784743" y="685800"/>
            <a:ext cx="5958837" cy="1485900"/>
          </a:xfrm>
        </p:spPr>
        <p:txBody>
          <a:bodyPr>
            <a:normAutofit/>
          </a:bodyPr>
          <a:lstStyle/>
          <a:p>
            <a:r>
              <a:rPr lang="es-CO" dirty="0"/>
              <a:t>Alcance y Delimitación</a:t>
            </a:r>
          </a:p>
        </p:txBody>
      </p:sp>
      <p:sp>
        <p:nvSpPr>
          <p:cNvPr id="3" name="Marcador de contenido 2">
            <a:extLst>
              <a:ext uri="{FF2B5EF4-FFF2-40B4-BE49-F238E27FC236}">
                <a16:creationId xmlns:a16="http://schemas.microsoft.com/office/drawing/2014/main" id="{22089D0F-BD56-2EB4-6255-3ABDC08E2B3D}"/>
              </a:ext>
            </a:extLst>
          </p:cNvPr>
          <p:cNvSpPr>
            <a:spLocks noGrp="1"/>
          </p:cNvSpPr>
          <p:nvPr>
            <p:ph idx="1"/>
          </p:nvPr>
        </p:nvSpPr>
        <p:spPr>
          <a:xfrm>
            <a:off x="784743" y="2286000"/>
            <a:ext cx="5958837" cy="3581400"/>
          </a:xfrm>
        </p:spPr>
        <p:txBody>
          <a:bodyPr>
            <a:normAutofit/>
          </a:bodyPr>
          <a:lstStyle/>
          <a:p>
            <a:pPr algn="just"/>
            <a:r>
              <a:rPr lang="es-CO" sz="1700" b="0" i="0" u="none" strike="noStrike" dirty="0">
                <a:effectLst/>
                <a:latin typeface="Arial" panose="020B0604020202020204" pitchFamily="34" charset="0"/>
              </a:rPr>
              <a:t>El aplicativo se centrará en las áreas de programación de citas y gestión de registros como principal función. Los resultados esperados incluyen un aplicativo diseñado para los empleados de la óptica y los clientes de esta. Los participantes en el proyecto incluyen a los integrantes del equipo de desarrollo y a la óptica. El aplicativo estará exclusivamente diseñado para el negocio en cuestión. Se requerirán recursos como licencias de software y un equipo de desarrollo con habilidades técnicas, y el proyecto estará sujeto a un plazo determinado de 6 trimestres para su desarrollo.</a:t>
            </a:r>
            <a:endParaRPr lang="es-CO" sz="1700" dirty="0"/>
          </a:p>
        </p:txBody>
      </p:sp>
      <p:sp>
        <p:nvSpPr>
          <p:cNvPr id="12" name="Rectangle 11">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pic>
        <p:nvPicPr>
          <p:cNvPr id="7" name="Graphic 6" descr="Daily Calendar">
            <a:extLst>
              <a:ext uri="{FF2B5EF4-FFF2-40B4-BE49-F238E27FC236}">
                <a16:creationId xmlns:a16="http://schemas.microsoft.com/office/drawing/2014/main" id="{243CDA13-017A-5831-69B0-98AB59E96B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2340" y="1778834"/>
            <a:ext cx="3299579" cy="3299579"/>
          </a:xfrm>
          <a:prstGeom prst="rect">
            <a:avLst/>
          </a:prstGeom>
        </p:spPr>
      </p:pic>
    </p:spTree>
    <p:extLst>
      <p:ext uri="{BB962C8B-B14F-4D97-AF65-F5344CB8AC3E}">
        <p14:creationId xmlns:p14="http://schemas.microsoft.com/office/powerpoint/2010/main" val="3105105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3D97C6-63EF-4CA6-B01D-25E2772DC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AF7CD6D-42A1-6794-A707-4C1B8DA74C5B}"/>
              </a:ext>
            </a:extLst>
          </p:cNvPr>
          <p:cNvSpPr>
            <a:spLocks noGrp="1"/>
          </p:cNvSpPr>
          <p:nvPr>
            <p:ph type="title"/>
          </p:nvPr>
        </p:nvSpPr>
        <p:spPr>
          <a:xfrm>
            <a:off x="5100824" y="685800"/>
            <a:ext cx="6176776" cy="1485900"/>
          </a:xfrm>
        </p:spPr>
        <p:txBody>
          <a:bodyPr>
            <a:normAutofit/>
          </a:bodyPr>
          <a:lstStyle/>
          <a:p>
            <a:r>
              <a:rPr lang="es-CO" dirty="0"/>
              <a:t>Justificación</a:t>
            </a:r>
          </a:p>
        </p:txBody>
      </p:sp>
      <p:pic>
        <p:nvPicPr>
          <p:cNvPr id="7" name="Graphic 6" descr="Sobre">
            <a:extLst>
              <a:ext uri="{FF2B5EF4-FFF2-40B4-BE49-F238E27FC236}">
                <a16:creationId xmlns:a16="http://schemas.microsoft.com/office/drawing/2014/main" id="{85582584-C93E-F7A9-FB81-13B365F175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276" y="1881930"/>
            <a:ext cx="3093388" cy="3093388"/>
          </a:xfrm>
          <a:prstGeom prst="rect">
            <a:avLst/>
          </a:prstGeom>
        </p:spPr>
      </p:pic>
      <p:sp>
        <p:nvSpPr>
          <p:cNvPr id="12" name="Rectangle 11">
            <a:extLst>
              <a:ext uri="{FF2B5EF4-FFF2-40B4-BE49-F238E27FC236}">
                <a16:creationId xmlns:a16="http://schemas.microsoft.com/office/drawing/2014/main" id="{5DA4A40B-EDCE-42FC-B189-AEFB4F82E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3" name="Marcador de contenido 2">
            <a:extLst>
              <a:ext uri="{FF2B5EF4-FFF2-40B4-BE49-F238E27FC236}">
                <a16:creationId xmlns:a16="http://schemas.microsoft.com/office/drawing/2014/main" id="{67691EA7-4387-DAC8-A088-B8A31B8FE49E}"/>
              </a:ext>
            </a:extLst>
          </p:cNvPr>
          <p:cNvSpPr>
            <a:spLocks noGrp="1"/>
          </p:cNvSpPr>
          <p:nvPr>
            <p:ph idx="1"/>
          </p:nvPr>
        </p:nvSpPr>
        <p:spPr>
          <a:xfrm>
            <a:off x="5100824" y="2286000"/>
            <a:ext cx="6176776" cy="3581400"/>
          </a:xfrm>
        </p:spPr>
        <p:txBody>
          <a:bodyPr>
            <a:normAutofit/>
          </a:bodyPr>
          <a:lstStyle/>
          <a:p>
            <a:pPr algn="just"/>
            <a:r>
              <a:rPr lang="es-CO" b="0" i="0" u="none" strike="noStrike" dirty="0">
                <a:effectLst/>
                <a:latin typeface="Arial" panose="020B0604020202020204" pitchFamily="34" charset="0"/>
              </a:rPr>
              <a:t>Se opta por crear un sistema de agendamiento de citas puesto se observo que en la óptica hay problemas para agendar citas por los métodos tradicionales que se usan. La idea es mejorar la manera en que se agendan las citas para brindar un mejor servicio a los clientes interesados en recibir asesoría y más servicios que se ofrecen en </a:t>
            </a:r>
            <a:r>
              <a:rPr lang="es-CO" b="0" i="0" u="none" strike="noStrike" dirty="0" err="1">
                <a:effectLst/>
                <a:latin typeface="Arial" panose="020B0604020202020204" pitchFamily="34" charset="0"/>
              </a:rPr>
              <a:t>TusLentes</a:t>
            </a:r>
            <a:r>
              <a:rPr lang="es-CO" b="0" i="0" u="none" strike="noStrike" dirty="0">
                <a:effectLst/>
                <a:latin typeface="Arial" panose="020B0604020202020204" pitchFamily="34" charset="0"/>
              </a:rPr>
              <a:t> Shop. Se busca simplificar y optimizar el proceso de agendamiento, asegurando que tanto la óptica como los clientes puedan tener una mejor experiencia. </a:t>
            </a:r>
            <a:endParaRPr lang="es-CO" dirty="0"/>
          </a:p>
        </p:txBody>
      </p:sp>
    </p:spTree>
    <p:extLst>
      <p:ext uri="{BB962C8B-B14F-4D97-AF65-F5344CB8AC3E}">
        <p14:creationId xmlns:p14="http://schemas.microsoft.com/office/powerpoint/2010/main" val="1874031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2DD9-BBC6-FC2F-9D62-A0B5B2394B88}"/>
              </a:ext>
            </a:extLst>
          </p:cNvPr>
          <p:cNvSpPr>
            <a:spLocks noGrp="1"/>
          </p:cNvSpPr>
          <p:nvPr>
            <p:ph type="title"/>
          </p:nvPr>
        </p:nvSpPr>
        <p:spPr/>
        <p:txBody>
          <a:bodyPr/>
          <a:lstStyle/>
          <a:p>
            <a:r>
              <a:rPr lang="es-CO" dirty="0"/>
              <a:t>Proyecto 100%</a:t>
            </a:r>
            <a:endParaRPr lang="en-US" dirty="0"/>
          </a:p>
        </p:txBody>
      </p:sp>
      <p:pic>
        <p:nvPicPr>
          <p:cNvPr id="5" name="Content Placeholder 4">
            <a:extLst>
              <a:ext uri="{FF2B5EF4-FFF2-40B4-BE49-F238E27FC236}">
                <a16:creationId xmlns:a16="http://schemas.microsoft.com/office/drawing/2014/main" id="{5CF1BF55-AA38-37C4-7707-58B183139422}"/>
              </a:ext>
            </a:extLst>
          </p:cNvPr>
          <p:cNvPicPr>
            <a:picLocks noGrp="1" noChangeAspect="1"/>
          </p:cNvPicPr>
          <p:nvPr>
            <p:ph idx="1"/>
          </p:nvPr>
        </p:nvPicPr>
        <p:blipFill>
          <a:blip r:embed="rId2"/>
          <a:stretch>
            <a:fillRect/>
          </a:stretch>
        </p:blipFill>
        <p:spPr>
          <a:xfrm>
            <a:off x="1233075" y="1428750"/>
            <a:ext cx="9878249" cy="4923209"/>
          </a:xfrm>
        </p:spPr>
      </p:pic>
    </p:spTree>
    <p:extLst>
      <p:ext uri="{BB962C8B-B14F-4D97-AF65-F5344CB8AC3E}">
        <p14:creationId xmlns:p14="http://schemas.microsoft.com/office/powerpoint/2010/main" val="1134857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57" name="Group 1056">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58"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sp>
          <p:nvSpPr>
            <p:cNvPr id="1059"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grpSp>
      <p:sp useBgFill="1">
        <p:nvSpPr>
          <p:cNvPr id="1061" name="Rectangle 1060">
            <a:extLst>
              <a:ext uri="{FF2B5EF4-FFF2-40B4-BE49-F238E27FC236}">
                <a16:creationId xmlns:a16="http://schemas.microsoft.com/office/drawing/2014/main" id="{78511CAE-6AAD-4026-90B0-6917258C1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B9E9D02-9619-EB58-E745-F9595FB457F6}"/>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5100" cap="all"/>
              <a:t>Proyecto Movil</a:t>
            </a:r>
          </a:p>
        </p:txBody>
      </p:sp>
      <p:sp>
        <p:nvSpPr>
          <p:cNvPr id="1063" name="Freeform 6">
            <a:extLst>
              <a:ext uri="{FF2B5EF4-FFF2-40B4-BE49-F238E27FC236}">
                <a16:creationId xmlns:a16="http://schemas.microsoft.com/office/drawing/2014/main" id="{7388763A-4025-4433-A72C-457FC376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pic>
        <p:nvPicPr>
          <p:cNvPr id="1026" name="Picture 2" descr="Interfaz de usuario gráfica, Aplicación&#10;&#10;El contenido generado por IA puede ser incorrecto.">
            <a:extLst>
              <a:ext uri="{FF2B5EF4-FFF2-40B4-BE49-F238E27FC236}">
                <a16:creationId xmlns:a16="http://schemas.microsoft.com/office/drawing/2014/main" id="{18689494-DEB5-91B5-3AFE-A07A115507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01503" y="1276818"/>
            <a:ext cx="2033067" cy="46206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4F276EB-DC66-8B65-6D02-6E27B11E72F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61019" y="1247147"/>
            <a:ext cx="2033067" cy="4620608"/>
          </a:xfrm>
          <a:prstGeom prst="rect">
            <a:avLst/>
          </a:prstGeom>
          <a:noFill/>
          <a:extLst>
            <a:ext uri="{909E8E84-426E-40DD-AFC4-6F175D3DCCD1}">
              <a14:hiddenFill xmlns:a14="http://schemas.microsoft.com/office/drawing/2010/main">
                <a:solidFill>
                  <a:srgbClr val="FFFFFF"/>
                </a:solidFill>
              </a14:hiddenFill>
            </a:ext>
          </a:extLst>
        </p:spPr>
      </p:pic>
      <p:sp>
        <p:nvSpPr>
          <p:cNvPr id="1065" name="Freeform 6">
            <a:extLst>
              <a:ext uri="{FF2B5EF4-FFF2-40B4-BE49-F238E27FC236}">
                <a16:creationId xmlns:a16="http://schemas.microsoft.com/office/drawing/2014/main" id="{8A2DFE20-1EAE-45A9-AD16-D4DBD0ABB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spTree>
    <p:extLst>
      <p:ext uri="{BB962C8B-B14F-4D97-AF65-F5344CB8AC3E}">
        <p14:creationId xmlns:p14="http://schemas.microsoft.com/office/powerpoint/2010/main" val="146944643"/>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Recorte</Template>
  <TotalTime>1370</TotalTime>
  <Words>554</Words>
  <Application>Microsoft Office PowerPoint</Application>
  <PresentationFormat>Panorámica</PresentationFormat>
  <Paragraphs>36</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Aptos</vt:lpstr>
      <vt:lpstr>Arial</vt:lpstr>
      <vt:lpstr>Franklin Gothic Book</vt:lpstr>
      <vt:lpstr>gg sans</vt:lpstr>
      <vt:lpstr>Recorte</vt:lpstr>
      <vt:lpstr>DLYTime</vt:lpstr>
      <vt:lpstr>Tabla de contenido</vt:lpstr>
      <vt:lpstr>¿Cuál es el problema?</vt:lpstr>
      <vt:lpstr>Objetivo general</vt:lpstr>
      <vt:lpstr>Objetivos Específicos</vt:lpstr>
      <vt:lpstr>Alcance y Delimitación</vt:lpstr>
      <vt:lpstr>Justificación</vt:lpstr>
      <vt:lpstr>Proyecto 100%</vt:lpstr>
      <vt:lpstr>Proyecto Movil</vt:lpstr>
      <vt:lpstr>Documentación API REST(SWAGGER)</vt:lpstr>
      <vt:lpstr>Metodología agil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DLYTime</dc:title>
  <dc:creator>Kevin Alejandro Aroca Luna</dc:creator>
  <cp:lastModifiedBy>Samuel Enrique Prieto Lozano</cp:lastModifiedBy>
  <cp:revision>20</cp:revision>
  <dcterms:created xsi:type="dcterms:W3CDTF">2024-09-17T02:31:40Z</dcterms:created>
  <dcterms:modified xsi:type="dcterms:W3CDTF">2025-04-24T16:48:59Z</dcterms:modified>
</cp:coreProperties>
</file>