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Inter Medium" charset="1" panose="02000503000000020004"/>
      <p:regular r:id="rId18"/>
    </p:embeddedFont>
    <p:embeddedFont>
      <p:font typeface="HK Grotesk Light" charset="1" panose="00000400000000000000"/>
      <p:regular r:id="rId19"/>
    </p:embeddedFont>
    <p:embeddedFont>
      <p:font typeface="Inter" charset="1" panose="020B0502030000000004"/>
      <p:regular r:id="rId20"/>
    </p:embeddedFont>
    <p:embeddedFont>
      <p:font typeface="HK Grotesk" charset="1" panose="00000500000000000000"/>
      <p:regular r:id="rId21"/>
    </p:embeddedFont>
    <p:embeddedFont>
      <p:font typeface="HK Grotesk Bold" charset="1" panose="00000800000000000000"/>
      <p:regular r:id="rId22"/>
    </p:embeddedFont>
    <p:embeddedFont>
      <p:font typeface="Inter Semi-Bold" charset="1" panose="020005030000000200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8.png" Type="http://schemas.openxmlformats.org/officeDocument/2006/relationships/image"/><Relationship Id="rId9" Target="../embeddings/oleObject1.bin" Type="http://schemas.openxmlformats.org/officeDocument/2006/relationships/oleObjec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0" y="7504795"/>
            <a:ext cx="5743699" cy="2782205"/>
            <a:chOff x="0" y="0"/>
            <a:chExt cx="1942930" cy="941141"/>
          </a:xfrm>
        </p:grpSpPr>
        <p:sp>
          <p:nvSpPr>
            <p:cNvPr name="Freeform 3" id="3"/>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1D7144"/>
            </a:solidFill>
          </p:spPr>
        </p:sp>
      </p:grpSp>
      <p:grpSp>
        <p:nvGrpSpPr>
          <p:cNvPr name="Group 4" id="4"/>
          <p:cNvGrpSpPr/>
          <p:nvPr/>
        </p:nvGrpSpPr>
        <p:grpSpPr>
          <a:xfrm rot="0">
            <a:off x="5743699" y="7504795"/>
            <a:ext cx="12544301" cy="2782205"/>
            <a:chOff x="0" y="0"/>
            <a:chExt cx="4243381" cy="941141"/>
          </a:xfrm>
        </p:grpSpPr>
        <p:sp>
          <p:nvSpPr>
            <p:cNvPr name="Freeform 5" id="5"/>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D610D4"/>
            </a:solidFill>
          </p:spPr>
        </p:sp>
      </p:grpSp>
      <p:grpSp>
        <p:nvGrpSpPr>
          <p:cNvPr name="Group 6" id="6"/>
          <p:cNvGrpSpPr/>
          <p:nvPr/>
        </p:nvGrpSpPr>
        <p:grpSpPr>
          <a:xfrm rot="0">
            <a:off x="13346780" y="0"/>
            <a:ext cx="4941220" cy="10287000"/>
            <a:chOff x="0" y="0"/>
            <a:chExt cx="765524" cy="1593725"/>
          </a:xfrm>
        </p:grpSpPr>
        <p:sp>
          <p:nvSpPr>
            <p:cNvPr name="Freeform 7" id="7"/>
            <p:cNvSpPr/>
            <p:nvPr/>
          </p:nvSpPr>
          <p:spPr>
            <a:xfrm flipH="false" flipV="false" rot="0">
              <a:off x="0" y="0"/>
              <a:ext cx="765524" cy="1593725"/>
            </a:xfrm>
            <a:custGeom>
              <a:avLst/>
              <a:gdLst/>
              <a:ahLst/>
              <a:cxnLst/>
              <a:rect r="r" b="b" t="t" l="l"/>
              <a:pathLst>
                <a:path h="1593725" w="765524">
                  <a:moveTo>
                    <a:pt x="0" y="0"/>
                  </a:moveTo>
                  <a:lnTo>
                    <a:pt x="765524" y="0"/>
                  </a:lnTo>
                  <a:lnTo>
                    <a:pt x="765524" y="1593725"/>
                  </a:lnTo>
                  <a:lnTo>
                    <a:pt x="0" y="1593725"/>
                  </a:lnTo>
                  <a:close/>
                </a:path>
              </a:pathLst>
            </a:custGeom>
            <a:blipFill>
              <a:blip r:embed="rId2"/>
              <a:stretch>
                <a:fillRect l="-33274" t="0" r="-33274" b="0"/>
              </a:stretch>
            </a:blipFill>
          </p:spPr>
        </p:sp>
      </p:grpSp>
      <p:sp>
        <p:nvSpPr>
          <p:cNvPr name="Freeform 8" id="8"/>
          <p:cNvSpPr/>
          <p:nvPr/>
        </p:nvSpPr>
        <p:spPr>
          <a:xfrm flipH="false" flipV="false" rot="-5400000">
            <a:off x="2211503" y="7504795"/>
            <a:ext cx="3541721" cy="3541721"/>
          </a:xfrm>
          <a:custGeom>
            <a:avLst/>
            <a:gdLst/>
            <a:ahLst/>
            <a:cxnLst/>
            <a:rect r="r" b="b" t="t" l="l"/>
            <a:pathLst>
              <a:path h="3541721" w="3541721">
                <a:moveTo>
                  <a:pt x="0" y="0"/>
                </a:moveTo>
                <a:lnTo>
                  <a:pt x="3541721" y="0"/>
                </a:lnTo>
                <a:lnTo>
                  <a:pt x="3541721" y="3541721"/>
                </a:lnTo>
                <a:lnTo>
                  <a:pt x="0" y="35417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028700" y="947167"/>
            <a:ext cx="12318080" cy="188978"/>
            <a:chOff x="0" y="0"/>
            <a:chExt cx="37251852" cy="571500"/>
          </a:xfrm>
        </p:grpSpPr>
        <p:sp>
          <p:nvSpPr>
            <p:cNvPr name="Freeform 10" id="10"/>
            <p:cNvSpPr/>
            <p:nvPr/>
          </p:nvSpPr>
          <p:spPr>
            <a:xfrm flipH="false" flipV="false" rot="0">
              <a:off x="0" y="255270"/>
              <a:ext cx="37251853" cy="69850"/>
            </a:xfrm>
            <a:custGeom>
              <a:avLst/>
              <a:gdLst/>
              <a:ahLst/>
              <a:cxnLst/>
              <a:rect r="r" b="b" t="t" l="l"/>
              <a:pathLst>
                <a:path h="69850" w="37251853">
                  <a:moveTo>
                    <a:pt x="36961021" y="0"/>
                  </a:moveTo>
                  <a:lnTo>
                    <a:pt x="0" y="0"/>
                  </a:lnTo>
                  <a:lnTo>
                    <a:pt x="0" y="69850"/>
                  </a:lnTo>
                  <a:lnTo>
                    <a:pt x="37251853" y="69850"/>
                  </a:lnTo>
                  <a:lnTo>
                    <a:pt x="37251853" y="0"/>
                  </a:lnTo>
                  <a:close/>
                </a:path>
              </a:pathLst>
            </a:custGeom>
            <a:solidFill>
              <a:srgbClr val="000000"/>
            </a:solidFill>
          </p:spPr>
        </p:sp>
      </p:grpSp>
      <p:grpSp>
        <p:nvGrpSpPr>
          <p:cNvPr name="Group 11" id="11"/>
          <p:cNvGrpSpPr/>
          <p:nvPr/>
        </p:nvGrpSpPr>
        <p:grpSpPr>
          <a:xfrm rot="0">
            <a:off x="1956377" y="1656178"/>
            <a:ext cx="10639625" cy="5224517"/>
            <a:chOff x="0" y="0"/>
            <a:chExt cx="14186167" cy="6966022"/>
          </a:xfrm>
        </p:grpSpPr>
        <p:sp>
          <p:nvSpPr>
            <p:cNvPr name="TextBox 12" id="12"/>
            <p:cNvSpPr txBox="true"/>
            <p:nvPr/>
          </p:nvSpPr>
          <p:spPr>
            <a:xfrm rot="0">
              <a:off x="0" y="9525"/>
              <a:ext cx="14186167" cy="4791075"/>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Inter Medium"/>
                  <a:ea typeface="Inter Medium"/>
                  <a:cs typeface="Inter Medium"/>
                  <a:sym typeface="Inter Medium"/>
                </a:rPr>
                <a:t>Professional Pitch Deck Templates for Investors</a:t>
              </a:r>
            </a:p>
          </p:txBody>
        </p:sp>
        <p:sp>
          <p:nvSpPr>
            <p:cNvPr name="TextBox 13" id="13"/>
            <p:cNvSpPr txBox="true"/>
            <p:nvPr/>
          </p:nvSpPr>
          <p:spPr>
            <a:xfrm rot="0">
              <a:off x="0" y="5292431"/>
              <a:ext cx="7631614" cy="1673592"/>
            </a:xfrm>
            <a:prstGeom prst="rect">
              <a:avLst/>
            </a:prstGeom>
          </p:spPr>
          <p:txBody>
            <a:bodyPr anchor="t" rtlCol="false" tIns="0" lIns="0" bIns="0" rIns="0">
              <a:spAutoFit/>
            </a:bodyPr>
            <a:lstStyle/>
            <a:p>
              <a:pPr algn="l" marL="0" indent="0" lvl="0">
                <a:lnSpc>
                  <a:spcPts val="3318"/>
                </a:lnSpc>
              </a:pPr>
              <a:r>
                <a:rPr lang="en-US" sz="2765" spc="27">
                  <a:solidFill>
                    <a:srgbClr val="000000"/>
                  </a:solidFill>
                  <a:latin typeface="HK Grotesk Light"/>
                  <a:ea typeface="HK Grotesk Light"/>
                  <a:cs typeface="HK Grotesk Light"/>
                  <a:sym typeface="HK Grotesk Light"/>
                </a:rPr>
                <a:t>A comprehensive guide to creating impactful presentations and proposals</a:t>
              </a:r>
            </a:p>
          </p:txBody>
        </p:sp>
      </p:grpSp>
      <p:sp>
        <p:nvSpPr>
          <p:cNvPr name="Freeform 14" id="14"/>
          <p:cNvSpPr/>
          <p:nvPr/>
        </p:nvSpPr>
        <p:spPr>
          <a:xfrm flipH="false" flipV="false" rot="-5400000">
            <a:off x="898771" y="5495782"/>
            <a:ext cx="2089525" cy="6800230"/>
          </a:xfrm>
          <a:custGeom>
            <a:avLst/>
            <a:gdLst/>
            <a:ahLst/>
            <a:cxnLst/>
            <a:rect r="r" b="b" t="t" l="l"/>
            <a:pathLst>
              <a:path h="6800230" w="2089525">
                <a:moveTo>
                  <a:pt x="0" y="0"/>
                </a:moveTo>
                <a:lnTo>
                  <a:pt x="2089526" y="0"/>
                </a:lnTo>
                <a:lnTo>
                  <a:pt x="2089526" y="6800231"/>
                </a:lnTo>
                <a:lnTo>
                  <a:pt x="0" y="6800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5400000">
            <a:off x="8505239" y="5495782"/>
            <a:ext cx="2089525" cy="6800230"/>
          </a:xfrm>
          <a:custGeom>
            <a:avLst/>
            <a:gdLst/>
            <a:ahLst/>
            <a:cxnLst/>
            <a:rect r="r" b="b" t="t" l="l"/>
            <a:pathLst>
              <a:path h="6800230" w="2089525">
                <a:moveTo>
                  <a:pt x="0" y="0"/>
                </a:moveTo>
                <a:lnTo>
                  <a:pt x="2089526" y="0"/>
                </a:lnTo>
                <a:lnTo>
                  <a:pt x="2089526" y="6800231"/>
                </a:lnTo>
                <a:lnTo>
                  <a:pt x="0" y="6800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83908" y="2901855"/>
            <a:ext cx="5657850" cy="56578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966"/>
            </a:solidFill>
          </p:spPr>
        </p:sp>
      </p:grpSp>
      <p:sp>
        <p:nvSpPr>
          <p:cNvPr name="Freeform 4" id="4"/>
          <p:cNvSpPr/>
          <p:nvPr/>
        </p:nvSpPr>
        <p:spPr>
          <a:xfrm flipH="false" flipV="false" rot="0">
            <a:off x="1657097" y="0"/>
            <a:ext cx="5784661" cy="2892330"/>
          </a:xfrm>
          <a:custGeom>
            <a:avLst/>
            <a:gdLst/>
            <a:ahLst/>
            <a:cxnLst/>
            <a:rect r="r" b="b" t="t" l="l"/>
            <a:pathLst>
              <a:path h="2892330" w="5784661">
                <a:moveTo>
                  <a:pt x="0" y="0"/>
                </a:moveTo>
                <a:lnTo>
                  <a:pt x="5784661" y="0"/>
                </a:lnTo>
                <a:lnTo>
                  <a:pt x="5784661" y="2892330"/>
                </a:lnTo>
                <a:lnTo>
                  <a:pt x="0" y="28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2700000">
            <a:off x="2961716" y="4079664"/>
            <a:ext cx="3302233" cy="330223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610D4"/>
            </a:solidFill>
          </p:spPr>
        </p:sp>
      </p:grpSp>
      <p:grpSp>
        <p:nvGrpSpPr>
          <p:cNvPr name="Group 7" id="7"/>
          <p:cNvGrpSpPr/>
          <p:nvPr/>
        </p:nvGrpSpPr>
        <p:grpSpPr>
          <a:xfrm rot="0">
            <a:off x="1028700" y="9258300"/>
            <a:ext cx="16230600" cy="214890"/>
            <a:chOff x="0" y="0"/>
            <a:chExt cx="43165238" cy="571500"/>
          </a:xfrm>
        </p:grpSpPr>
        <p:sp>
          <p:nvSpPr>
            <p:cNvPr name="Freeform 8" id="8"/>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9" id="9"/>
          <p:cNvSpPr/>
          <p:nvPr/>
        </p:nvSpPr>
        <p:spPr>
          <a:xfrm flipH="false" flipV="false" rot="0">
            <a:off x="3190116" y="2977201"/>
            <a:ext cx="2845434" cy="4218298"/>
          </a:xfrm>
          <a:custGeom>
            <a:avLst/>
            <a:gdLst/>
            <a:ahLst/>
            <a:cxnLst/>
            <a:rect r="r" b="b" t="t" l="l"/>
            <a:pathLst>
              <a:path h="4218298" w="2845434">
                <a:moveTo>
                  <a:pt x="0" y="0"/>
                </a:moveTo>
                <a:lnTo>
                  <a:pt x="2845434" y="0"/>
                </a:lnTo>
                <a:lnTo>
                  <a:pt x="2845434" y="4218298"/>
                </a:lnTo>
                <a:lnTo>
                  <a:pt x="0" y="421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8972297" y="2903451"/>
            <a:ext cx="7745801" cy="4006289"/>
            <a:chOff x="0" y="0"/>
            <a:chExt cx="10327734" cy="5341719"/>
          </a:xfrm>
        </p:grpSpPr>
        <p:sp>
          <p:nvSpPr>
            <p:cNvPr name="TextBox 11" id="11"/>
            <p:cNvSpPr txBox="true"/>
            <p:nvPr/>
          </p:nvSpPr>
          <p:spPr>
            <a:xfrm rot="0">
              <a:off x="0" y="1963519"/>
              <a:ext cx="10327734" cy="3378200"/>
            </a:xfrm>
            <a:prstGeom prst="rect">
              <a:avLst/>
            </a:prstGeom>
          </p:spPr>
          <p:txBody>
            <a:bodyPr anchor="t" rtlCol="false" tIns="0" lIns="0" bIns="0" rIns="0">
              <a:spAutoFit/>
            </a:bodyPr>
            <a:lstStyle/>
            <a:p>
              <a:pPr algn="l" marL="0" indent="0" lvl="0">
                <a:lnSpc>
                  <a:spcPts val="2879"/>
                </a:lnSpc>
              </a:pPr>
              <a:r>
                <a:rPr lang="en-US" sz="2400" spc="24">
                  <a:solidFill>
                    <a:srgbClr val="000000"/>
                  </a:solidFill>
                  <a:latin typeface="HK Grotesk"/>
                  <a:ea typeface="HK Grotesk"/>
                  <a:cs typeface="HK Grotesk"/>
                  <a:sym typeface="HK Grotesk"/>
                </a:rPr>
                <a:t>Choosing the right template can significantly </a:t>
              </a:r>
              <a:r>
                <a:rPr lang="en-US" b="true" sz="2400" spc="24">
                  <a:solidFill>
                    <a:srgbClr val="000000"/>
                  </a:solidFill>
                  <a:latin typeface="HK Grotesk Bold"/>
                  <a:ea typeface="HK Grotesk Bold"/>
                  <a:cs typeface="HK Grotesk Bold"/>
                  <a:sym typeface="HK Grotesk Bold"/>
                </a:rPr>
                <a:t>enhance your presentation</a:t>
              </a:r>
              <a:r>
                <a:rPr lang="en-US" sz="2400" spc="24">
                  <a:solidFill>
                    <a:srgbClr val="000000"/>
                  </a:solidFill>
                  <a:latin typeface="HK Grotesk"/>
                  <a:ea typeface="HK Grotesk"/>
                  <a:cs typeface="HK Grotesk"/>
                  <a:sym typeface="HK Grotesk"/>
                </a:rPr>
                <a:t> and help convey your message effectively. A well-structured pitch deck not only captures the attention of investors but also provides a clear narrative that highlights your vision and objectives. This clarity can make a strong impact during crucial meetings.</a:t>
              </a:r>
            </a:p>
          </p:txBody>
        </p:sp>
        <p:sp>
          <p:nvSpPr>
            <p:cNvPr name="TextBox 12" id="12"/>
            <p:cNvSpPr txBox="true"/>
            <p:nvPr/>
          </p:nvSpPr>
          <p:spPr>
            <a:xfrm rot="0">
              <a:off x="0" y="0"/>
              <a:ext cx="103277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Boosting Success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5400000">
            <a:off x="-2785541" y="-1174232"/>
            <a:ext cx="10370142" cy="12635465"/>
            <a:chOff x="0" y="0"/>
            <a:chExt cx="2354580" cy="2868930"/>
          </a:xfrm>
        </p:grpSpPr>
        <p:sp>
          <p:nvSpPr>
            <p:cNvPr name="Freeform 3" id="3"/>
            <p:cNvSpPr/>
            <p:nvPr/>
          </p:nvSpPr>
          <p:spPr>
            <a:xfrm flipH="false" flipV="false" rot="0">
              <a:off x="0" y="0"/>
              <a:ext cx="2353310" cy="2868930"/>
            </a:xfrm>
            <a:custGeom>
              <a:avLst/>
              <a:gdLst/>
              <a:ahLst/>
              <a:cxnLst/>
              <a:rect r="r" b="b" t="t" l="l"/>
              <a:pathLst>
                <a:path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5CE6"/>
            </a:solidFill>
          </p:spPr>
        </p:sp>
      </p:grpSp>
      <p:sp>
        <p:nvSpPr>
          <p:cNvPr name="Freeform 4" id="4"/>
          <p:cNvSpPr/>
          <p:nvPr/>
        </p:nvSpPr>
        <p:spPr>
          <a:xfrm flipH="false" flipV="false" rot="0">
            <a:off x="-4289718" y="725570"/>
            <a:ext cx="7315200" cy="3005882"/>
          </a:xfrm>
          <a:custGeom>
            <a:avLst/>
            <a:gdLst/>
            <a:ahLst/>
            <a:cxnLst/>
            <a:rect r="r" b="b" t="t" l="l"/>
            <a:pathLst>
              <a:path h="3005882" w="7315200">
                <a:moveTo>
                  <a:pt x="0" y="0"/>
                </a:moveTo>
                <a:lnTo>
                  <a:pt x="7315200" y="0"/>
                </a:lnTo>
                <a:lnTo>
                  <a:pt x="7315200" y="3005882"/>
                </a:lnTo>
                <a:lnTo>
                  <a:pt x="0" y="3005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6394" y="6915185"/>
            <a:ext cx="7315200" cy="3005882"/>
          </a:xfrm>
          <a:custGeom>
            <a:avLst/>
            <a:gdLst/>
            <a:ahLst/>
            <a:cxnLst/>
            <a:rect r="r" b="b" t="t" l="l"/>
            <a:pathLst>
              <a:path h="3005882" w="7315200">
                <a:moveTo>
                  <a:pt x="0" y="0"/>
                </a:moveTo>
                <a:lnTo>
                  <a:pt x="7315200" y="0"/>
                </a:lnTo>
                <a:lnTo>
                  <a:pt x="7315200" y="3005883"/>
                </a:lnTo>
                <a:lnTo>
                  <a:pt x="0" y="3005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36394" y="4228263"/>
            <a:ext cx="5842005" cy="1830473"/>
          </a:xfrm>
          <a:prstGeom prst="rect">
            <a:avLst/>
          </a:prstGeom>
        </p:spPr>
        <p:txBody>
          <a:bodyPr anchor="t" rtlCol="false" tIns="0" lIns="0" bIns="0" rIns="0">
            <a:spAutoFit/>
          </a:bodyPr>
          <a:lstStyle/>
          <a:p>
            <a:pPr algn="l" marL="0" indent="0" lvl="0">
              <a:lnSpc>
                <a:spcPts val="7344"/>
              </a:lnSpc>
            </a:pPr>
            <a:r>
              <a:rPr lang="en-US" sz="6120">
                <a:solidFill>
                  <a:srgbClr val="F5F5EF"/>
                </a:solidFill>
                <a:latin typeface="Inter"/>
                <a:ea typeface="Inter"/>
                <a:cs typeface="Inter"/>
                <a:sym typeface="Inter"/>
              </a:rPr>
              <a:t>Key Takeaways for a Pitch Deck</a:t>
            </a:r>
          </a:p>
        </p:txBody>
      </p:sp>
      <p:sp>
        <p:nvSpPr>
          <p:cNvPr name="TextBox 7" id="7"/>
          <p:cNvSpPr txBox="true"/>
          <p:nvPr/>
        </p:nvSpPr>
        <p:spPr>
          <a:xfrm rot="0">
            <a:off x="10051606" y="1916498"/>
            <a:ext cx="577320" cy="312012"/>
          </a:xfrm>
          <a:prstGeom prst="rect">
            <a:avLst/>
          </a:prstGeom>
        </p:spPr>
        <p:txBody>
          <a:bodyPr anchor="t" rtlCol="false" tIns="0" lIns="0" bIns="0" rIns="0">
            <a:spAutoFit/>
          </a:bodyPr>
          <a:lstStyle/>
          <a:p>
            <a:pPr algn="r">
              <a:lnSpc>
                <a:spcPts val="2520"/>
              </a:lnSpc>
            </a:pPr>
            <a:r>
              <a:rPr lang="en-US" sz="2100" spc="52">
                <a:solidFill>
                  <a:srgbClr val="000000"/>
                </a:solidFill>
                <a:latin typeface="Inter"/>
                <a:ea typeface="Inter"/>
                <a:cs typeface="Inter"/>
                <a:sym typeface="Inter"/>
              </a:rPr>
              <a:t>01</a:t>
            </a:r>
          </a:p>
        </p:txBody>
      </p:sp>
      <p:sp>
        <p:nvSpPr>
          <p:cNvPr name="TextBox 8" id="8"/>
          <p:cNvSpPr txBox="true"/>
          <p:nvPr/>
        </p:nvSpPr>
        <p:spPr>
          <a:xfrm rot="0">
            <a:off x="10898966" y="1840298"/>
            <a:ext cx="6121517" cy="1560195"/>
          </a:xfrm>
          <a:prstGeom prst="rect">
            <a:avLst/>
          </a:prstGeom>
        </p:spPr>
        <p:txBody>
          <a:bodyPr anchor="t" rtlCol="false" tIns="0" lIns="0" bIns="0" rIns="0">
            <a:spAutoFit/>
          </a:bodyPr>
          <a:lstStyle/>
          <a:p>
            <a:pPr algn="l" marL="0" indent="0" lvl="0">
              <a:lnSpc>
                <a:spcPts val="3120"/>
              </a:lnSpc>
            </a:pPr>
            <a:r>
              <a:rPr lang="en-US" sz="2400" spc="24">
                <a:solidFill>
                  <a:srgbClr val="000000"/>
                </a:solidFill>
                <a:latin typeface="HK Grotesk Light"/>
                <a:ea typeface="HK Grotesk Light"/>
                <a:cs typeface="HK Grotesk Light"/>
                <a:sym typeface="HK Grotesk Light"/>
              </a:rPr>
              <a:t>A </a:t>
            </a:r>
            <a:r>
              <a:rPr lang="en-US" b="true" sz="2400" spc="24">
                <a:solidFill>
                  <a:srgbClr val="000000"/>
                </a:solidFill>
                <a:latin typeface="HK Grotesk Bold"/>
                <a:ea typeface="HK Grotesk Bold"/>
                <a:cs typeface="HK Grotesk Bold"/>
                <a:sym typeface="HK Grotesk Bold"/>
              </a:rPr>
              <a:t>clear narrative</a:t>
            </a:r>
            <a:r>
              <a:rPr lang="en-US" sz="2400" spc="24">
                <a:solidFill>
                  <a:srgbClr val="000000"/>
                </a:solidFill>
                <a:latin typeface="HK Grotesk Light"/>
                <a:ea typeface="HK Grotesk Light"/>
                <a:cs typeface="HK Grotesk Light"/>
                <a:sym typeface="HK Grotesk Light"/>
              </a:rPr>
              <a:t> is essential to guide your audience through your presentation, helping them understand your vision and goals effectively.</a:t>
            </a:r>
          </a:p>
        </p:txBody>
      </p:sp>
      <p:sp>
        <p:nvSpPr>
          <p:cNvPr name="TextBox 9" id="9"/>
          <p:cNvSpPr txBox="true"/>
          <p:nvPr/>
        </p:nvSpPr>
        <p:spPr>
          <a:xfrm rot="0">
            <a:off x="10051606" y="4401595"/>
            <a:ext cx="577320" cy="312012"/>
          </a:xfrm>
          <a:prstGeom prst="rect">
            <a:avLst/>
          </a:prstGeom>
        </p:spPr>
        <p:txBody>
          <a:bodyPr anchor="t" rtlCol="false" tIns="0" lIns="0" bIns="0" rIns="0">
            <a:spAutoFit/>
          </a:bodyPr>
          <a:lstStyle/>
          <a:p>
            <a:pPr algn="r">
              <a:lnSpc>
                <a:spcPts val="2520"/>
              </a:lnSpc>
            </a:pPr>
            <a:r>
              <a:rPr lang="en-US" sz="2100" spc="52">
                <a:solidFill>
                  <a:srgbClr val="000000"/>
                </a:solidFill>
                <a:latin typeface="Inter"/>
                <a:ea typeface="Inter"/>
                <a:cs typeface="Inter"/>
                <a:sym typeface="Inter"/>
              </a:rPr>
              <a:t>02</a:t>
            </a:r>
          </a:p>
        </p:txBody>
      </p:sp>
      <p:sp>
        <p:nvSpPr>
          <p:cNvPr name="TextBox 10" id="10"/>
          <p:cNvSpPr txBox="true"/>
          <p:nvPr/>
        </p:nvSpPr>
        <p:spPr>
          <a:xfrm rot="0">
            <a:off x="10898966" y="4325395"/>
            <a:ext cx="6121517" cy="1578958"/>
          </a:xfrm>
          <a:prstGeom prst="rect">
            <a:avLst/>
          </a:prstGeom>
        </p:spPr>
        <p:txBody>
          <a:bodyPr anchor="t" rtlCol="false" tIns="0" lIns="0" bIns="0" rIns="0">
            <a:spAutoFit/>
          </a:bodyPr>
          <a:lstStyle/>
          <a:p>
            <a:pPr algn="l" marL="0" indent="0" lvl="0">
              <a:lnSpc>
                <a:spcPts val="3120"/>
              </a:lnSpc>
            </a:pPr>
            <a:r>
              <a:rPr lang="en-US" sz="2400" spc="24">
                <a:solidFill>
                  <a:srgbClr val="000000"/>
                </a:solidFill>
                <a:latin typeface="HK Grotesk Light"/>
                <a:ea typeface="HK Grotesk Light"/>
                <a:cs typeface="HK Grotesk Light"/>
                <a:sym typeface="HK Grotesk Light"/>
              </a:rPr>
              <a:t>Visuals play a crucial role in maintaining engagement; ensure your slides are aesthetically pleasing while conveying your message with </a:t>
            </a:r>
            <a:r>
              <a:rPr lang="en-US" b="true" sz="2400" spc="24">
                <a:solidFill>
                  <a:srgbClr val="000000"/>
                </a:solidFill>
                <a:latin typeface="HK Grotesk Bold"/>
                <a:ea typeface="HK Grotesk Bold"/>
                <a:cs typeface="HK Grotesk Bold"/>
                <a:sym typeface="HK Grotesk Bold"/>
              </a:rPr>
              <a:t>impactful images and charts</a:t>
            </a:r>
            <a:r>
              <a:rPr lang="en-US" sz="2400" spc="24">
                <a:solidFill>
                  <a:srgbClr val="000000"/>
                </a:solidFill>
                <a:latin typeface="HK Grotesk Light"/>
                <a:ea typeface="HK Grotesk Light"/>
                <a:cs typeface="HK Grotesk Light"/>
                <a:sym typeface="HK Grotesk Light"/>
              </a:rPr>
              <a:t>.</a:t>
            </a:r>
          </a:p>
        </p:txBody>
      </p:sp>
      <p:sp>
        <p:nvSpPr>
          <p:cNvPr name="TextBox 11" id="11"/>
          <p:cNvSpPr txBox="true"/>
          <p:nvPr/>
        </p:nvSpPr>
        <p:spPr>
          <a:xfrm rot="0">
            <a:off x="10051606" y="6915368"/>
            <a:ext cx="577320" cy="312012"/>
          </a:xfrm>
          <a:prstGeom prst="rect">
            <a:avLst/>
          </a:prstGeom>
        </p:spPr>
        <p:txBody>
          <a:bodyPr anchor="t" rtlCol="false" tIns="0" lIns="0" bIns="0" rIns="0">
            <a:spAutoFit/>
          </a:bodyPr>
          <a:lstStyle/>
          <a:p>
            <a:pPr algn="r">
              <a:lnSpc>
                <a:spcPts val="2520"/>
              </a:lnSpc>
            </a:pPr>
            <a:r>
              <a:rPr lang="en-US" sz="2100" spc="52">
                <a:solidFill>
                  <a:srgbClr val="000000"/>
                </a:solidFill>
                <a:latin typeface="Inter"/>
                <a:ea typeface="Inter"/>
                <a:cs typeface="Inter"/>
                <a:sym typeface="Inter"/>
              </a:rPr>
              <a:t>03</a:t>
            </a:r>
          </a:p>
        </p:txBody>
      </p:sp>
      <p:sp>
        <p:nvSpPr>
          <p:cNvPr name="TextBox 12" id="12"/>
          <p:cNvSpPr txBox="true"/>
          <p:nvPr/>
        </p:nvSpPr>
        <p:spPr>
          <a:xfrm rot="0">
            <a:off x="10898966" y="6839168"/>
            <a:ext cx="6121517" cy="1578958"/>
          </a:xfrm>
          <a:prstGeom prst="rect">
            <a:avLst/>
          </a:prstGeom>
        </p:spPr>
        <p:txBody>
          <a:bodyPr anchor="t" rtlCol="false" tIns="0" lIns="0" bIns="0" rIns="0">
            <a:spAutoFit/>
          </a:bodyPr>
          <a:lstStyle/>
          <a:p>
            <a:pPr algn="l" marL="0" indent="0" lvl="0">
              <a:lnSpc>
                <a:spcPts val="3120"/>
              </a:lnSpc>
            </a:pPr>
            <a:r>
              <a:rPr lang="en-US" sz="2400" spc="24">
                <a:solidFill>
                  <a:srgbClr val="000000"/>
                </a:solidFill>
                <a:latin typeface="HK Grotesk Light"/>
                <a:ea typeface="HK Grotesk Light"/>
                <a:cs typeface="HK Grotesk Light"/>
                <a:sym typeface="HK Grotesk Light"/>
              </a:rPr>
              <a:t>Practice delivering your pitch to ensure </a:t>
            </a:r>
            <a:r>
              <a:rPr lang="en-US" b="true" sz="2400" spc="24">
                <a:solidFill>
                  <a:srgbClr val="000000"/>
                </a:solidFill>
                <a:latin typeface="HK Grotesk Bold"/>
                <a:ea typeface="HK Grotesk Bold"/>
                <a:cs typeface="HK Grotesk Bold"/>
                <a:sym typeface="HK Grotesk Bold"/>
              </a:rPr>
              <a:t>confidence</a:t>
            </a:r>
            <a:r>
              <a:rPr lang="en-US" sz="2400" spc="24">
                <a:solidFill>
                  <a:srgbClr val="000000"/>
                </a:solidFill>
                <a:latin typeface="HK Grotesk Light"/>
                <a:ea typeface="HK Grotesk Light"/>
                <a:cs typeface="HK Grotesk Light"/>
                <a:sym typeface="HK Grotesk Light"/>
              </a:rPr>
              <a:t> and clarity; being well-prepared can significantly improve your chances of making a lasting impression.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83908" y="2901855"/>
            <a:ext cx="5657850" cy="56578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966"/>
            </a:solidFill>
          </p:spPr>
        </p:sp>
      </p:grpSp>
      <p:sp>
        <p:nvSpPr>
          <p:cNvPr name="Freeform 4" id="4"/>
          <p:cNvSpPr/>
          <p:nvPr/>
        </p:nvSpPr>
        <p:spPr>
          <a:xfrm flipH="false" flipV="false" rot="0">
            <a:off x="1657097" y="0"/>
            <a:ext cx="5784661" cy="2892330"/>
          </a:xfrm>
          <a:custGeom>
            <a:avLst/>
            <a:gdLst/>
            <a:ahLst/>
            <a:cxnLst/>
            <a:rect r="r" b="b" t="t" l="l"/>
            <a:pathLst>
              <a:path h="2892330" w="5784661">
                <a:moveTo>
                  <a:pt x="0" y="0"/>
                </a:moveTo>
                <a:lnTo>
                  <a:pt x="5784661" y="0"/>
                </a:lnTo>
                <a:lnTo>
                  <a:pt x="5784661" y="2892330"/>
                </a:lnTo>
                <a:lnTo>
                  <a:pt x="0" y="28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2700000">
            <a:off x="2961716" y="4079664"/>
            <a:ext cx="3302233" cy="330223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610D4"/>
            </a:solidFill>
          </p:spPr>
        </p:sp>
      </p:grpSp>
      <p:grpSp>
        <p:nvGrpSpPr>
          <p:cNvPr name="Group 7" id="7"/>
          <p:cNvGrpSpPr/>
          <p:nvPr/>
        </p:nvGrpSpPr>
        <p:grpSpPr>
          <a:xfrm rot="0">
            <a:off x="1028700" y="9258300"/>
            <a:ext cx="16230600" cy="214890"/>
            <a:chOff x="0" y="0"/>
            <a:chExt cx="43165238" cy="571500"/>
          </a:xfrm>
        </p:grpSpPr>
        <p:sp>
          <p:nvSpPr>
            <p:cNvPr name="Freeform 8" id="8"/>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9" id="9"/>
          <p:cNvSpPr/>
          <p:nvPr/>
        </p:nvSpPr>
        <p:spPr>
          <a:xfrm flipH="false" flipV="false" rot="0">
            <a:off x="3190116" y="2977201"/>
            <a:ext cx="2845434" cy="4218298"/>
          </a:xfrm>
          <a:custGeom>
            <a:avLst/>
            <a:gdLst/>
            <a:ahLst/>
            <a:cxnLst/>
            <a:rect r="r" b="b" t="t" l="l"/>
            <a:pathLst>
              <a:path h="4218298" w="2845434">
                <a:moveTo>
                  <a:pt x="0" y="0"/>
                </a:moveTo>
                <a:lnTo>
                  <a:pt x="2845434" y="0"/>
                </a:lnTo>
                <a:lnTo>
                  <a:pt x="2845434" y="4218298"/>
                </a:lnTo>
                <a:lnTo>
                  <a:pt x="0" y="421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8972297" y="3265401"/>
            <a:ext cx="7745801" cy="3282389"/>
            <a:chOff x="0" y="0"/>
            <a:chExt cx="10327734" cy="4376519"/>
          </a:xfrm>
        </p:grpSpPr>
        <p:sp>
          <p:nvSpPr>
            <p:cNvPr name="TextBox 11" id="11"/>
            <p:cNvSpPr txBox="true"/>
            <p:nvPr/>
          </p:nvSpPr>
          <p:spPr>
            <a:xfrm rot="0">
              <a:off x="0" y="1963519"/>
              <a:ext cx="10327734" cy="2413000"/>
            </a:xfrm>
            <a:prstGeom prst="rect">
              <a:avLst/>
            </a:prstGeom>
          </p:spPr>
          <p:txBody>
            <a:bodyPr anchor="t" rtlCol="false" tIns="0" lIns="0" bIns="0" rIns="0">
              <a:spAutoFit/>
            </a:bodyPr>
            <a:lstStyle/>
            <a:p>
              <a:pPr algn="l" marL="0" indent="0" lvl="0">
                <a:lnSpc>
                  <a:spcPts val="2879"/>
                </a:lnSpc>
              </a:pPr>
              <a:r>
                <a:rPr lang="en-US" sz="2400" spc="24">
                  <a:solidFill>
                    <a:srgbClr val="000000"/>
                  </a:solidFill>
                  <a:latin typeface="HK Grotesk"/>
                  <a:ea typeface="HK Grotesk"/>
                  <a:cs typeface="HK Grotesk"/>
                  <a:sym typeface="HK Grotesk"/>
                </a:rPr>
                <a:t>To take your pitch further, it is essential to </a:t>
              </a:r>
              <a:r>
                <a:rPr lang="en-US" b="true" sz="2400" spc="24">
                  <a:solidFill>
                    <a:srgbClr val="000000"/>
                  </a:solidFill>
                  <a:latin typeface="HK Grotesk Bold"/>
                  <a:ea typeface="HK Grotesk Bold"/>
                  <a:cs typeface="HK Grotesk Bold"/>
                  <a:sym typeface="HK Grotesk Bold"/>
                </a:rPr>
                <a:t>refine your message</a:t>
              </a:r>
              <a:r>
                <a:rPr lang="en-US" sz="2400" spc="24">
                  <a:solidFill>
                    <a:srgbClr val="000000"/>
                  </a:solidFill>
                  <a:latin typeface="HK Grotesk"/>
                  <a:ea typeface="HK Grotesk"/>
                  <a:cs typeface="HK Grotesk"/>
                  <a:sym typeface="HK Grotesk"/>
                </a:rPr>
                <a:t> and ensure clarity in your delivery. Focus on engaging your audience by addressing their specific needs and demonstrating how your solution meets those needs effectively.</a:t>
              </a:r>
            </a:p>
          </p:txBody>
        </p:sp>
        <p:sp>
          <p:nvSpPr>
            <p:cNvPr name="TextBox 12" id="12"/>
            <p:cNvSpPr txBox="true"/>
            <p:nvPr/>
          </p:nvSpPr>
          <p:spPr>
            <a:xfrm rot="0">
              <a:off x="0" y="0"/>
              <a:ext cx="103277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Next Steps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9834251" y="0"/>
            <a:ext cx="8453749" cy="10287000"/>
            <a:chOff x="0" y="0"/>
            <a:chExt cx="2859663" cy="3479800"/>
          </a:xfrm>
        </p:grpSpPr>
        <p:sp>
          <p:nvSpPr>
            <p:cNvPr name="Freeform 3" id="3"/>
            <p:cNvSpPr/>
            <p:nvPr/>
          </p:nvSpPr>
          <p:spPr>
            <a:xfrm flipH="false" flipV="false" rot="0">
              <a:off x="0" y="0"/>
              <a:ext cx="2859663" cy="3479800"/>
            </a:xfrm>
            <a:custGeom>
              <a:avLst/>
              <a:gdLst/>
              <a:ahLst/>
              <a:cxnLst/>
              <a:rect r="r" b="b" t="t" l="l"/>
              <a:pathLst>
                <a:path h="3479800" w="2859663">
                  <a:moveTo>
                    <a:pt x="0" y="0"/>
                  </a:moveTo>
                  <a:lnTo>
                    <a:pt x="2859663" y="0"/>
                  </a:lnTo>
                  <a:lnTo>
                    <a:pt x="2859663" y="3479800"/>
                  </a:lnTo>
                  <a:lnTo>
                    <a:pt x="0" y="3479800"/>
                  </a:lnTo>
                  <a:close/>
                </a:path>
              </a:pathLst>
            </a:custGeom>
            <a:solidFill>
              <a:srgbClr val="D610D4"/>
            </a:solidFill>
          </p:spPr>
        </p:sp>
      </p:grpSp>
      <p:grpSp>
        <p:nvGrpSpPr>
          <p:cNvPr name="Group 4" id="4"/>
          <p:cNvGrpSpPr/>
          <p:nvPr/>
        </p:nvGrpSpPr>
        <p:grpSpPr>
          <a:xfrm rot="0">
            <a:off x="11327276" y="6215429"/>
            <a:ext cx="6960724" cy="4071571"/>
            <a:chOff x="0" y="0"/>
            <a:chExt cx="9280965" cy="5428762"/>
          </a:xfrm>
        </p:grpSpPr>
        <p:sp>
          <p:nvSpPr>
            <p:cNvPr name="Freeform 5" id="5"/>
            <p:cNvSpPr/>
            <p:nvPr/>
          </p:nvSpPr>
          <p:spPr>
            <a:xfrm flipH="false" flipV="false" rot="5400000">
              <a:off x="-1357190" y="1357190"/>
              <a:ext cx="5428762" cy="2714381"/>
            </a:xfrm>
            <a:custGeom>
              <a:avLst/>
              <a:gdLst/>
              <a:ahLst/>
              <a:cxnLst/>
              <a:rect r="r" b="b" t="t" l="l"/>
              <a:pathLst>
                <a:path h="2714381" w="5428762">
                  <a:moveTo>
                    <a:pt x="0" y="0"/>
                  </a:moveTo>
                  <a:lnTo>
                    <a:pt x="5428761" y="0"/>
                  </a:lnTo>
                  <a:lnTo>
                    <a:pt x="5428761" y="2714381"/>
                  </a:lnTo>
                  <a:lnTo>
                    <a:pt x="0" y="27143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01681" y="0"/>
              <a:ext cx="6579285" cy="5428762"/>
              <a:chOff x="0" y="0"/>
              <a:chExt cx="1669189" cy="1377297"/>
            </a:xfrm>
          </p:grpSpPr>
          <p:sp>
            <p:nvSpPr>
              <p:cNvPr name="Freeform 7" id="7"/>
              <p:cNvSpPr/>
              <p:nvPr/>
            </p:nvSpPr>
            <p:spPr>
              <a:xfrm flipH="false" flipV="false" rot="0">
                <a:off x="0" y="0"/>
                <a:ext cx="1669189" cy="1377297"/>
              </a:xfrm>
              <a:custGeom>
                <a:avLst/>
                <a:gdLst/>
                <a:ahLst/>
                <a:cxnLst/>
                <a:rect r="r" b="b" t="t" l="l"/>
                <a:pathLst>
                  <a:path h="1377297" w="1669189">
                    <a:moveTo>
                      <a:pt x="0" y="0"/>
                    </a:moveTo>
                    <a:lnTo>
                      <a:pt x="1669189" y="0"/>
                    </a:lnTo>
                    <a:lnTo>
                      <a:pt x="1669189" y="1377297"/>
                    </a:lnTo>
                    <a:lnTo>
                      <a:pt x="0" y="1377297"/>
                    </a:lnTo>
                    <a:close/>
                  </a:path>
                </a:pathLst>
              </a:custGeom>
              <a:solidFill>
                <a:srgbClr val="005CE6"/>
              </a:solidFill>
            </p:spPr>
          </p:sp>
        </p:grpSp>
      </p:grpSp>
      <p:grpSp>
        <p:nvGrpSpPr>
          <p:cNvPr name="Group 8" id="8"/>
          <p:cNvGrpSpPr/>
          <p:nvPr/>
        </p:nvGrpSpPr>
        <p:grpSpPr>
          <a:xfrm rot="0">
            <a:off x="13617904" y="272597"/>
            <a:ext cx="5942831" cy="5942831"/>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DD94"/>
            </a:solidFill>
          </p:spPr>
        </p:sp>
      </p:grpSp>
      <p:grpSp>
        <p:nvGrpSpPr>
          <p:cNvPr name="Group 10" id="10"/>
          <p:cNvGrpSpPr/>
          <p:nvPr/>
        </p:nvGrpSpPr>
        <p:grpSpPr>
          <a:xfrm rot="0">
            <a:off x="1028700" y="9150855"/>
            <a:ext cx="8115300" cy="214890"/>
            <a:chOff x="0" y="0"/>
            <a:chExt cx="21582619" cy="571500"/>
          </a:xfrm>
        </p:grpSpPr>
        <p:sp>
          <p:nvSpPr>
            <p:cNvPr name="Freeform 11" id="11"/>
            <p:cNvSpPr/>
            <p:nvPr/>
          </p:nvSpPr>
          <p:spPr>
            <a:xfrm flipH="false" flipV="false" rot="0">
              <a:off x="0" y="255270"/>
              <a:ext cx="21582619" cy="69850"/>
            </a:xfrm>
            <a:custGeom>
              <a:avLst/>
              <a:gdLst/>
              <a:ahLst/>
              <a:cxnLst/>
              <a:rect r="r" b="b" t="t" l="l"/>
              <a:pathLst>
                <a:path h="69850" w="21582619">
                  <a:moveTo>
                    <a:pt x="21291789" y="0"/>
                  </a:moveTo>
                  <a:lnTo>
                    <a:pt x="0" y="0"/>
                  </a:lnTo>
                  <a:lnTo>
                    <a:pt x="0" y="69850"/>
                  </a:lnTo>
                  <a:lnTo>
                    <a:pt x="21582619" y="69850"/>
                  </a:lnTo>
                  <a:lnTo>
                    <a:pt x="21582619" y="0"/>
                  </a:lnTo>
                  <a:close/>
                </a:path>
              </a:pathLst>
            </a:custGeom>
            <a:solidFill>
              <a:srgbClr val="000000"/>
            </a:solidFill>
          </p:spPr>
        </p:sp>
      </p:grpSp>
      <p:sp>
        <p:nvSpPr>
          <p:cNvPr name="Freeform 12" id="12"/>
          <p:cNvSpPr/>
          <p:nvPr/>
        </p:nvSpPr>
        <p:spPr>
          <a:xfrm flipH="false" flipV="false" rot="0">
            <a:off x="13861061" y="485512"/>
            <a:ext cx="5494117" cy="5494117"/>
          </a:xfrm>
          <a:custGeom>
            <a:avLst/>
            <a:gdLst/>
            <a:ahLst/>
            <a:cxnLst/>
            <a:rect r="r" b="b" t="t" l="l"/>
            <a:pathLst>
              <a:path h="5494117" w="5494117">
                <a:moveTo>
                  <a:pt x="0" y="0"/>
                </a:moveTo>
                <a:lnTo>
                  <a:pt x="5494117" y="0"/>
                </a:lnTo>
                <a:lnTo>
                  <a:pt x="5494117" y="5494117"/>
                </a:lnTo>
                <a:lnTo>
                  <a:pt x="0" y="549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668255" y="6515517"/>
            <a:ext cx="7315200" cy="3471395"/>
          </a:xfrm>
          <a:custGeom>
            <a:avLst/>
            <a:gdLst/>
            <a:ahLst/>
            <a:cxnLst/>
            <a:rect r="r" b="b" t="t" l="l"/>
            <a:pathLst>
              <a:path h="3471395" w="7315200">
                <a:moveTo>
                  <a:pt x="0" y="0"/>
                </a:moveTo>
                <a:lnTo>
                  <a:pt x="7315200" y="0"/>
                </a:lnTo>
                <a:lnTo>
                  <a:pt x="7315200" y="3471395"/>
                </a:lnTo>
                <a:lnTo>
                  <a:pt x="0" y="3471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4" id="14"/>
          <p:cNvGrpSpPr/>
          <p:nvPr/>
        </p:nvGrpSpPr>
        <p:grpSpPr>
          <a:xfrm rot="0">
            <a:off x="1028700" y="1880698"/>
            <a:ext cx="8115300" cy="6525605"/>
            <a:chOff x="0" y="0"/>
            <a:chExt cx="10820400" cy="8700807"/>
          </a:xfrm>
        </p:grpSpPr>
        <p:sp>
          <p:nvSpPr>
            <p:cNvPr name="TextBox 15" id="15"/>
            <p:cNvSpPr txBox="true"/>
            <p:nvPr/>
          </p:nvSpPr>
          <p:spPr>
            <a:xfrm rot="0">
              <a:off x="0" y="0"/>
              <a:ext cx="10820400" cy="1295400"/>
            </a:xfrm>
            <a:prstGeom prst="rect">
              <a:avLst/>
            </a:prstGeom>
          </p:spPr>
          <p:txBody>
            <a:bodyPr anchor="t" rtlCol="false" tIns="0" lIns="0" bIns="0" rIns="0">
              <a:spAutoFit/>
            </a:bodyPr>
            <a:lstStyle/>
            <a:p>
              <a:pPr algn="l" marL="0" indent="0" lvl="0">
                <a:lnSpc>
                  <a:spcPts val="7679"/>
                </a:lnSpc>
              </a:pPr>
              <a:r>
                <a:rPr lang="en-US" sz="6399">
                  <a:solidFill>
                    <a:srgbClr val="000000"/>
                  </a:solidFill>
                  <a:latin typeface="Inter"/>
                  <a:ea typeface="Inter"/>
                  <a:cs typeface="Inter"/>
                  <a:sym typeface="Inter"/>
                </a:rPr>
                <a:t>Why Use a Template</a:t>
              </a:r>
            </a:p>
          </p:txBody>
        </p:sp>
        <p:sp>
          <p:nvSpPr>
            <p:cNvPr name="TextBox 16" id="16"/>
            <p:cNvSpPr txBox="true"/>
            <p:nvPr/>
          </p:nvSpPr>
          <p:spPr>
            <a:xfrm rot="0">
              <a:off x="0" y="1452282"/>
              <a:ext cx="8671337" cy="7248525"/>
            </a:xfrm>
            <a:prstGeom prst="rect">
              <a:avLst/>
            </a:prstGeom>
          </p:spPr>
          <p:txBody>
            <a:bodyPr anchor="t" rtlCol="false" tIns="0" lIns="0" bIns="0" rIns="0">
              <a:spAutoFit/>
            </a:bodyPr>
            <a:lstStyle/>
            <a:p>
              <a:pPr algn="l" marL="0" indent="0" lvl="0">
                <a:lnSpc>
                  <a:spcPts val="4320"/>
                </a:lnSpc>
              </a:pPr>
              <a:r>
                <a:rPr lang="en-US" sz="3600" spc="89">
                  <a:solidFill>
                    <a:srgbClr val="000000"/>
                  </a:solidFill>
                  <a:latin typeface="Inter"/>
                  <a:ea typeface="Inter"/>
                  <a:cs typeface="Inter"/>
                  <a:sym typeface="Inter"/>
                </a:rPr>
                <a:t>TEMPLATE BENEFITS:</a:t>
              </a:r>
            </a:p>
            <a:p>
              <a:pPr algn="l" marL="777240" indent="-388620" lvl="1">
                <a:lnSpc>
                  <a:spcPts val="4320"/>
                </a:lnSpc>
                <a:buFont typeface="Arial"/>
                <a:buChar char="•"/>
              </a:pPr>
              <a:r>
                <a:rPr lang="en-US" sz="3600" spc="89">
                  <a:solidFill>
                    <a:srgbClr val="000000"/>
                  </a:solidFill>
                  <a:latin typeface="Inter"/>
                  <a:ea typeface="Inter"/>
                  <a:cs typeface="Inter"/>
                  <a:sym typeface="Inter"/>
                </a:rPr>
                <a:t>⚡ SAVE TIME ON DESIGN.</a:t>
              </a:r>
            </a:p>
            <a:p>
              <a:pPr algn="l" marL="777240" indent="-388620" lvl="1">
                <a:lnSpc>
                  <a:spcPts val="4320"/>
                </a:lnSpc>
                <a:buFont typeface="Arial"/>
                <a:buChar char="•"/>
              </a:pPr>
              <a:r>
                <a:rPr lang="en-US" sz="3600" spc="89">
                  <a:solidFill>
                    <a:srgbClr val="000000"/>
                  </a:solidFill>
                  <a:latin typeface="Inter"/>
                  <a:ea typeface="Inter"/>
                  <a:cs typeface="Inter"/>
                  <a:sym typeface="Inter"/>
                </a:rPr>
                <a:t>💼 LOOK PROFESSIONAL INSTANTLY.</a:t>
              </a:r>
            </a:p>
            <a:p>
              <a:pPr algn="l" marL="777240" indent="-388620" lvl="1">
                <a:lnSpc>
                  <a:spcPts val="4320"/>
                </a:lnSpc>
                <a:buFont typeface="Arial"/>
                <a:buChar char="•"/>
              </a:pPr>
              <a:r>
                <a:rPr lang="en-US" sz="3600" spc="89">
                  <a:solidFill>
                    <a:srgbClr val="000000"/>
                  </a:solidFill>
                  <a:latin typeface="Inter"/>
                  <a:ea typeface="Inter"/>
                  <a:cs typeface="Inter"/>
                  <a:sym typeface="Inter"/>
                </a:rPr>
                <a:t>🧭 FOLLOW PROVEN INVESTOR-FRIENDLY STRUCTURE.</a:t>
              </a:r>
            </a:p>
            <a:p>
              <a:pPr algn="l" marL="0" indent="0" lvl="0">
                <a:lnSpc>
                  <a:spcPts val="432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83908" y="2901855"/>
            <a:ext cx="5657850" cy="56578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966"/>
            </a:solidFill>
          </p:spPr>
        </p:sp>
      </p:grpSp>
      <p:sp>
        <p:nvSpPr>
          <p:cNvPr name="Freeform 4" id="4"/>
          <p:cNvSpPr/>
          <p:nvPr/>
        </p:nvSpPr>
        <p:spPr>
          <a:xfrm flipH="false" flipV="false" rot="0">
            <a:off x="1657097" y="0"/>
            <a:ext cx="5784661" cy="2892330"/>
          </a:xfrm>
          <a:custGeom>
            <a:avLst/>
            <a:gdLst/>
            <a:ahLst/>
            <a:cxnLst/>
            <a:rect r="r" b="b" t="t" l="l"/>
            <a:pathLst>
              <a:path h="2892330" w="5784661">
                <a:moveTo>
                  <a:pt x="0" y="0"/>
                </a:moveTo>
                <a:lnTo>
                  <a:pt x="5784661" y="0"/>
                </a:lnTo>
                <a:lnTo>
                  <a:pt x="5784661" y="2892330"/>
                </a:lnTo>
                <a:lnTo>
                  <a:pt x="0" y="28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2700000">
            <a:off x="2961716" y="4079664"/>
            <a:ext cx="3302233" cy="330223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610D4"/>
            </a:solidFill>
          </p:spPr>
        </p:sp>
      </p:grpSp>
      <p:grpSp>
        <p:nvGrpSpPr>
          <p:cNvPr name="Group 7" id="7"/>
          <p:cNvGrpSpPr/>
          <p:nvPr/>
        </p:nvGrpSpPr>
        <p:grpSpPr>
          <a:xfrm rot="0">
            <a:off x="1028700" y="9258300"/>
            <a:ext cx="16230600" cy="214890"/>
            <a:chOff x="0" y="0"/>
            <a:chExt cx="43165238" cy="571500"/>
          </a:xfrm>
        </p:grpSpPr>
        <p:sp>
          <p:nvSpPr>
            <p:cNvPr name="Freeform 8" id="8"/>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9" id="9"/>
          <p:cNvSpPr/>
          <p:nvPr/>
        </p:nvSpPr>
        <p:spPr>
          <a:xfrm flipH="false" flipV="false" rot="0">
            <a:off x="3190116" y="2977201"/>
            <a:ext cx="2845434" cy="4218298"/>
          </a:xfrm>
          <a:custGeom>
            <a:avLst/>
            <a:gdLst/>
            <a:ahLst/>
            <a:cxnLst/>
            <a:rect r="r" b="b" t="t" l="l"/>
            <a:pathLst>
              <a:path h="4218298" w="2845434">
                <a:moveTo>
                  <a:pt x="0" y="0"/>
                </a:moveTo>
                <a:lnTo>
                  <a:pt x="2845434" y="0"/>
                </a:lnTo>
                <a:lnTo>
                  <a:pt x="2845434" y="4218298"/>
                </a:lnTo>
                <a:lnTo>
                  <a:pt x="0" y="421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8972297" y="3084426"/>
            <a:ext cx="7745801" cy="3644339"/>
            <a:chOff x="0" y="0"/>
            <a:chExt cx="10327734" cy="4859119"/>
          </a:xfrm>
        </p:grpSpPr>
        <p:sp>
          <p:nvSpPr>
            <p:cNvPr name="TextBox 11" id="11"/>
            <p:cNvSpPr txBox="true"/>
            <p:nvPr/>
          </p:nvSpPr>
          <p:spPr>
            <a:xfrm rot="0">
              <a:off x="0" y="1963519"/>
              <a:ext cx="10327734" cy="2895600"/>
            </a:xfrm>
            <a:prstGeom prst="rect">
              <a:avLst/>
            </a:prstGeom>
          </p:spPr>
          <p:txBody>
            <a:bodyPr anchor="t" rtlCol="false" tIns="0" lIns="0" bIns="0" rIns="0">
              <a:spAutoFit/>
            </a:bodyPr>
            <a:lstStyle/>
            <a:p>
              <a:pPr algn="l" marL="0" indent="0" lvl="0">
                <a:lnSpc>
                  <a:spcPts val="2879"/>
                </a:lnSpc>
              </a:pPr>
              <a:r>
                <a:rPr lang="en-US" sz="2400" spc="24">
                  <a:solidFill>
                    <a:srgbClr val="000000"/>
                  </a:solidFill>
                  <a:latin typeface="HK Grotesk"/>
                  <a:ea typeface="HK Grotesk"/>
                  <a:cs typeface="HK Grotesk"/>
                  <a:sym typeface="HK Grotesk"/>
                </a:rPr>
                <a:t>Creating a strong first impression is crucial in capturing your audience's attention. </a:t>
              </a:r>
              <a:r>
                <a:rPr lang="en-US" b="true" sz="2400" spc="24">
                  <a:solidFill>
                    <a:srgbClr val="000000"/>
                  </a:solidFill>
                  <a:latin typeface="HK Grotesk Bold"/>
                  <a:ea typeface="HK Grotesk Bold"/>
                  <a:cs typeface="HK Grotesk Bold"/>
                  <a:sym typeface="HK Grotesk Bold"/>
                </a:rPr>
                <a:t>Engaging visuals</a:t>
              </a:r>
              <a:r>
                <a:rPr lang="en-US" sz="2400" spc="24">
                  <a:solidFill>
                    <a:srgbClr val="000000"/>
                  </a:solidFill>
                  <a:latin typeface="HK Grotesk"/>
                  <a:ea typeface="HK Grotesk"/>
                  <a:cs typeface="HK Grotesk"/>
                  <a:sym typeface="HK Grotesk"/>
                </a:rPr>
                <a:t> and concise messaging can make a lasting impact. By strategically using design elements, like color and layout, you can convey professionalism and credibility, which helps establish trust with your audience right from the start.</a:t>
              </a:r>
            </a:p>
          </p:txBody>
        </p:sp>
        <p:sp>
          <p:nvSpPr>
            <p:cNvPr name="TextBox 12" id="12"/>
            <p:cNvSpPr txBox="true"/>
            <p:nvPr/>
          </p:nvSpPr>
          <p:spPr>
            <a:xfrm rot="0">
              <a:off x="0" y="0"/>
              <a:ext cx="103277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First Impressions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997524" y="4249338"/>
            <a:ext cx="5338527" cy="4764732"/>
            <a:chOff x="0" y="0"/>
            <a:chExt cx="2223062" cy="1984123"/>
          </a:xfrm>
        </p:grpSpPr>
        <p:sp>
          <p:nvSpPr>
            <p:cNvPr name="Freeform 3" id="3"/>
            <p:cNvSpPr/>
            <p:nvPr/>
          </p:nvSpPr>
          <p:spPr>
            <a:xfrm flipH="false" flipV="false" rot="0">
              <a:off x="0" y="0"/>
              <a:ext cx="2223062" cy="1984123"/>
            </a:xfrm>
            <a:custGeom>
              <a:avLst/>
              <a:gdLst/>
              <a:ahLst/>
              <a:cxnLst/>
              <a:rect r="r" b="b" t="t" l="l"/>
              <a:pathLst>
                <a:path h="1984123" w="2223062">
                  <a:moveTo>
                    <a:pt x="0" y="0"/>
                  </a:moveTo>
                  <a:lnTo>
                    <a:pt x="2223062" y="0"/>
                  </a:lnTo>
                  <a:lnTo>
                    <a:pt x="2223062" y="1984123"/>
                  </a:lnTo>
                  <a:lnTo>
                    <a:pt x="0" y="1984123"/>
                  </a:lnTo>
                  <a:close/>
                </a:path>
              </a:pathLst>
            </a:custGeom>
            <a:solidFill>
              <a:srgbClr val="005CE6"/>
            </a:solidFill>
          </p:spPr>
        </p:sp>
      </p:grpSp>
      <p:grpSp>
        <p:nvGrpSpPr>
          <p:cNvPr name="Group 4" id="4"/>
          <p:cNvGrpSpPr/>
          <p:nvPr/>
        </p:nvGrpSpPr>
        <p:grpSpPr>
          <a:xfrm rot="0">
            <a:off x="6475926" y="4249338"/>
            <a:ext cx="5338527" cy="4764732"/>
            <a:chOff x="0" y="0"/>
            <a:chExt cx="2223062" cy="1984123"/>
          </a:xfrm>
        </p:grpSpPr>
        <p:sp>
          <p:nvSpPr>
            <p:cNvPr name="Freeform 5" id="5"/>
            <p:cNvSpPr/>
            <p:nvPr/>
          </p:nvSpPr>
          <p:spPr>
            <a:xfrm flipH="false" flipV="false" rot="0">
              <a:off x="0" y="0"/>
              <a:ext cx="2223062" cy="1984123"/>
            </a:xfrm>
            <a:custGeom>
              <a:avLst/>
              <a:gdLst/>
              <a:ahLst/>
              <a:cxnLst/>
              <a:rect r="r" b="b" t="t" l="l"/>
              <a:pathLst>
                <a:path h="1984123" w="2223062">
                  <a:moveTo>
                    <a:pt x="0" y="0"/>
                  </a:moveTo>
                  <a:lnTo>
                    <a:pt x="2223062" y="0"/>
                  </a:lnTo>
                  <a:lnTo>
                    <a:pt x="2223062" y="1984123"/>
                  </a:lnTo>
                  <a:lnTo>
                    <a:pt x="0" y="1984123"/>
                  </a:lnTo>
                  <a:close/>
                </a:path>
              </a:pathLst>
            </a:custGeom>
            <a:solidFill>
              <a:srgbClr val="1D7144"/>
            </a:solidFill>
          </p:spPr>
        </p:sp>
      </p:grpSp>
      <p:grpSp>
        <p:nvGrpSpPr>
          <p:cNvPr name="Group 6" id="6"/>
          <p:cNvGrpSpPr/>
          <p:nvPr/>
        </p:nvGrpSpPr>
        <p:grpSpPr>
          <a:xfrm rot="0">
            <a:off x="11951950" y="4249338"/>
            <a:ext cx="5338527" cy="4764732"/>
            <a:chOff x="0" y="0"/>
            <a:chExt cx="2223062" cy="1984123"/>
          </a:xfrm>
        </p:grpSpPr>
        <p:sp>
          <p:nvSpPr>
            <p:cNvPr name="Freeform 7" id="7"/>
            <p:cNvSpPr/>
            <p:nvPr/>
          </p:nvSpPr>
          <p:spPr>
            <a:xfrm flipH="false" flipV="false" rot="0">
              <a:off x="0" y="0"/>
              <a:ext cx="2223062" cy="1984123"/>
            </a:xfrm>
            <a:custGeom>
              <a:avLst/>
              <a:gdLst/>
              <a:ahLst/>
              <a:cxnLst/>
              <a:rect r="r" b="b" t="t" l="l"/>
              <a:pathLst>
                <a:path h="1984123" w="2223062">
                  <a:moveTo>
                    <a:pt x="0" y="0"/>
                  </a:moveTo>
                  <a:lnTo>
                    <a:pt x="2223062" y="0"/>
                  </a:lnTo>
                  <a:lnTo>
                    <a:pt x="2223062" y="1984123"/>
                  </a:lnTo>
                  <a:lnTo>
                    <a:pt x="0" y="1984123"/>
                  </a:lnTo>
                  <a:close/>
                </a:path>
              </a:pathLst>
            </a:custGeom>
            <a:solidFill>
              <a:srgbClr val="F17318"/>
            </a:solidFill>
          </p:spPr>
        </p:sp>
      </p:grpSp>
      <p:grpSp>
        <p:nvGrpSpPr>
          <p:cNvPr name="Group 8" id="8"/>
          <p:cNvGrpSpPr/>
          <p:nvPr/>
        </p:nvGrpSpPr>
        <p:grpSpPr>
          <a:xfrm rot="0">
            <a:off x="1028700" y="9258300"/>
            <a:ext cx="16230600" cy="214890"/>
            <a:chOff x="0" y="0"/>
            <a:chExt cx="43165238" cy="571500"/>
          </a:xfrm>
        </p:grpSpPr>
        <p:sp>
          <p:nvSpPr>
            <p:cNvPr name="Freeform 9" id="9"/>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10" id="10"/>
          <p:cNvSpPr/>
          <p:nvPr/>
        </p:nvSpPr>
        <p:spPr>
          <a:xfrm flipH="false" flipV="false" rot="-10800000">
            <a:off x="12347853" y="4794328"/>
            <a:ext cx="1129151" cy="3674751"/>
          </a:xfrm>
          <a:custGeom>
            <a:avLst/>
            <a:gdLst/>
            <a:ahLst/>
            <a:cxnLst/>
            <a:rect r="r" b="b" t="t" l="l"/>
            <a:pathLst>
              <a:path h="3674751" w="1129151">
                <a:moveTo>
                  <a:pt x="0" y="0"/>
                </a:moveTo>
                <a:lnTo>
                  <a:pt x="1129150" y="0"/>
                </a:lnTo>
                <a:lnTo>
                  <a:pt x="1129150" y="3674752"/>
                </a:lnTo>
                <a:lnTo>
                  <a:pt x="0" y="3674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6849568" y="4794328"/>
            <a:ext cx="1129151" cy="3674751"/>
          </a:xfrm>
          <a:custGeom>
            <a:avLst/>
            <a:gdLst/>
            <a:ahLst/>
            <a:cxnLst/>
            <a:rect r="r" b="b" t="t" l="l"/>
            <a:pathLst>
              <a:path h="3674751" w="1129151">
                <a:moveTo>
                  <a:pt x="0" y="0"/>
                </a:moveTo>
                <a:lnTo>
                  <a:pt x="1129150" y="0"/>
                </a:lnTo>
                <a:lnTo>
                  <a:pt x="1129150" y="3674752"/>
                </a:lnTo>
                <a:lnTo>
                  <a:pt x="0" y="3674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1377174" y="4794328"/>
            <a:ext cx="1129151" cy="3674751"/>
          </a:xfrm>
          <a:custGeom>
            <a:avLst/>
            <a:gdLst/>
            <a:ahLst/>
            <a:cxnLst/>
            <a:rect r="r" b="b" t="t" l="l"/>
            <a:pathLst>
              <a:path h="3674751" w="1129151">
                <a:moveTo>
                  <a:pt x="0" y="0"/>
                </a:moveTo>
                <a:lnTo>
                  <a:pt x="1129151" y="0"/>
                </a:lnTo>
                <a:lnTo>
                  <a:pt x="1129151" y="3674752"/>
                </a:lnTo>
                <a:lnTo>
                  <a:pt x="0" y="3674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120687" y="1833439"/>
            <a:ext cx="14046627" cy="1634481"/>
            <a:chOff x="0" y="0"/>
            <a:chExt cx="18728836" cy="2179308"/>
          </a:xfrm>
        </p:grpSpPr>
        <p:sp>
          <p:nvSpPr>
            <p:cNvPr name="TextBox 14" id="14"/>
            <p:cNvSpPr txBox="true"/>
            <p:nvPr/>
          </p:nvSpPr>
          <p:spPr>
            <a:xfrm rot="0">
              <a:off x="0" y="9525"/>
              <a:ext cx="18728836" cy="1599073"/>
            </a:xfrm>
            <a:prstGeom prst="rect">
              <a:avLst/>
            </a:prstGeom>
          </p:spPr>
          <p:txBody>
            <a:bodyPr anchor="t" rtlCol="false" tIns="0" lIns="0" bIns="0" rIns="0">
              <a:spAutoFit/>
            </a:bodyPr>
            <a:lstStyle/>
            <a:p>
              <a:pPr algn="ctr" marL="0" indent="0" lvl="0">
                <a:lnSpc>
                  <a:spcPts val="9599"/>
                </a:lnSpc>
              </a:pPr>
              <a:r>
                <a:rPr lang="en-US" sz="7999">
                  <a:solidFill>
                    <a:srgbClr val="000000"/>
                  </a:solidFill>
                  <a:latin typeface="Inter"/>
                  <a:ea typeface="Inter"/>
                  <a:cs typeface="Inter"/>
                  <a:sym typeface="Inter"/>
                </a:rPr>
                <a:t>Winning Design</a:t>
              </a:r>
            </a:p>
          </p:txBody>
        </p:sp>
        <p:sp>
          <p:nvSpPr>
            <p:cNvPr name="TextBox 15" id="15"/>
            <p:cNvSpPr txBox="true"/>
            <p:nvPr/>
          </p:nvSpPr>
          <p:spPr>
            <a:xfrm rot="0">
              <a:off x="0" y="1763291"/>
              <a:ext cx="18728836" cy="416017"/>
            </a:xfrm>
            <a:prstGeom prst="rect">
              <a:avLst/>
            </a:prstGeom>
          </p:spPr>
          <p:txBody>
            <a:bodyPr anchor="t" rtlCol="false" tIns="0" lIns="0" bIns="0" rIns="0">
              <a:spAutoFit/>
            </a:bodyPr>
            <a:lstStyle/>
            <a:p>
              <a:pPr algn="ctr" marL="0" indent="0" lvl="0">
                <a:lnSpc>
                  <a:spcPts val="2519"/>
                </a:lnSpc>
              </a:pPr>
              <a:r>
                <a:rPr lang="en-US" sz="2099" spc="52">
                  <a:solidFill>
                    <a:srgbClr val="000000"/>
                  </a:solidFill>
                  <a:latin typeface="Inter"/>
                  <a:ea typeface="Inter"/>
                  <a:cs typeface="Inter"/>
                  <a:sym typeface="Inter"/>
                </a:rPr>
                <a:t>KEY ELEMENTS FOR EFFECTIVE PITCHES</a:t>
              </a:r>
            </a:p>
          </p:txBody>
        </p:sp>
      </p:grpSp>
      <p:sp>
        <p:nvSpPr>
          <p:cNvPr name="TextBox 16" id="16"/>
          <p:cNvSpPr txBox="true"/>
          <p:nvPr/>
        </p:nvSpPr>
        <p:spPr>
          <a:xfrm rot="0">
            <a:off x="2806138" y="4756317"/>
            <a:ext cx="3139702" cy="3004083"/>
          </a:xfrm>
          <a:prstGeom prst="rect">
            <a:avLst/>
          </a:prstGeom>
        </p:spPr>
        <p:txBody>
          <a:bodyPr anchor="t" rtlCol="false" tIns="0" lIns="0" bIns="0" rIns="0">
            <a:spAutoFit/>
          </a:bodyPr>
          <a:lstStyle/>
          <a:p>
            <a:pPr algn="l" marL="0" indent="0" lvl="0">
              <a:lnSpc>
                <a:spcPts val="3003"/>
              </a:lnSpc>
            </a:pPr>
            <a:r>
              <a:rPr lang="en-US" sz="2310" spc="23">
                <a:solidFill>
                  <a:srgbClr val="F5F5EF"/>
                </a:solidFill>
                <a:latin typeface="HK Grotesk"/>
                <a:ea typeface="HK Grotesk"/>
                <a:cs typeface="HK Grotesk"/>
                <a:sym typeface="HK Grotesk"/>
              </a:rPr>
              <a:t>A </a:t>
            </a:r>
            <a:r>
              <a:rPr lang="en-US" b="true" sz="2310" spc="23">
                <a:solidFill>
                  <a:srgbClr val="F5F5EF"/>
                </a:solidFill>
                <a:latin typeface="HK Grotesk Bold"/>
                <a:ea typeface="HK Grotesk Bold"/>
                <a:cs typeface="HK Grotesk Bold"/>
                <a:sym typeface="HK Grotesk Bold"/>
              </a:rPr>
              <a:t>strong design</a:t>
            </a:r>
            <a:r>
              <a:rPr lang="en-US" sz="2310" spc="23">
                <a:solidFill>
                  <a:srgbClr val="F5F5EF"/>
                </a:solidFill>
                <a:latin typeface="HK Grotesk"/>
                <a:ea typeface="HK Grotesk"/>
                <a:cs typeface="HK Grotesk"/>
                <a:sym typeface="HK Grotesk"/>
              </a:rPr>
              <a:t> captures attention and conveys professionalism. Use consistent color schemes and fonts to enhance brand identity and engagement.</a:t>
            </a:r>
          </a:p>
        </p:txBody>
      </p:sp>
      <p:sp>
        <p:nvSpPr>
          <p:cNvPr name="TextBox 17" id="17"/>
          <p:cNvSpPr txBox="true"/>
          <p:nvPr/>
        </p:nvSpPr>
        <p:spPr>
          <a:xfrm rot="0">
            <a:off x="8366560" y="4756228"/>
            <a:ext cx="3139702" cy="3004083"/>
          </a:xfrm>
          <a:prstGeom prst="rect">
            <a:avLst/>
          </a:prstGeom>
        </p:spPr>
        <p:txBody>
          <a:bodyPr anchor="t" rtlCol="false" tIns="0" lIns="0" bIns="0" rIns="0">
            <a:spAutoFit/>
          </a:bodyPr>
          <a:lstStyle/>
          <a:p>
            <a:pPr algn="l" marL="0" indent="0" lvl="0">
              <a:lnSpc>
                <a:spcPts val="3003"/>
              </a:lnSpc>
            </a:pPr>
            <a:r>
              <a:rPr lang="en-US" sz="2310" spc="23">
                <a:solidFill>
                  <a:srgbClr val="F5F5EF"/>
                </a:solidFill>
                <a:latin typeface="HK Grotesk"/>
                <a:ea typeface="HK Grotesk"/>
                <a:cs typeface="HK Grotesk"/>
                <a:sym typeface="HK Grotesk"/>
              </a:rPr>
              <a:t>Incorporate visuals effectively to break up text and </a:t>
            </a:r>
            <a:r>
              <a:rPr lang="en-US" b="true" sz="2310" spc="23">
                <a:solidFill>
                  <a:srgbClr val="F5F5EF"/>
                </a:solidFill>
                <a:latin typeface="HK Grotesk Bold"/>
                <a:ea typeface="HK Grotesk Bold"/>
                <a:cs typeface="HK Grotesk Bold"/>
                <a:sym typeface="HK Grotesk Bold"/>
              </a:rPr>
              <a:t>illustrate concepts</a:t>
            </a:r>
            <a:r>
              <a:rPr lang="en-US" sz="2310" spc="23">
                <a:solidFill>
                  <a:srgbClr val="F5F5EF"/>
                </a:solidFill>
                <a:latin typeface="HK Grotesk"/>
                <a:ea typeface="HK Grotesk"/>
                <a:cs typeface="HK Grotesk"/>
                <a:sym typeface="HK Grotesk"/>
              </a:rPr>
              <a:t>. High-quality images and infographics can enhance understanding and keep the audience engaged.</a:t>
            </a:r>
          </a:p>
        </p:txBody>
      </p:sp>
      <p:sp>
        <p:nvSpPr>
          <p:cNvPr name="TextBox 18" id="18"/>
          <p:cNvSpPr txBox="true"/>
          <p:nvPr/>
        </p:nvSpPr>
        <p:spPr>
          <a:xfrm rot="0">
            <a:off x="13843278" y="4756228"/>
            <a:ext cx="3139702" cy="2629668"/>
          </a:xfrm>
          <a:prstGeom prst="rect">
            <a:avLst/>
          </a:prstGeom>
        </p:spPr>
        <p:txBody>
          <a:bodyPr anchor="t" rtlCol="false" tIns="0" lIns="0" bIns="0" rIns="0">
            <a:spAutoFit/>
          </a:bodyPr>
          <a:lstStyle/>
          <a:p>
            <a:pPr algn="l" marL="0" indent="0" lvl="0">
              <a:lnSpc>
                <a:spcPts val="3003"/>
              </a:lnSpc>
            </a:pPr>
            <a:r>
              <a:rPr lang="en-US" sz="2310" spc="23">
                <a:solidFill>
                  <a:srgbClr val="F5F5EF"/>
                </a:solidFill>
                <a:latin typeface="HK Grotesk"/>
                <a:ea typeface="HK Grotesk"/>
                <a:cs typeface="HK Grotesk"/>
                <a:sym typeface="HK Grotesk"/>
              </a:rPr>
              <a:t>Ensure that every slide has a clear focus. A well-structured layout helps maintain flow and makes it easier for investors to follow your message.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83908" y="2901855"/>
            <a:ext cx="5657850" cy="56578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966"/>
            </a:solidFill>
          </p:spPr>
        </p:sp>
      </p:grpSp>
      <p:sp>
        <p:nvSpPr>
          <p:cNvPr name="Freeform 4" id="4"/>
          <p:cNvSpPr/>
          <p:nvPr/>
        </p:nvSpPr>
        <p:spPr>
          <a:xfrm flipH="false" flipV="false" rot="0">
            <a:off x="1657097" y="0"/>
            <a:ext cx="5784661" cy="2892330"/>
          </a:xfrm>
          <a:custGeom>
            <a:avLst/>
            <a:gdLst/>
            <a:ahLst/>
            <a:cxnLst/>
            <a:rect r="r" b="b" t="t" l="l"/>
            <a:pathLst>
              <a:path h="2892330" w="5784661">
                <a:moveTo>
                  <a:pt x="0" y="0"/>
                </a:moveTo>
                <a:lnTo>
                  <a:pt x="5784661" y="0"/>
                </a:lnTo>
                <a:lnTo>
                  <a:pt x="5784661" y="2892330"/>
                </a:lnTo>
                <a:lnTo>
                  <a:pt x="0" y="28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2700000">
            <a:off x="2961716" y="4079664"/>
            <a:ext cx="3302233" cy="330223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610D4"/>
            </a:solidFill>
          </p:spPr>
        </p:sp>
      </p:grpSp>
      <p:grpSp>
        <p:nvGrpSpPr>
          <p:cNvPr name="Group 7" id="7"/>
          <p:cNvGrpSpPr/>
          <p:nvPr/>
        </p:nvGrpSpPr>
        <p:grpSpPr>
          <a:xfrm rot="0">
            <a:off x="1028700" y="9258300"/>
            <a:ext cx="16230600" cy="214890"/>
            <a:chOff x="0" y="0"/>
            <a:chExt cx="43165238" cy="571500"/>
          </a:xfrm>
        </p:grpSpPr>
        <p:sp>
          <p:nvSpPr>
            <p:cNvPr name="Freeform 8" id="8"/>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9" id="9"/>
          <p:cNvSpPr/>
          <p:nvPr/>
        </p:nvSpPr>
        <p:spPr>
          <a:xfrm flipH="false" flipV="false" rot="0">
            <a:off x="3190116" y="2977201"/>
            <a:ext cx="2845434" cy="4218298"/>
          </a:xfrm>
          <a:custGeom>
            <a:avLst/>
            <a:gdLst/>
            <a:ahLst/>
            <a:cxnLst/>
            <a:rect r="r" b="b" t="t" l="l"/>
            <a:pathLst>
              <a:path h="4218298" w="2845434">
                <a:moveTo>
                  <a:pt x="0" y="0"/>
                </a:moveTo>
                <a:lnTo>
                  <a:pt x="2845434" y="0"/>
                </a:lnTo>
                <a:lnTo>
                  <a:pt x="2845434" y="4218298"/>
                </a:lnTo>
                <a:lnTo>
                  <a:pt x="0" y="421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8972297" y="3084426"/>
            <a:ext cx="7745801" cy="3644339"/>
            <a:chOff x="0" y="0"/>
            <a:chExt cx="10327734" cy="4859119"/>
          </a:xfrm>
        </p:grpSpPr>
        <p:sp>
          <p:nvSpPr>
            <p:cNvPr name="TextBox 11" id="11"/>
            <p:cNvSpPr txBox="true"/>
            <p:nvPr/>
          </p:nvSpPr>
          <p:spPr>
            <a:xfrm rot="0">
              <a:off x="0" y="1963519"/>
              <a:ext cx="10327734" cy="2895600"/>
            </a:xfrm>
            <a:prstGeom prst="rect">
              <a:avLst/>
            </a:prstGeom>
          </p:spPr>
          <p:txBody>
            <a:bodyPr anchor="t" rtlCol="false" tIns="0" lIns="0" bIns="0" rIns="0">
              <a:spAutoFit/>
            </a:bodyPr>
            <a:lstStyle/>
            <a:p>
              <a:pPr algn="l" marL="0" indent="0" lvl="0">
                <a:lnSpc>
                  <a:spcPts val="2879"/>
                </a:lnSpc>
              </a:pPr>
              <a:r>
                <a:rPr lang="en-US" sz="2400" spc="24">
                  <a:solidFill>
                    <a:srgbClr val="000000"/>
                  </a:solidFill>
                  <a:latin typeface="HK Grotesk"/>
                  <a:ea typeface="HK Grotesk"/>
                  <a:cs typeface="HK Grotesk"/>
                  <a:sym typeface="HK Grotesk"/>
                </a:rPr>
                <a:t>Utilizing templates can significantly </a:t>
              </a:r>
              <a:r>
                <a:rPr lang="en-US" b="true" sz="2400" spc="24">
                  <a:solidFill>
                    <a:srgbClr val="000000"/>
                  </a:solidFill>
                  <a:latin typeface="HK Grotesk Bold"/>
                  <a:ea typeface="HK Grotesk Bold"/>
                  <a:cs typeface="HK Grotesk Bold"/>
                  <a:sym typeface="HK Grotesk Bold"/>
                </a:rPr>
                <a:t>streamline your preparation process</a:t>
              </a:r>
              <a:r>
                <a:rPr lang="en-US" sz="2400" spc="24">
                  <a:solidFill>
                    <a:srgbClr val="000000"/>
                  </a:solidFill>
                  <a:latin typeface="HK Grotesk"/>
                  <a:ea typeface="HK Grotesk"/>
                  <a:cs typeface="HK Grotesk"/>
                  <a:sym typeface="HK Grotesk"/>
                </a:rPr>
                <a:t>. By providing a structured format, templates allow you to focus on content rather than design. This efficiency ensures that you spend less time formatting and more time refining your message, which is essential for impressing potential investors.</a:t>
              </a:r>
            </a:p>
          </p:txBody>
        </p:sp>
        <p:sp>
          <p:nvSpPr>
            <p:cNvPr name="TextBox 12" id="12"/>
            <p:cNvSpPr txBox="true"/>
            <p:nvPr/>
          </p:nvSpPr>
          <p:spPr>
            <a:xfrm rot="0">
              <a:off x="0" y="0"/>
              <a:ext cx="103277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Save Time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2596002" y="7504795"/>
            <a:ext cx="5691998" cy="2782205"/>
            <a:chOff x="0" y="0"/>
            <a:chExt cx="1925441" cy="941141"/>
          </a:xfrm>
        </p:grpSpPr>
        <p:sp>
          <p:nvSpPr>
            <p:cNvPr name="Freeform 3" id="3"/>
            <p:cNvSpPr/>
            <p:nvPr/>
          </p:nvSpPr>
          <p:spPr>
            <a:xfrm flipH="false" flipV="false" rot="0">
              <a:off x="0" y="0"/>
              <a:ext cx="1925441" cy="941141"/>
            </a:xfrm>
            <a:custGeom>
              <a:avLst/>
              <a:gdLst/>
              <a:ahLst/>
              <a:cxnLst/>
              <a:rect r="r" b="b" t="t" l="l"/>
              <a:pathLst>
                <a:path h="941141" w="1925441">
                  <a:moveTo>
                    <a:pt x="0" y="0"/>
                  </a:moveTo>
                  <a:lnTo>
                    <a:pt x="1925441" y="0"/>
                  </a:lnTo>
                  <a:lnTo>
                    <a:pt x="1925441" y="941141"/>
                  </a:lnTo>
                  <a:lnTo>
                    <a:pt x="0" y="941141"/>
                  </a:lnTo>
                  <a:close/>
                </a:path>
              </a:pathLst>
            </a:custGeom>
            <a:solidFill>
              <a:srgbClr val="FFC966"/>
            </a:solidFill>
          </p:spPr>
        </p:sp>
      </p:grpSp>
      <p:grpSp>
        <p:nvGrpSpPr>
          <p:cNvPr name="Group 4" id="4"/>
          <p:cNvGrpSpPr/>
          <p:nvPr/>
        </p:nvGrpSpPr>
        <p:grpSpPr>
          <a:xfrm rot="0">
            <a:off x="0" y="7504795"/>
            <a:ext cx="5531873" cy="2782205"/>
            <a:chOff x="0" y="0"/>
            <a:chExt cx="1871275" cy="941141"/>
          </a:xfrm>
        </p:grpSpPr>
        <p:sp>
          <p:nvSpPr>
            <p:cNvPr name="Freeform 5" id="5"/>
            <p:cNvSpPr/>
            <p:nvPr/>
          </p:nvSpPr>
          <p:spPr>
            <a:xfrm flipH="false" flipV="false" rot="0">
              <a:off x="0" y="0"/>
              <a:ext cx="1871275" cy="941141"/>
            </a:xfrm>
            <a:custGeom>
              <a:avLst/>
              <a:gdLst/>
              <a:ahLst/>
              <a:cxnLst/>
              <a:rect r="r" b="b" t="t" l="l"/>
              <a:pathLst>
                <a:path h="941141" w="1871275">
                  <a:moveTo>
                    <a:pt x="0" y="0"/>
                  </a:moveTo>
                  <a:lnTo>
                    <a:pt x="1871275" y="0"/>
                  </a:lnTo>
                  <a:lnTo>
                    <a:pt x="1871275" y="941141"/>
                  </a:lnTo>
                  <a:lnTo>
                    <a:pt x="0" y="941141"/>
                  </a:lnTo>
                  <a:close/>
                </a:path>
              </a:pathLst>
            </a:custGeom>
            <a:solidFill>
              <a:srgbClr val="D610D4"/>
            </a:solidFill>
          </p:spPr>
        </p:sp>
      </p:grpSp>
      <p:grpSp>
        <p:nvGrpSpPr>
          <p:cNvPr name="Group 6" id="6"/>
          <p:cNvGrpSpPr/>
          <p:nvPr/>
        </p:nvGrpSpPr>
        <p:grpSpPr>
          <a:xfrm rot="0">
            <a:off x="4157039" y="7504795"/>
            <a:ext cx="8438963" cy="2782205"/>
            <a:chOff x="0" y="0"/>
            <a:chExt cx="2854661" cy="941141"/>
          </a:xfrm>
        </p:grpSpPr>
        <p:sp>
          <p:nvSpPr>
            <p:cNvPr name="Freeform 7" id="7"/>
            <p:cNvSpPr/>
            <p:nvPr/>
          </p:nvSpPr>
          <p:spPr>
            <a:xfrm flipH="false" flipV="false" rot="0">
              <a:off x="0" y="0"/>
              <a:ext cx="2854661" cy="941141"/>
            </a:xfrm>
            <a:custGeom>
              <a:avLst/>
              <a:gdLst/>
              <a:ahLst/>
              <a:cxnLst/>
              <a:rect r="r" b="b" t="t" l="l"/>
              <a:pathLst>
                <a:path h="941141" w="2854661">
                  <a:moveTo>
                    <a:pt x="0" y="0"/>
                  </a:moveTo>
                  <a:lnTo>
                    <a:pt x="2854661" y="0"/>
                  </a:lnTo>
                  <a:lnTo>
                    <a:pt x="2854661" y="941141"/>
                  </a:lnTo>
                  <a:lnTo>
                    <a:pt x="0" y="941141"/>
                  </a:lnTo>
                  <a:close/>
                </a:path>
              </a:pathLst>
            </a:custGeom>
            <a:solidFill>
              <a:srgbClr val="F17318"/>
            </a:solidFill>
          </p:spPr>
        </p:sp>
      </p:grpSp>
      <p:grpSp>
        <p:nvGrpSpPr>
          <p:cNvPr name="Group 8" id="8"/>
          <p:cNvGrpSpPr/>
          <p:nvPr/>
        </p:nvGrpSpPr>
        <p:grpSpPr>
          <a:xfrm rot="0">
            <a:off x="1326680" y="7504795"/>
            <a:ext cx="1448781" cy="2782205"/>
            <a:chOff x="0" y="0"/>
            <a:chExt cx="490082" cy="941141"/>
          </a:xfrm>
        </p:grpSpPr>
        <p:sp>
          <p:nvSpPr>
            <p:cNvPr name="Freeform 9" id="9"/>
            <p:cNvSpPr/>
            <p:nvPr/>
          </p:nvSpPr>
          <p:spPr>
            <a:xfrm flipH="false" flipV="false" rot="0">
              <a:off x="0" y="0"/>
              <a:ext cx="490082" cy="941141"/>
            </a:xfrm>
            <a:custGeom>
              <a:avLst/>
              <a:gdLst/>
              <a:ahLst/>
              <a:cxnLst/>
              <a:rect r="r" b="b" t="t" l="l"/>
              <a:pathLst>
                <a:path h="941141" w="490082">
                  <a:moveTo>
                    <a:pt x="0" y="0"/>
                  </a:moveTo>
                  <a:lnTo>
                    <a:pt x="490082" y="0"/>
                  </a:lnTo>
                  <a:lnTo>
                    <a:pt x="490082" y="941141"/>
                  </a:lnTo>
                  <a:lnTo>
                    <a:pt x="0" y="941141"/>
                  </a:lnTo>
                  <a:close/>
                </a:path>
              </a:pathLst>
            </a:custGeom>
            <a:solidFill>
              <a:srgbClr val="76DD94"/>
            </a:solidFill>
          </p:spPr>
        </p:sp>
      </p:grpSp>
      <p:sp>
        <p:nvSpPr>
          <p:cNvPr name="Freeform 10" id="10"/>
          <p:cNvSpPr/>
          <p:nvPr/>
        </p:nvSpPr>
        <p:spPr>
          <a:xfrm flipH="false" flipV="false" rot="5400000">
            <a:off x="-695551" y="8200346"/>
            <a:ext cx="2782205" cy="1391102"/>
          </a:xfrm>
          <a:custGeom>
            <a:avLst/>
            <a:gdLst/>
            <a:ahLst/>
            <a:cxnLst/>
            <a:rect r="r" b="b" t="t" l="l"/>
            <a:pathLst>
              <a:path h="1391102" w="2782205">
                <a:moveTo>
                  <a:pt x="0" y="0"/>
                </a:moveTo>
                <a:lnTo>
                  <a:pt x="2782205" y="0"/>
                </a:lnTo>
                <a:lnTo>
                  <a:pt x="2782205" y="1391103"/>
                </a:lnTo>
                <a:lnTo>
                  <a:pt x="0" y="1391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2079910" y="8200346"/>
            <a:ext cx="2782205" cy="1391102"/>
          </a:xfrm>
          <a:custGeom>
            <a:avLst/>
            <a:gdLst/>
            <a:ahLst/>
            <a:cxnLst/>
            <a:rect r="r" b="b" t="t" l="l"/>
            <a:pathLst>
              <a:path h="1391102" w="2782205">
                <a:moveTo>
                  <a:pt x="0" y="0"/>
                </a:moveTo>
                <a:lnTo>
                  <a:pt x="2782205" y="0"/>
                </a:lnTo>
                <a:lnTo>
                  <a:pt x="2782205" y="1391103"/>
                </a:lnTo>
                <a:lnTo>
                  <a:pt x="0" y="1391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028700" y="921255"/>
            <a:ext cx="16230600" cy="214890"/>
            <a:chOff x="0" y="0"/>
            <a:chExt cx="43165238" cy="571500"/>
          </a:xfrm>
        </p:grpSpPr>
        <p:sp>
          <p:nvSpPr>
            <p:cNvPr name="Freeform 13" id="13"/>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grpSp>
        <p:nvGrpSpPr>
          <p:cNvPr name="Group 14" id="14"/>
          <p:cNvGrpSpPr/>
          <p:nvPr/>
        </p:nvGrpSpPr>
        <p:grpSpPr>
          <a:xfrm rot="0">
            <a:off x="1976010" y="1867890"/>
            <a:ext cx="6218200" cy="3673465"/>
            <a:chOff x="0" y="0"/>
            <a:chExt cx="8290934" cy="4897953"/>
          </a:xfrm>
        </p:grpSpPr>
        <p:sp>
          <p:nvSpPr>
            <p:cNvPr name="TextBox 15" id="15"/>
            <p:cNvSpPr txBox="true"/>
            <p:nvPr/>
          </p:nvSpPr>
          <p:spPr>
            <a:xfrm rot="0">
              <a:off x="0" y="2275246"/>
              <a:ext cx="8290934" cy="2622707"/>
            </a:xfrm>
            <a:prstGeom prst="rect">
              <a:avLst/>
            </a:prstGeom>
          </p:spPr>
          <p:txBody>
            <a:bodyPr anchor="t" rtlCol="false" tIns="0" lIns="0" bIns="0" rIns="0">
              <a:spAutoFit/>
            </a:bodyPr>
            <a:lstStyle/>
            <a:p>
              <a:pPr algn="l" marL="0" indent="0" lvl="0">
                <a:lnSpc>
                  <a:spcPts val="3120"/>
                </a:lnSpc>
              </a:pPr>
              <a:r>
                <a:rPr lang="en-US" sz="2400" spc="24">
                  <a:solidFill>
                    <a:srgbClr val="000000"/>
                  </a:solidFill>
                  <a:latin typeface="HK Grotesk Light"/>
                  <a:ea typeface="HK Grotesk Light"/>
                  <a:cs typeface="HK Grotesk Light"/>
                  <a:sym typeface="HK Grotesk Light"/>
                </a:rPr>
                <a:t>Effective pitch deck templates allow for </a:t>
              </a:r>
              <a:r>
                <a:rPr lang="en-US" b="true" sz="2400" spc="24">
                  <a:solidFill>
                    <a:srgbClr val="000000"/>
                  </a:solidFill>
                  <a:latin typeface="HK Grotesk Bold"/>
                  <a:ea typeface="HK Grotesk Bold"/>
                  <a:cs typeface="HK Grotesk Bold"/>
                  <a:sym typeface="HK Grotesk Bold"/>
                </a:rPr>
                <a:t>easy customization</a:t>
              </a:r>
              <a:r>
                <a:rPr lang="en-US" sz="2400" spc="24">
                  <a:solidFill>
                    <a:srgbClr val="000000"/>
                  </a:solidFill>
                  <a:latin typeface="HK Grotesk Light"/>
                  <a:ea typeface="HK Grotesk Light"/>
                  <a:cs typeface="HK Grotesk Light"/>
                  <a:sym typeface="HK Grotesk Light"/>
                </a:rPr>
                <a:t>, ensuring that each presentation can adapt to specific </a:t>
              </a:r>
              <a:r>
                <a:rPr lang="en-US" b="true" sz="2400" spc="24">
                  <a:solidFill>
                    <a:srgbClr val="000000"/>
                  </a:solidFill>
                  <a:latin typeface="HK Grotesk Bold"/>
                  <a:ea typeface="HK Grotesk Bold"/>
                  <a:cs typeface="HK Grotesk Bold"/>
                  <a:sym typeface="HK Grotesk Bold"/>
                </a:rPr>
                <a:t>audience requirements</a:t>
              </a:r>
              <a:r>
                <a:rPr lang="en-US" sz="2400" spc="24">
                  <a:solidFill>
                    <a:srgbClr val="000000"/>
                  </a:solidFill>
                  <a:latin typeface="HK Grotesk Light"/>
                  <a:ea typeface="HK Grotesk Light"/>
                  <a:cs typeface="HK Grotesk Light"/>
                  <a:sym typeface="HK Grotesk Light"/>
                </a:rPr>
                <a:t> while maintaining a consistent and professional look.</a:t>
              </a:r>
            </a:p>
          </p:txBody>
        </p:sp>
        <p:sp>
          <p:nvSpPr>
            <p:cNvPr name="TextBox 16" id="16"/>
            <p:cNvSpPr txBox="true"/>
            <p:nvPr/>
          </p:nvSpPr>
          <p:spPr>
            <a:xfrm rot="0">
              <a:off x="0" y="0"/>
              <a:ext cx="82909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Customization</a:t>
              </a:r>
            </a:p>
          </p:txBody>
        </p:sp>
        <p:sp>
          <p:nvSpPr>
            <p:cNvPr name="TextBox 17" id="17"/>
            <p:cNvSpPr txBox="true"/>
            <p:nvPr/>
          </p:nvSpPr>
          <p:spPr>
            <a:xfrm rot="0">
              <a:off x="0" y="1417173"/>
              <a:ext cx="8290934" cy="416017"/>
            </a:xfrm>
            <a:prstGeom prst="rect">
              <a:avLst/>
            </a:prstGeom>
          </p:spPr>
          <p:txBody>
            <a:bodyPr anchor="t" rtlCol="false" tIns="0" lIns="0" bIns="0" rIns="0">
              <a:spAutoFit/>
            </a:bodyPr>
            <a:lstStyle/>
            <a:p>
              <a:pPr algn="l" marL="0" indent="0" lvl="0">
                <a:lnSpc>
                  <a:spcPts val="2519"/>
                </a:lnSpc>
              </a:pPr>
              <a:r>
                <a:rPr lang="en-US" sz="2099" spc="52">
                  <a:solidFill>
                    <a:srgbClr val="000000"/>
                  </a:solidFill>
                  <a:latin typeface="Inter"/>
                  <a:ea typeface="Inter"/>
                  <a:cs typeface="Inter"/>
                  <a:sym typeface="Inter"/>
                </a:rPr>
                <a:t>TAILORING TEMPLATES TO YOUR NEEDS</a:t>
              </a:r>
            </a:p>
          </p:txBody>
        </p:sp>
      </p:grpSp>
      <p:grpSp>
        <p:nvGrpSpPr>
          <p:cNvPr name="Group 18" id="18"/>
          <p:cNvGrpSpPr/>
          <p:nvPr/>
        </p:nvGrpSpPr>
        <p:grpSpPr>
          <a:xfrm rot="0">
            <a:off x="9749369" y="1867890"/>
            <a:ext cx="6218200" cy="4068562"/>
            <a:chOff x="0" y="0"/>
            <a:chExt cx="8290934" cy="5424750"/>
          </a:xfrm>
        </p:grpSpPr>
        <p:sp>
          <p:nvSpPr>
            <p:cNvPr name="TextBox 19" id="19"/>
            <p:cNvSpPr txBox="true"/>
            <p:nvPr/>
          </p:nvSpPr>
          <p:spPr>
            <a:xfrm rot="0">
              <a:off x="0" y="2275088"/>
              <a:ext cx="8290934" cy="3149661"/>
            </a:xfrm>
            <a:prstGeom prst="rect">
              <a:avLst/>
            </a:prstGeom>
          </p:spPr>
          <p:txBody>
            <a:bodyPr anchor="t" rtlCol="false" tIns="0" lIns="0" bIns="0" rIns="0">
              <a:spAutoFit/>
            </a:bodyPr>
            <a:lstStyle/>
            <a:p>
              <a:pPr algn="l" marL="0" indent="0" lvl="0">
                <a:lnSpc>
                  <a:spcPts val="3120"/>
                </a:lnSpc>
              </a:pPr>
              <a:r>
                <a:rPr lang="en-US" sz="2400" spc="24">
                  <a:solidFill>
                    <a:srgbClr val="000000"/>
                  </a:solidFill>
                  <a:latin typeface="HK Grotesk Light"/>
                  <a:ea typeface="HK Grotesk Light"/>
                  <a:cs typeface="HK Grotesk Light"/>
                  <a:sym typeface="HK Grotesk Light"/>
                </a:rPr>
                <a:t>Clear and concise messaging is crucial for effective pitch decks. A well-structured template enhances </a:t>
              </a:r>
              <a:r>
                <a:rPr lang="en-US" b="true" sz="2400" spc="24">
                  <a:solidFill>
                    <a:srgbClr val="000000"/>
                  </a:solidFill>
                  <a:latin typeface="HK Grotesk Bold"/>
                  <a:ea typeface="HK Grotesk Bold"/>
                  <a:cs typeface="HK Grotesk Bold"/>
                  <a:sym typeface="HK Grotesk Bold"/>
                </a:rPr>
                <a:t>understanding</a:t>
              </a:r>
              <a:r>
                <a:rPr lang="en-US" sz="2400" spc="24">
                  <a:solidFill>
                    <a:srgbClr val="000000"/>
                  </a:solidFill>
                  <a:latin typeface="HK Grotesk Light"/>
                  <a:ea typeface="HK Grotesk Light"/>
                  <a:cs typeface="HK Grotesk Light"/>
                  <a:sym typeface="HK Grotesk Light"/>
                </a:rPr>
                <a:t>, helping to convey complex ideas succinctly while keeping the audience engaged throughout the presentation.</a:t>
              </a:r>
            </a:p>
          </p:txBody>
        </p:sp>
        <p:sp>
          <p:nvSpPr>
            <p:cNvPr name="TextBox 20" id="20"/>
            <p:cNvSpPr txBox="true"/>
            <p:nvPr/>
          </p:nvSpPr>
          <p:spPr>
            <a:xfrm rot="0">
              <a:off x="0" y="0"/>
              <a:ext cx="82909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Clarity</a:t>
              </a:r>
            </a:p>
          </p:txBody>
        </p:sp>
        <p:sp>
          <p:nvSpPr>
            <p:cNvPr name="TextBox 21" id="21"/>
            <p:cNvSpPr txBox="true"/>
            <p:nvPr/>
          </p:nvSpPr>
          <p:spPr>
            <a:xfrm rot="0">
              <a:off x="0" y="1417173"/>
              <a:ext cx="8290934" cy="416017"/>
            </a:xfrm>
            <a:prstGeom prst="rect">
              <a:avLst/>
            </a:prstGeom>
          </p:spPr>
          <p:txBody>
            <a:bodyPr anchor="t" rtlCol="false" tIns="0" lIns="0" bIns="0" rIns="0">
              <a:spAutoFit/>
            </a:bodyPr>
            <a:lstStyle/>
            <a:p>
              <a:pPr algn="l" marL="0" indent="0" lvl="0">
                <a:lnSpc>
                  <a:spcPts val="2519"/>
                </a:lnSpc>
              </a:pPr>
              <a:r>
                <a:rPr lang="en-US" sz="2099" spc="52">
                  <a:solidFill>
                    <a:srgbClr val="000000"/>
                  </a:solidFill>
                  <a:latin typeface="Inter"/>
                  <a:ea typeface="Inter"/>
                  <a:cs typeface="Inter"/>
                  <a:sym typeface="Inter"/>
                </a:rPr>
                <a:t>COMMUNICATING IDEAS WITH PRECISION</a:t>
              </a:r>
            </a:p>
          </p:txBody>
        </p:sp>
      </p:grpSp>
      <p:sp>
        <p:nvSpPr>
          <p:cNvPr name="Freeform 22" id="22"/>
          <p:cNvSpPr/>
          <p:nvPr/>
        </p:nvSpPr>
        <p:spPr>
          <a:xfrm flipH="false" flipV="false" rot="0">
            <a:off x="12849893" y="7805242"/>
            <a:ext cx="5184215" cy="2167944"/>
          </a:xfrm>
          <a:custGeom>
            <a:avLst/>
            <a:gdLst/>
            <a:ahLst/>
            <a:cxnLst/>
            <a:rect r="r" b="b" t="t" l="l"/>
            <a:pathLst>
              <a:path h="2167944" w="5184215">
                <a:moveTo>
                  <a:pt x="0" y="0"/>
                </a:moveTo>
                <a:lnTo>
                  <a:pt x="5184215" y="0"/>
                </a:lnTo>
                <a:lnTo>
                  <a:pt x="5184215" y="2167944"/>
                </a:lnTo>
                <a:lnTo>
                  <a:pt x="0" y="216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7157261" y="7805242"/>
            <a:ext cx="5184215" cy="2167944"/>
          </a:xfrm>
          <a:custGeom>
            <a:avLst/>
            <a:gdLst/>
            <a:ahLst/>
            <a:cxnLst/>
            <a:rect r="r" b="b" t="t" l="l"/>
            <a:pathLst>
              <a:path h="2167944" w="5184215">
                <a:moveTo>
                  <a:pt x="0" y="0"/>
                </a:moveTo>
                <a:lnTo>
                  <a:pt x="5184215" y="0"/>
                </a:lnTo>
                <a:lnTo>
                  <a:pt x="5184215" y="2167944"/>
                </a:lnTo>
                <a:lnTo>
                  <a:pt x="0" y="216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2665928" y="7805242"/>
            <a:ext cx="5184215" cy="2167944"/>
          </a:xfrm>
          <a:custGeom>
            <a:avLst/>
            <a:gdLst/>
            <a:ahLst/>
            <a:cxnLst/>
            <a:rect r="r" b="b" t="t" l="l"/>
            <a:pathLst>
              <a:path h="2167944" w="5184215">
                <a:moveTo>
                  <a:pt x="0" y="0"/>
                </a:moveTo>
                <a:lnTo>
                  <a:pt x="5184214" y="0"/>
                </a:lnTo>
                <a:lnTo>
                  <a:pt x="5184214" y="2167944"/>
                </a:lnTo>
                <a:lnTo>
                  <a:pt x="0" y="216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028700" y="9258300"/>
            <a:ext cx="16230600" cy="214890"/>
            <a:chOff x="0" y="0"/>
            <a:chExt cx="43165238" cy="571500"/>
          </a:xfrm>
        </p:grpSpPr>
        <p:sp>
          <p:nvSpPr>
            <p:cNvPr name="Freeform 3" id="3"/>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grpSp>
        <p:nvGrpSpPr>
          <p:cNvPr name="Group 4" id="4"/>
          <p:cNvGrpSpPr/>
          <p:nvPr/>
        </p:nvGrpSpPr>
        <p:grpSpPr>
          <a:xfrm rot="-10800000">
            <a:off x="2676598" y="0"/>
            <a:ext cx="8237680" cy="2782205"/>
            <a:chOff x="0" y="0"/>
            <a:chExt cx="2786573" cy="941141"/>
          </a:xfrm>
        </p:grpSpPr>
        <p:sp>
          <p:nvSpPr>
            <p:cNvPr name="Freeform 5" id="5"/>
            <p:cNvSpPr/>
            <p:nvPr/>
          </p:nvSpPr>
          <p:spPr>
            <a:xfrm flipH="false" flipV="false" rot="0">
              <a:off x="0" y="0"/>
              <a:ext cx="2786573" cy="941141"/>
            </a:xfrm>
            <a:custGeom>
              <a:avLst/>
              <a:gdLst/>
              <a:ahLst/>
              <a:cxnLst/>
              <a:rect r="r" b="b" t="t" l="l"/>
              <a:pathLst>
                <a:path h="941141" w="2786573">
                  <a:moveTo>
                    <a:pt x="0" y="0"/>
                  </a:moveTo>
                  <a:lnTo>
                    <a:pt x="2786573" y="0"/>
                  </a:lnTo>
                  <a:lnTo>
                    <a:pt x="2786573" y="941141"/>
                  </a:lnTo>
                  <a:lnTo>
                    <a:pt x="0" y="941141"/>
                  </a:lnTo>
                  <a:close/>
                </a:path>
              </a:pathLst>
            </a:custGeom>
            <a:solidFill>
              <a:srgbClr val="F17318"/>
            </a:solidFill>
          </p:spPr>
        </p:sp>
      </p:grpSp>
      <p:grpSp>
        <p:nvGrpSpPr>
          <p:cNvPr name="Group 6" id="6"/>
          <p:cNvGrpSpPr/>
          <p:nvPr/>
        </p:nvGrpSpPr>
        <p:grpSpPr>
          <a:xfrm rot="-10800000">
            <a:off x="0" y="0"/>
            <a:ext cx="2782205" cy="2782205"/>
            <a:chOff x="0" y="0"/>
            <a:chExt cx="941141" cy="941141"/>
          </a:xfrm>
        </p:grpSpPr>
        <p:sp>
          <p:nvSpPr>
            <p:cNvPr name="Freeform 7" id="7"/>
            <p:cNvSpPr/>
            <p:nvPr/>
          </p:nvSpPr>
          <p:spPr>
            <a:xfrm flipH="false" flipV="false" rot="0">
              <a:off x="0" y="0"/>
              <a:ext cx="941141" cy="941141"/>
            </a:xfrm>
            <a:custGeom>
              <a:avLst/>
              <a:gdLst/>
              <a:ahLst/>
              <a:cxnLst/>
              <a:rect r="r" b="b" t="t" l="l"/>
              <a:pathLst>
                <a:path h="941141" w="941141">
                  <a:moveTo>
                    <a:pt x="0" y="0"/>
                  </a:moveTo>
                  <a:lnTo>
                    <a:pt x="941141" y="0"/>
                  </a:lnTo>
                  <a:lnTo>
                    <a:pt x="941141" y="941141"/>
                  </a:lnTo>
                  <a:lnTo>
                    <a:pt x="0" y="941141"/>
                  </a:lnTo>
                  <a:close/>
                </a:path>
              </a:pathLst>
            </a:custGeom>
            <a:solidFill>
              <a:srgbClr val="1D7144"/>
            </a:solidFill>
          </p:spPr>
        </p:sp>
      </p:grpSp>
      <p:grpSp>
        <p:nvGrpSpPr>
          <p:cNvPr name="Group 8" id="8"/>
          <p:cNvGrpSpPr/>
          <p:nvPr/>
        </p:nvGrpSpPr>
        <p:grpSpPr>
          <a:xfrm rot="-10800000">
            <a:off x="10798258" y="0"/>
            <a:ext cx="7489742" cy="2782205"/>
            <a:chOff x="0" y="0"/>
            <a:chExt cx="2533567" cy="941141"/>
          </a:xfrm>
        </p:grpSpPr>
        <p:sp>
          <p:nvSpPr>
            <p:cNvPr name="Freeform 9" id="9"/>
            <p:cNvSpPr/>
            <p:nvPr/>
          </p:nvSpPr>
          <p:spPr>
            <a:xfrm flipH="false" flipV="false" rot="0">
              <a:off x="0" y="0"/>
              <a:ext cx="2533567" cy="941141"/>
            </a:xfrm>
            <a:custGeom>
              <a:avLst/>
              <a:gdLst/>
              <a:ahLst/>
              <a:cxnLst/>
              <a:rect r="r" b="b" t="t" l="l"/>
              <a:pathLst>
                <a:path h="941141" w="2533567">
                  <a:moveTo>
                    <a:pt x="0" y="0"/>
                  </a:moveTo>
                  <a:lnTo>
                    <a:pt x="2533567" y="0"/>
                  </a:lnTo>
                  <a:lnTo>
                    <a:pt x="2533567" y="941141"/>
                  </a:lnTo>
                  <a:lnTo>
                    <a:pt x="0" y="941141"/>
                  </a:lnTo>
                  <a:close/>
                </a:path>
              </a:pathLst>
            </a:custGeom>
            <a:solidFill>
              <a:srgbClr val="005CE6"/>
            </a:solidFill>
          </p:spPr>
        </p:sp>
      </p:grpSp>
      <p:sp>
        <p:nvSpPr>
          <p:cNvPr name="Freeform 10" id="10"/>
          <p:cNvSpPr/>
          <p:nvPr/>
        </p:nvSpPr>
        <p:spPr>
          <a:xfrm flipH="false" flipV="false" rot="-5400000">
            <a:off x="8132073" y="0"/>
            <a:ext cx="2782205" cy="2782205"/>
          </a:xfrm>
          <a:custGeom>
            <a:avLst/>
            <a:gdLst/>
            <a:ahLst/>
            <a:cxnLst/>
            <a:rect r="r" b="b" t="t" l="l"/>
            <a:pathLst>
              <a:path h="2782205" w="2782205">
                <a:moveTo>
                  <a:pt x="0" y="0"/>
                </a:moveTo>
                <a:lnTo>
                  <a:pt x="2782205" y="0"/>
                </a:lnTo>
                <a:lnTo>
                  <a:pt x="2782205" y="2782205"/>
                </a:lnTo>
                <a:lnTo>
                  <a:pt x="0" y="27822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5349868" y="0"/>
            <a:ext cx="2782205" cy="2782205"/>
          </a:xfrm>
          <a:custGeom>
            <a:avLst/>
            <a:gdLst/>
            <a:ahLst/>
            <a:cxnLst/>
            <a:rect r="r" b="b" t="t" l="l"/>
            <a:pathLst>
              <a:path h="2782205" w="2782205">
                <a:moveTo>
                  <a:pt x="0" y="0"/>
                </a:moveTo>
                <a:lnTo>
                  <a:pt x="2782205" y="0"/>
                </a:lnTo>
                <a:lnTo>
                  <a:pt x="2782205" y="2782205"/>
                </a:lnTo>
                <a:lnTo>
                  <a:pt x="0" y="27822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10800000">
            <a:off x="0" y="0"/>
            <a:ext cx="2782205" cy="2782205"/>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DD94"/>
            </a:solidFill>
          </p:spPr>
        </p:sp>
      </p:grpSp>
      <p:sp>
        <p:nvSpPr>
          <p:cNvPr name="Freeform 14" id="14"/>
          <p:cNvSpPr/>
          <p:nvPr/>
        </p:nvSpPr>
        <p:spPr>
          <a:xfrm flipH="false" flipV="false" rot="0">
            <a:off x="301316" y="307130"/>
            <a:ext cx="3726154" cy="2167944"/>
          </a:xfrm>
          <a:custGeom>
            <a:avLst/>
            <a:gdLst/>
            <a:ahLst/>
            <a:cxnLst/>
            <a:rect r="r" b="b" t="t" l="l"/>
            <a:pathLst>
              <a:path h="2167944" w="3726154">
                <a:moveTo>
                  <a:pt x="0" y="0"/>
                </a:moveTo>
                <a:lnTo>
                  <a:pt x="3726154" y="0"/>
                </a:lnTo>
                <a:lnTo>
                  <a:pt x="3726154" y="2167945"/>
                </a:lnTo>
                <a:lnTo>
                  <a:pt x="0" y="21679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5" id="15"/>
          <p:cNvSpPr/>
          <p:nvPr/>
        </p:nvSpPr>
        <p:spPr>
          <a:xfrm flipH="false" flipV="false" rot="0">
            <a:off x="11387812" y="307130"/>
            <a:ext cx="5184215" cy="2167944"/>
          </a:xfrm>
          <a:custGeom>
            <a:avLst/>
            <a:gdLst/>
            <a:ahLst/>
            <a:cxnLst/>
            <a:rect r="r" b="b" t="t" l="l"/>
            <a:pathLst>
              <a:path h="2167944" w="5184215">
                <a:moveTo>
                  <a:pt x="0" y="0"/>
                </a:moveTo>
                <a:lnTo>
                  <a:pt x="5184215" y="0"/>
                </a:lnTo>
                <a:lnTo>
                  <a:pt x="5184215" y="2167945"/>
                </a:lnTo>
                <a:lnTo>
                  <a:pt x="0" y="2167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028700" y="6164292"/>
            <a:ext cx="6864969" cy="1943100"/>
          </a:xfrm>
          <a:prstGeom prst="rect">
            <a:avLst/>
          </a:prstGeom>
        </p:spPr>
        <p:txBody>
          <a:bodyPr anchor="t" rtlCol="false" tIns="0" lIns="0" bIns="0" rIns="0">
            <a:spAutoFit/>
          </a:bodyPr>
          <a:lstStyle/>
          <a:p>
            <a:pPr algn="l" marL="0" indent="0" lvl="0">
              <a:lnSpc>
                <a:spcPts val="7679"/>
              </a:lnSpc>
              <a:spcBef>
                <a:spcPct val="0"/>
              </a:spcBef>
            </a:pPr>
            <a:r>
              <a:rPr lang="en-US" b="true" sz="6399">
                <a:solidFill>
                  <a:srgbClr val="000000"/>
                </a:solidFill>
                <a:latin typeface="Inter Medium"/>
                <a:ea typeface="Inter Medium"/>
                <a:cs typeface="Inter Medium"/>
                <a:sym typeface="Inter Medium"/>
              </a:rPr>
              <a:t>Essential Slides for Your Pitch</a:t>
            </a:r>
          </a:p>
        </p:txBody>
      </p:sp>
      <p:grpSp>
        <p:nvGrpSpPr>
          <p:cNvPr name="Group 17" id="17"/>
          <p:cNvGrpSpPr/>
          <p:nvPr/>
        </p:nvGrpSpPr>
        <p:grpSpPr>
          <a:xfrm rot="0">
            <a:off x="9715500" y="5968268"/>
            <a:ext cx="7543800" cy="2251520"/>
            <a:chOff x="0" y="0"/>
            <a:chExt cx="10058400" cy="3002026"/>
          </a:xfrm>
        </p:grpSpPr>
        <p:sp>
          <p:nvSpPr>
            <p:cNvPr name="TextBox 18" id="18"/>
            <p:cNvSpPr txBox="true"/>
            <p:nvPr/>
          </p:nvSpPr>
          <p:spPr>
            <a:xfrm rot="0">
              <a:off x="0" y="0"/>
              <a:ext cx="10058400" cy="419100"/>
            </a:xfrm>
            <a:prstGeom prst="rect">
              <a:avLst/>
            </a:prstGeom>
          </p:spPr>
          <p:txBody>
            <a:bodyPr anchor="t" rtlCol="false" tIns="0" lIns="0" bIns="0" rIns="0">
              <a:spAutoFit/>
            </a:bodyPr>
            <a:lstStyle/>
            <a:p>
              <a:pPr algn="l" marL="0" indent="0" lvl="0">
                <a:lnSpc>
                  <a:spcPts val="2520"/>
                </a:lnSpc>
                <a:spcBef>
                  <a:spcPct val="0"/>
                </a:spcBef>
              </a:pPr>
              <a:r>
                <a:rPr lang="en-US" b="true" sz="2100" spc="52">
                  <a:solidFill>
                    <a:srgbClr val="000000"/>
                  </a:solidFill>
                  <a:latin typeface="Inter Semi-Bold"/>
                  <a:ea typeface="Inter Semi-Bold"/>
                  <a:cs typeface="Inter Semi-Bold"/>
                  <a:sym typeface="Inter Semi-Bold"/>
                </a:rPr>
                <a:t>HERE ARE THE CRUCIAL SLIDES TO INCLUDE</a:t>
              </a:r>
            </a:p>
          </p:txBody>
        </p:sp>
        <p:sp>
          <p:nvSpPr>
            <p:cNvPr name="TextBox 19" id="19"/>
            <p:cNvSpPr txBox="true"/>
            <p:nvPr/>
          </p:nvSpPr>
          <p:spPr>
            <a:xfrm rot="0">
              <a:off x="0" y="931291"/>
              <a:ext cx="10058400" cy="2070735"/>
            </a:xfrm>
            <a:prstGeom prst="rect">
              <a:avLst/>
            </a:prstGeom>
          </p:spPr>
          <p:txBody>
            <a:bodyPr anchor="t" rtlCol="false" tIns="0" lIns="0" bIns="0" rIns="0">
              <a:spAutoFit/>
            </a:bodyPr>
            <a:lstStyle/>
            <a:p>
              <a:pPr algn="l" marL="518160" indent="-259080" lvl="1">
                <a:lnSpc>
                  <a:spcPts val="3120"/>
                </a:lnSpc>
                <a:buFont typeface="Arial"/>
                <a:buChar char="•"/>
              </a:pPr>
              <a:r>
                <a:rPr lang="en-US" b="true" sz="2400" spc="24" strike="noStrike" u="none">
                  <a:solidFill>
                    <a:srgbClr val="000000"/>
                  </a:solidFill>
                  <a:latin typeface="HK Grotesk Bold"/>
                  <a:ea typeface="HK Grotesk Bold"/>
                  <a:cs typeface="HK Grotesk Bold"/>
                  <a:sym typeface="HK Grotesk Bold"/>
                </a:rPr>
                <a:t>Problem Statement</a:t>
              </a:r>
              <a:r>
                <a:rPr lang="en-US" sz="2400" spc="24" strike="noStrike" u="none">
                  <a:solidFill>
                    <a:srgbClr val="000000"/>
                  </a:solidFill>
                  <a:latin typeface="HK Grotesk Light"/>
                  <a:ea typeface="HK Grotesk Light"/>
                  <a:cs typeface="HK Grotesk Light"/>
                  <a:sym typeface="HK Grotesk Light"/>
                </a:rPr>
                <a:t>: Define the issue you're addressing.</a:t>
              </a:r>
            </a:p>
            <a:p>
              <a:pPr algn="l" marL="518160" indent="-259080" lvl="1">
                <a:lnSpc>
                  <a:spcPts val="3120"/>
                </a:lnSpc>
                <a:buFont typeface="Arial"/>
                <a:buChar char="•"/>
              </a:pPr>
              <a:r>
                <a:rPr lang="en-US" b="true" sz="2400" spc="24" strike="noStrike" u="none">
                  <a:solidFill>
                    <a:srgbClr val="000000"/>
                  </a:solidFill>
                  <a:latin typeface="HK Grotesk Bold"/>
                  <a:ea typeface="HK Grotesk Bold"/>
                  <a:cs typeface="HK Grotesk Bold"/>
                  <a:sym typeface="HK Grotesk Bold"/>
                </a:rPr>
                <a:t>Market Analysis</a:t>
              </a:r>
              <a:r>
                <a:rPr lang="en-US" sz="2400" spc="24" strike="noStrike" u="none">
                  <a:solidFill>
                    <a:srgbClr val="000000"/>
                  </a:solidFill>
                  <a:latin typeface="HK Grotesk Light"/>
                  <a:ea typeface="HK Grotesk Light"/>
                  <a:cs typeface="HK Grotesk Light"/>
                  <a:sym typeface="HK Grotesk Light"/>
                </a:rPr>
                <a:t>: Present data on your target market.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83908" y="2901855"/>
            <a:ext cx="5657850" cy="56578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966"/>
            </a:solidFill>
          </p:spPr>
        </p:sp>
      </p:grpSp>
      <p:sp>
        <p:nvSpPr>
          <p:cNvPr name="Freeform 4" id="4"/>
          <p:cNvSpPr/>
          <p:nvPr/>
        </p:nvSpPr>
        <p:spPr>
          <a:xfrm flipH="false" flipV="false" rot="0">
            <a:off x="1657097" y="0"/>
            <a:ext cx="5784661" cy="2892330"/>
          </a:xfrm>
          <a:custGeom>
            <a:avLst/>
            <a:gdLst/>
            <a:ahLst/>
            <a:cxnLst/>
            <a:rect r="r" b="b" t="t" l="l"/>
            <a:pathLst>
              <a:path h="2892330" w="5784661">
                <a:moveTo>
                  <a:pt x="0" y="0"/>
                </a:moveTo>
                <a:lnTo>
                  <a:pt x="5784661" y="0"/>
                </a:lnTo>
                <a:lnTo>
                  <a:pt x="5784661" y="2892330"/>
                </a:lnTo>
                <a:lnTo>
                  <a:pt x="0" y="28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2700000">
            <a:off x="2961716" y="4079664"/>
            <a:ext cx="3302233" cy="330223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D610D4"/>
            </a:solidFill>
          </p:spPr>
        </p:sp>
      </p:grpSp>
      <p:grpSp>
        <p:nvGrpSpPr>
          <p:cNvPr name="Group 7" id="7"/>
          <p:cNvGrpSpPr/>
          <p:nvPr/>
        </p:nvGrpSpPr>
        <p:grpSpPr>
          <a:xfrm rot="0">
            <a:off x="1028700" y="9258300"/>
            <a:ext cx="16230600" cy="214890"/>
            <a:chOff x="0" y="0"/>
            <a:chExt cx="43165238" cy="571500"/>
          </a:xfrm>
        </p:grpSpPr>
        <p:sp>
          <p:nvSpPr>
            <p:cNvPr name="Freeform 8" id="8"/>
            <p:cNvSpPr/>
            <p:nvPr/>
          </p:nvSpPr>
          <p:spPr>
            <a:xfrm flipH="false" flipV="false" rot="0">
              <a:off x="0" y="255270"/>
              <a:ext cx="43165238" cy="69850"/>
            </a:xfrm>
            <a:custGeom>
              <a:avLst/>
              <a:gdLst/>
              <a:ahLst/>
              <a:cxnLst/>
              <a:rect r="r" b="b" t="t" l="l"/>
              <a:pathLst>
                <a:path h="69850" w="43165238">
                  <a:moveTo>
                    <a:pt x="42874409" y="0"/>
                  </a:moveTo>
                  <a:lnTo>
                    <a:pt x="0" y="0"/>
                  </a:lnTo>
                  <a:lnTo>
                    <a:pt x="0" y="69850"/>
                  </a:lnTo>
                  <a:lnTo>
                    <a:pt x="43165238" y="69850"/>
                  </a:lnTo>
                  <a:lnTo>
                    <a:pt x="43165238" y="0"/>
                  </a:lnTo>
                  <a:close/>
                </a:path>
              </a:pathLst>
            </a:custGeom>
            <a:solidFill>
              <a:srgbClr val="000000"/>
            </a:solidFill>
          </p:spPr>
        </p:sp>
      </p:grpSp>
      <p:sp>
        <p:nvSpPr>
          <p:cNvPr name="Freeform 9" id="9"/>
          <p:cNvSpPr/>
          <p:nvPr/>
        </p:nvSpPr>
        <p:spPr>
          <a:xfrm flipH="false" flipV="false" rot="0">
            <a:off x="3190116" y="2977201"/>
            <a:ext cx="2845434" cy="4218298"/>
          </a:xfrm>
          <a:custGeom>
            <a:avLst/>
            <a:gdLst/>
            <a:ahLst/>
            <a:cxnLst/>
            <a:rect r="r" b="b" t="t" l="l"/>
            <a:pathLst>
              <a:path h="4218298" w="2845434">
                <a:moveTo>
                  <a:pt x="0" y="0"/>
                </a:moveTo>
                <a:lnTo>
                  <a:pt x="2845434" y="0"/>
                </a:lnTo>
                <a:lnTo>
                  <a:pt x="2845434" y="4218298"/>
                </a:lnTo>
                <a:lnTo>
                  <a:pt x="0" y="4218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8972297" y="2722476"/>
            <a:ext cx="7745801" cy="4368239"/>
            <a:chOff x="0" y="0"/>
            <a:chExt cx="10327734" cy="5824319"/>
          </a:xfrm>
        </p:grpSpPr>
        <p:sp>
          <p:nvSpPr>
            <p:cNvPr name="TextBox 11" id="11"/>
            <p:cNvSpPr txBox="true"/>
            <p:nvPr/>
          </p:nvSpPr>
          <p:spPr>
            <a:xfrm rot="0">
              <a:off x="0" y="1963519"/>
              <a:ext cx="10327734" cy="3860800"/>
            </a:xfrm>
            <a:prstGeom prst="rect">
              <a:avLst/>
            </a:prstGeom>
          </p:spPr>
          <p:txBody>
            <a:bodyPr anchor="t" rtlCol="false" tIns="0" lIns="0" bIns="0" rIns="0">
              <a:spAutoFit/>
            </a:bodyPr>
            <a:lstStyle/>
            <a:p>
              <a:pPr algn="l" marL="0" indent="0" lvl="0">
                <a:lnSpc>
                  <a:spcPts val="2879"/>
                </a:lnSpc>
              </a:pPr>
              <a:r>
                <a:rPr lang="en-US" sz="2400" spc="24">
                  <a:solidFill>
                    <a:srgbClr val="000000"/>
                  </a:solidFill>
                  <a:latin typeface="HK Grotesk"/>
                  <a:ea typeface="HK Grotesk"/>
                  <a:cs typeface="HK Grotesk"/>
                  <a:sym typeface="HK Grotesk"/>
                </a:rPr>
                <a:t>Customizing your presentation is </a:t>
              </a:r>
              <a:r>
                <a:rPr lang="en-US" b="true" sz="2400" spc="24">
                  <a:solidFill>
                    <a:srgbClr val="000000"/>
                  </a:solidFill>
                  <a:latin typeface="HK Grotesk Bold"/>
                  <a:ea typeface="HK Grotesk Bold"/>
                  <a:cs typeface="HK Grotesk Bold"/>
                  <a:sym typeface="HK Grotesk Bold"/>
                </a:rPr>
                <a:t>extremely straightforward</a:t>
              </a:r>
              <a:r>
                <a:rPr lang="en-US" sz="2400" spc="24">
                  <a:solidFill>
                    <a:srgbClr val="000000"/>
                  </a:solidFill>
                  <a:latin typeface="HK Grotesk"/>
                  <a:ea typeface="HK Grotesk"/>
                  <a:cs typeface="HK Grotesk"/>
                  <a:sym typeface="HK Grotesk"/>
                </a:rPr>
                <a:t>. With our templates, you can easily replace text and images, adjust colors, and modify layouts to match your brand. The </a:t>
              </a:r>
              <a:r>
                <a:rPr lang="en-US" b="true" sz="2400" spc="24">
                  <a:solidFill>
                    <a:srgbClr val="000000"/>
                  </a:solidFill>
                  <a:latin typeface="HK Grotesk Bold"/>
                  <a:ea typeface="HK Grotesk Bold"/>
                  <a:cs typeface="HK Grotesk Bold"/>
                  <a:sym typeface="HK Grotesk Bold"/>
                </a:rPr>
                <a:t>intuitive interface</a:t>
              </a:r>
              <a:r>
                <a:rPr lang="en-US" sz="2400" spc="24">
                  <a:solidFill>
                    <a:srgbClr val="000000"/>
                  </a:solidFill>
                  <a:latin typeface="HK Grotesk"/>
                  <a:ea typeface="HK Grotesk"/>
                  <a:cs typeface="HK Grotesk"/>
                  <a:sym typeface="HK Grotesk"/>
                </a:rPr>
                <a:t> allows users to personalize their slides without extensive design knowledge, ensuring that your presentation maintains a professional tone while reflecting your unique style.</a:t>
              </a:r>
            </a:p>
          </p:txBody>
        </p:sp>
        <p:sp>
          <p:nvSpPr>
            <p:cNvPr name="TextBox 12" id="12"/>
            <p:cNvSpPr txBox="true"/>
            <p:nvPr/>
          </p:nvSpPr>
          <p:spPr>
            <a:xfrm rot="0">
              <a:off x="0" y="0"/>
              <a:ext cx="10327734" cy="1275784"/>
            </a:xfrm>
            <a:prstGeom prst="rect">
              <a:avLst/>
            </a:prstGeom>
          </p:spPr>
          <p:txBody>
            <a:bodyPr anchor="t" rtlCol="false" tIns="0" lIns="0" bIns="0" rIns="0">
              <a:spAutoFit/>
            </a:bodyPr>
            <a:lstStyle/>
            <a:p>
              <a:pPr algn="l" marL="0" indent="0" lvl="0">
                <a:lnSpc>
                  <a:spcPts val="7680"/>
                </a:lnSpc>
              </a:pPr>
              <a:r>
                <a:rPr lang="en-US" sz="6400">
                  <a:solidFill>
                    <a:srgbClr val="000000"/>
                  </a:solidFill>
                  <a:latin typeface="Inter"/>
                  <a:ea typeface="Inter"/>
                  <a:cs typeface="Inter"/>
                  <a:sym typeface="Inter"/>
                </a:rPr>
                <a:t>Easy Customization</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9834251" y="0"/>
            <a:ext cx="8453749" cy="10287000"/>
            <a:chOff x="0" y="0"/>
            <a:chExt cx="2859663" cy="3479800"/>
          </a:xfrm>
        </p:grpSpPr>
        <p:sp>
          <p:nvSpPr>
            <p:cNvPr name="Freeform 3" id="3"/>
            <p:cNvSpPr/>
            <p:nvPr/>
          </p:nvSpPr>
          <p:spPr>
            <a:xfrm flipH="false" flipV="false" rot="0">
              <a:off x="0" y="0"/>
              <a:ext cx="2859663" cy="3479800"/>
            </a:xfrm>
            <a:custGeom>
              <a:avLst/>
              <a:gdLst/>
              <a:ahLst/>
              <a:cxnLst/>
              <a:rect r="r" b="b" t="t" l="l"/>
              <a:pathLst>
                <a:path h="3479800" w="2859663">
                  <a:moveTo>
                    <a:pt x="0" y="0"/>
                  </a:moveTo>
                  <a:lnTo>
                    <a:pt x="2859663" y="0"/>
                  </a:lnTo>
                  <a:lnTo>
                    <a:pt x="2859663" y="3479800"/>
                  </a:lnTo>
                  <a:lnTo>
                    <a:pt x="0" y="3479800"/>
                  </a:lnTo>
                  <a:close/>
                </a:path>
              </a:pathLst>
            </a:custGeom>
            <a:solidFill>
              <a:srgbClr val="D610D4"/>
            </a:solidFill>
          </p:spPr>
        </p:sp>
      </p:grpSp>
      <p:grpSp>
        <p:nvGrpSpPr>
          <p:cNvPr name="Group 4" id="4"/>
          <p:cNvGrpSpPr/>
          <p:nvPr/>
        </p:nvGrpSpPr>
        <p:grpSpPr>
          <a:xfrm rot="0">
            <a:off x="11327276" y="6215429"/>
            <a:ext cx="6960724" cy="4071571"/>
            <a:chOff x="0" y="0"/>
            <a:chExt cx="9280965" cy="5428762"/>
          </a:xfrm>
        </p:grpSpPr>
        <p:sp>
          <p:nvSpPr>
            <p:cNvPr name="Freeform 5" id="5"/>
            <p:cNvSpPr/>
            <p:nvPr/>
          </p:nvSpPr>
          <p:spPr>
            <a:xfrm flipH="false" flipV="false" rot="5400000">
              <a:off x="-1357190" y="1357190"/>
              <a:ext cx="5428762" cy="2714381"/>
            </a:xfrm>
            <a:custGeom>
              <a:avLst/>
              <a:gdLst/>
              <a:ahLst/>
              <a:cxnLst/>
              <a:rect r="r" b="b" t="t" l="l"/>
              <a:pathLst>
                <a:path h="2714381" w="5428762">
                  <a:moveTo>
                    <a:pt x="0" y="0"/>
                  </a:moveTo>
                  <a:lnTo>
                    <a:pt x="5428761" y="0"/>
                  </a:lnTo>
                  <a:lnTo>
                    <a:pt x="5428761" y="2714381"/>
                  </a:lnTo>
                  <a:lnTo>
                    <a:pt x="0" y="27143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701681" y="0"/>
              <a:ext cx="6579285" cy="5428762"/>
              <a:chOff x="0" y="0"/>
              <a:chExt cx="1669189" cy="1377297"/>
            </a:xfrm>
          </p:grpSpPr>
          <p:sp>
            <p:nvSpPr>
              <p:cNvPr name="Freeform 7" id="7"/>
              <p:cNvSpPr/>
              <p:nvPr/>
            </p:nvSpPr>
            <p:spPr>
              <a:xfrm flipH="false" flipV="false" rot="0">
                <a:off x="0" y="0"/>
                <a:ext cx="1669189" cy="1377297"/>
              </a:xfrm>
              <a:custGeom>
                <a:avLst/>
                <a:gdLst/>
                <a:ahLst/>
                <a:cxnLst/>
                <a:rect r="r" b="b" t="t" l="l"/>
                <a:pathLst>
                  <a:path h="1377297" w="1669189">
                    <a:moveTo>
                      <a:pt x="0" y="0"/>
                    </a:moveTo>
                    <a:lnTo>
                      <a:pt x="1669189" y="0"/>
                    </a:lnTo>
                    <a:lnTo>
                      <a:pt x="1669189" y="1377297"/>
                    </a:lnTo>
                    <a:lnTo>
                      <a:pt x="0" y="1377297"/>
                    </a:lnTo>
                    <a:close/>
                  </a:path>
                </a:pathLst>
              </a:custGeom>
              <a:solidFill>
                <a:srgbClr val="005CE6"/>
              </a:solidFill>
            </p:spPr>
          </p:sp>
        </p:grpSp>
      </p:grpSp>
      <p:grpSp>
        <p:nvGrpSpPr>
          <p:cNvPr name="Group 8" id="8"/>
          <p:cNvGrpSpPr/>
          <p:nvPr/>
        </p:nvGrpSpPr>
        <p:grpSpPr>
          <a:xfrm rot="0">
            <a:off x="13617904" y="272597"/>
            <a:ext cx="5942831" cy="5942831"/>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DD94"/>
            </a:solidFill>
          </p:spPr>
        </p:sp>
      </p:grpSp>
      <p:grpSp>
        <p:nvGrpSpPr>
          <p:cNvPr name="Group 10" id="10"/>
          <p:cNvGrpSpPr/>
          <p:nvPr/>
        </p:nvGrpSpPr>
        <p:grpSpPr>
          <a:xfrm rot="0">
            <a:off x="1028700" y="9150855"/>
            <a:ext cx="8115300" cy="214890"/>
            <a:chOff x="0" y="0"/>
            <a:chExt cx="21582619" cy="571500"/>
          </a:xfrm>
        </p:grpSpPr>
        <p:sp>
          <p:nvSpPr>
            <p:cNvPr name="Freeform 11" id="11"/>
            <p:cNvSpPr/>
            <p:nvPr/>
          </p:nvSpPr>
          <p:spPr>
            <a:xfrm flipH="false" flipV="false" rot="0">
              <a:off x="0" y="255270"/>
              <a:ext cx="21582619" cy="69850"/>
            </a:xfrm>
            <a:custGeom>
              <a:avLst/>
              <a:gdLst/>
              <a:ahLst/>
              <a:cxnLst/>
              <a:rect r="r" b="b" t="t" l="l"/>
              <a:pathLst>
                <a:path h="69850" w="21582619">
                  <a:moveTo>
                    <a:pt x="21291789" y="0"/>
                  </a:moveTo>
                  <a:lnTo>
                    <a:pt x="0" y="0"/>
                  </a:lnTo>
                  <a:lnTo>
                    <a:pt x="0" y="69850"/>
                  </a:lnTo>
                  <a:lnTo>
                    <a:pt x="21582619" y="69850"/>
                  </a:lnTo>
                  <a:lnTo>
                    <a:pt x="21582619" y="0"/>
                  </a:lnTo>
                  <a:close/>
                </a:path>
              </a:pathLst>
            </a:custGeom>
            <a:solidFill>
              <a:srgbClr val="000000"/>
            </a:solidFill>
          </p:spPr>
        </p:sp>
      </p:grpSp>
      <p:sp>
        <p:nvSpPr>
          <p:cNvPr name="Freeform 12" id="12"/>
          <p:cNvSpPr/>
          <p:nvPr/>
        </p:nvSpPr>
        <p:spPr>
          <a:xfrm flipH="false" flipV="false" rot="0">
            <a:off x="13861061" y="485512"/>
            <a:ext cx="5494117" cy="5494117"/>
          </a:xfrm>
          <a:custGeom>
            <a:avLst/>
            <a:gdLst/>
            <a:ahLst/>
            <a:cxnLst/>
            <a:rect r="r" b="b" t="t" l="l"/>
            <a:pathLst>
              <a:path h="5494117" w="5494117">
                <a:moveTo>
                  <a:pt x="0" y="0"/>
                </a:moveTo>
                <a:lnTo>
                  <a:pt x="5494117" y="0"/>
                </a:lnTo>
                <a:lnTo>
                  <a:pt x="5494117" y="5494117"/>
                </a:lnTo>
                <a:lnTo>
                  <a:pt x="0" y="549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668255" y="6515517"/>
            <a:ext cx="7315200" cy="3471395"/>
          </a:xfrm>
          <a:custGeom>
            <a:avLst/>
            <a:gdLst/>
            <a:ahLst/>
            <a:cxnLst/>
            <a:rect r="r" b="b" t="t" l="l"/>
            <a:pathLst>
              <a:path h="3471395" w="7315200">
                <a:moveTo>
                  <a:pt x="0" y="0"/>
                </a:moveTo>
                <a:lnTo>
                  <a:pt x="7315200" y="0"/>
                </a:lnTo>
                <a:lnTo>
                  <a:pt x="7315200" y="3471395"/>
                </a:lnTo>
                <a:lnTo>
                  <a:pt x="0" y="3471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4" id="14"/>
          <p:cNvGrpSpPr/>
          <p:nvPr/>
        </p:nvGrpSpPr>
        <p:grpSpPr>
          <a:xfrm rot="0">
            <a:off x="1272647" y="485512"/>
            <a:ext cx="7871353" cy="2182205"/>
            <a:chOff x="0" y="0"/>
            <a:chExt cx="10495137" cy="2909607"/>
          </a:xfrm>
        </p:grpSpPr>
        <p:sp>
          <p:nvSpPr>
            <p:cNvPr name="TextBox 15" id="15"/>
            <p:cNvSpPr txBox="true"/>
            <p:nvPr/>
          </p:nvSpPr>
          <p:spPr>
            <a:xfrm rot="0">
              <a:off x="0" y="0"/>
              <a:ext cx="10495137" cy="1295400"/>
            </a:xfrm>
            <a:prstGeom prst="rect">
              <a:avLst/>
            </a:prstGeom>
          </p:spPr>
          <p:txBody>
            <a:bodyPr anchor="t" rtlCol="false" tIns="0" lIns="0" bIns="0" rIns="0">
              <a:spAutoFit/>
            </a:bodyPr>
            <a:lstStyle/>
            <a:p>
              <a:pPr algn="l" marL="0" indent="0" lvl="0">
                <a:lnSpc>
                  <a:spcPts val="7679"/>
                </a:lnSpc>
              </a:pPr>
              <a:r>
                <a:rPr lang="en-US" sz="6399">
                  <a:solidFill>
                    <a:srgbClr val="000000"/>
                  </a:solidFill>
                  <a:latin typeface="Inter"/>
                  <a:ea typeface="Inter"/>
                  <a:cs typeface="Inter"/>
                  <a:sym typeface="Inter"/>
                </a:rPr>
                <a:t>Platforms</a:t>
              </a:r>
            </a:p>
          </p:txBody>
        </p:sp>
        <p:sp>
          <p:nvSpPr>
            <p:cNvPr name="TextBox 16" id="16"/>
            <p:cNvSpPr txBox="true"/>
            <p:nvPr/>
          </p:nvSpPr>
          <p:spPr>
            <a:xfrm rot="0">
              <a:off x="0" y="1452282"/>
              <a:ext cx="8410675" cy="1457325"/>
            </a:xfrm>
            <a:prstGeom prst="rect">
              <a:avLst/>
            </a:prstGeom>
          </p:spPr>
          <p:txBody>
            <a:bodyPr anchor="t" rtlCol="false" tIns="0" lIns="0" bIns="0" rIns="0">
              <a:spAutoFit/>
            </a:bodyPr>
            <a:lstStyle/>
            <a:p>
              <a:pPr algn="l" marL="0" indent="0" lvl="0">
                <a:lnSpc>
                  <a:spcPts val="4320"/>
                </a:lnSpc>
              </a:pPr>
              <a:r>
                <a:rPr lang="en-US" sz="3600" spc="89">
                  <a:solidFill>
                    <a:srgbClr val="000000"/>
                  </a:solidFill>
                  <a:latin typeface="Inter"/>
                  <a:ea typeface="Inter"/>
                  <a:cs typeface="Inter"/>
                  <a:sym typeface="Inter"/>
                </a:rPr>
                <a:t>EFFECTIVE PITCHING TOOLS</a:t>
              </a:r>
            </a:p>
          </p:txBody>
        </p:sp>
      </p:grpSp>
      <p:graphicFrame>
        <p:nvGraphicFramePr>
          <p:cNvPr name="Object 17" id="17"/>
          <p:cNvGraphicFramePr/>
          <p:nvPr/>
        </p:nvGraphicFramePr>
        <p:xfrm>
          <a:off x="1272647" y="2897351"/>
          <a:ext cx="2514600" cy="2095500"/>
        </p:xfrm>
        <a:graphic>
          <a:graphicData uri="http://schemas.openxmlformats.org/presentationml/2006/ole">
            <p:oleObj imgW="3009900" imgH="25908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Professional Pitch Deck Templates for Investors</dc:description>
  <dc:identifier>DAGr0w6rX6k</dc:identifier>
  <dcterms:modified xsi:type="dcterms:W3CDTF">2011-08-01T06:04:30Z</dcterms:modified>
  <cp:revision>1</cp:revision>
  <dc:title>Presentation - Professional Pitch Deck Templates for Investors</dc:title>
</cp:coreProperties>
</file>