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0" r:id="rId7"/>
    <p:sldId id="269" r:id="rId8"/>
    <p:sldId id="273" r:id="rId9"/>
    <p:sldId id="262" r:id="rId10"/>
    <p:sldId id="264" r:id="rId11"/>
    <p:sldId id="265" r:id="rId12"/>
    <p:sldId id="266" r:id="rId13"/>
    <p:sldId id="268" r:id="rId14"/>
    <p:sldId id="274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88A9-962E-4A68-E4BA-3E8323042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14A59-BF7F-52EE-6F23-6FCE23DE5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90F4-BC77-503A-85AD-CCB63055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2931F-8203-32BE-DE0B-2F11FF5D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90B7-4730-71FC-B75E-75B16C86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728C-A897-071C-397D-7B1C7BB7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FE22-09E7-1EDB-356A-2265ECF6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766A-65FE-1BC9-A986-8400F49A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AE18-18E2-4ED1-842D-927F26D3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FE8D-0761-BC86-9185-F156632A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0A82D-F984-FCE3-273C-772B56B4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671F5-959F-4F8E-631C-859740FE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3817-E531-9A79-12AA-B1662029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FCD0C-8448-DA1B-4BE0-B3539078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AB26-C5A6-D58A-1962-0647152C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5327-5F86-195F-58A3-6A9FEED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A371-C68A-F51B-D10D-1EA3CA3B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1400-4E9C-8EA8-8BAD-74AD52E8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D0FE0-65F4-9C72-DCC7-A88C13B9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091F-0D67-423A-830E-1DCA87B5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32DE-AC93-3F2A-C4B0-FA1D5C0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EA93-00DE-11BB-10C0-642E3107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16CB-1BBA-143E-0110-AFE571F5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404B-36F1-31ED-D31C-6341CEDD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D348-5DCD-F733-5D26-33957158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DDC9-BBAD-71CD-D150-1240447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EA79-DE92-1C39-15E5-23661C61D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40AA5-45A5-5AE4-6D16-1B2947608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3BCB3-CDB0-09CE-7383-C46B3D49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21C2-F98A-46F9-752D-528E28CF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B7FF2-F426-5AB4-41E6-CEBC5307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C3FD-21AB-DC83-A112-2EA8EA31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3ADBC-61BF-843D-45C8-31B56FCA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25A6-D7A5-1E87-6179-1B483D35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E074D-3136-8015-52B7-B83216D1B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02D44-C7FB-D663-71E0-6B0101FAF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2456A-D349-F96C-E561-1C5942E2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B0738-08FB-C985-3F5F-DD6FA811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D0687-129F-8858-37BE-0375B693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DD55-955A-E65B-B759-E7FF470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F64F-4D63-3D7B-F809-E71F6BDD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9759F-65FC-D067-899A-5FB8C10B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FE47B-64F4-F397-9145-C2837EF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1C201-533E-4263-7132-3677A22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EB2C3-0449-65A4-11C9-ABA54997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0625-C77A-0207-FA73-E6538BF9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26D-68C8-E1D6-72A0-9B8E7177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27D6-ED54-1CC7-C1C7-680460F4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FC3B7-006B-5A85-4A83-56CC0295E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1EE04-6F1E-8F69-A8A3-C80102CB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6DDD-BFA9-8DDA-8F34-15A62A1B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1266-40DB-0784-F4A0-2CEBE6C3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358A-0E70-4190-26D7-DABDD68B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E096A-DE52-EC4A-AEF3-DF4D83F2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D523F-BD15-0951-D5A3-3B1233D5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B7F75-8B82-E5F7-6F36-4D554695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F5AFF-E714-91C9-316D-57E306D4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A851-CC51-71C7-EA26-F63B078A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3CA69-2453-9023-430E-27B9962B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A95C7-8038-01C2-AE79-C08851C6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D75E-8D61-67CB-2FF2-12EA2E7F1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83E69-B111-1E43-848B-C0A71A369F3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FC1E9-B952-20BC-D8A8-0E1DB5988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3635-C938-EA3D-5273-771695059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620F8-8426-2F41-AB79-2266437E6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wl@ssl.berkeley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D51-2E3A-AD6F-DAE8-70E0FB3D4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2258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PySPEDAS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2953D-20CE-C926-BC98-2A5CB94DE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6152"/>
            <a:ext cx="9144000" cy="3071648"/>
          </a:xfrm>
        </p:spPr>
        <p:txBody>
          <a:bodyPr>
            <a:normAutofit/>
          </a:bodyPr>
          <a:lstStyle/>
          <a:p>
            <a:r>
              <a:rPr lang="en-US" dirty="0" err="1"/>
              <a:t>PyHC</a:t>
            </a:r>
            <a:r>
              <a:rPr lang="en-US" dirty="0"/>
              <a:t> Summer School 2024</a:t>
            </a:r>
          </a:p>
          <a:p>
            <a:endParaRPr lang="en-US" dirty="0"/>
          </a:p>
          <a:p>
            <a:r>
              <a:rPr lang="en-US" dirty="0"/>
              <a:t>Presenter: Jim Lewis, UC Berkeley Space Sciences Lab</a:t>
            </a:r>
          </a:p>
          <a:p>
            <a:r>
              <a:rPr lang="en-US" dirty="0">
                <a:hlinkClick r:id="rId2"/>
              </a:rPr>
              <a:t>jwl@ssl.berkeley.edu</a:t>
            </a:r>
            <a:endParaRPr lang="en-US" dirty="0"/>
          </a:p>
          <a:p>
            <a:r>
              <a:rPr lang="en-US" dirty="0" err="1"/>
              <a:t>PySPEDAS</a:t>
            </a:r>
            <a:r>
              <a:rPr lang="en-US" dirty="0"/>
              <a:t>/</a:t>
            </a:r>
            <a:r>
              <a:rPr lang="en-US" dirty="0" err="1"/>
              <a:t>PyTplot</a:t>
            </a:r>
            <a:r>
              <a:rPr lang="en-US" dirty="0"/>
              <a:t> Development Team: Eric Grimes, Bryan Harter, Nick </a:t>
            </a:r>
            <a:r>
              <a:rPr lang="en-US" dirty="0" err="1"/>
              <a:t>Hatzigeorgiu</a:t>
            </a:r>
            <a:r>
              <a:rPr lang="en-US" dirty="0"/>
              <a:t>, Jim </a:t>
            </a:r>
            <a:r>
              <a:rPr lang="en-US" dirty="0" err="1"/>
              <a:t>McTiernan</a:t>
            </a:r>
            <a:r>
              <a:rPr lang="en-US" dirty="0"/>
              <a:t>, Cindy Russell, Sasha </a:t>
            </a:r>
            <a:r>
              <a:rPr lang="en-US" dirty="0" err="1"/>
              <a:t>Drozdov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1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A37A-B0EB-4BE6-7645-25137F88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4D23-56AD-F7F9-F490-1ED93E92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pytplot.time_string</a:t>
            </a:r>
            <a:r>
              <a:rPr lang="en-US" dirty="0"/>
              <a:t>() and </a:t>
            </a:r>
            <a:r>
              <a:rPr lang="en-US" dirty="0" err="1"/>
              <a:t>pytplot.time_double</a:t>
            </a:r>
            <a:r>
              <a:rPr lang="en-US" dirty="0"/>
              <a:t>() are used to convert Unix times to human-readable strings, and vice-versa</a:t>
            </a:r>
          </a:p>
          <a:p>
            <a:r>
              <a:rPr lang="en-US" dirty="0" err="1"/>
              <a:t>pytplot.store_data</a:t>
            </a:r>
            <a:r>
              <a:rPr lang="en-US" dirty="0"/>
              <a:t>() accepts Python or </a:t>
            </a:r>
            <a:r>
              <a:rPr lang="en-US" dirty="0" err="1"/>
              <a:t>Numpy</a:t>
            </a:r>
            <a:r>
              <a:rPr lang="en-US" dirty="0"/>
              <a:t> datetime objects; numeric inputs are assumed to be Unix times and are converted to </a:t>
            </a:r>
            <a:r>
              <a:rPr lang="en-US" dirty="0" err="1"/>
              <a:t>Numpy</a:t>
            </a:r>
            <a:r>
              <a:rPr lang="en-US" dirty="0"/>
              <a:t> datetimes</a:t>
            </a:r>
          </a:p>
        </p:txBody>
      </p:sp>
    </p:spTree>
    <p:extLst>
      <p:ext uri="{BB962C8B-B14F-4D97-AF65-F5344CB8AC3E}">
        <p14:creationId xmlns:p14="http://schemas.microsoft.com/office/powerpoint/2010/main" val="414195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62B7-83A5-4021-5F5E-0B9BBBA6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PySPEDAS</a:t>
            </a:r>
            <a:r>
              <a:rPr lang="en-US" dirty="0"/>
              <a:t> load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72D6-C198-9C8B-7E12-9B8C6F00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Load routine examples:</a:t>
            </a:r>
          </a:p>
          <a:p>
            <a:pPr lvl="1"/>
            <a:r>
              <a:rPr lang="en-US" dirty="0"/>
              <a:t>THEMIS FGM spin fit data</a:t>
            </a:r>
          </a:p>
          <a:p>
            <a:pPr lvl="1"/>
            <a:r>
              <a:rPr lang="en-US" dirty="0"/>
              <a:t>THEMIS ESA moments and </a:t>
            </a:r>
            <a:r>
              <a:rPr lang="en-US" dirty="0" err="1"/>
              <a:t>spectograms</a:t>
            </a:r>
            <a:r>
              <a:rPr lang="en-US" dirty="0"/>
              <a:t>: </a:t>
            </a:r>
            <a:r>
              <a:rPr lang="en-US" dirty="0" err="1"/>
              <a:t>pyspedas.themis.esa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ERG (Arase) orbits: </a:t>
            </a:r>
            <a:r>
              <a:rPr lang="en-US" dirty="0" err="1"/>
              <a:t>pyspedas.erg.orb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OMNIWeb</a:t>
            </a:r>
            <a:r>
              <a:rPr lang="en-US" dirty="0"/>
              <a:t> solar wind parameters: </a:t>
            </a:r>
            <a:r>
              <a:rPr lang="en-US" dirty="0" err="1"/>
              <a:t>pyspedas.omni.data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Ground magnetometer data: </a:t>
            </a:r>
            <a:r>
              <a:rPr lang="en-US" dirty="0" err="1"/>
              <a:t>pyspedas.themis.gmag</a:t>
            </a:r>
            <a:r>
              <a:rPr lang="en-US" dirty="0"/>
              <a:t>()</a:t>
            </a:r>
          </a:p>
          <a:p>
            <a:r>
              <a:rPr lang="en-US" dirty="0"/>
              <a:t>General load routine operation: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trange</a:t>
            </a:r>
            <a:r>
              <a:rPr lang="en-US" dirty="0"/>
              <a:t>, probe, instrument, datatype parameters to create a list of URLs for data files to fulfill the request</a:t>
            </a:r>
          </a:p>
          <a:p>
            <a:pPr lvl="1"/>
            <a:r>
              <a:rPr lang="en-US" dirty="0"/>
              <a:t>Contact data server to check modification times against files stored in SPEDAS_DATA_DIR</a:t>
            </a:r>
          </a:p>
          <a:p>
            <a:pPr lvl="1"/>
            <a:r>
              <a:rPr lang="en-US" dirty="0"/>
              <a:t>If cached files missing or outdated, download data files from server</a:t>
            </a:r>
          </a:p>
          <a:p>
            <a:pPr lvl="1"/>
            <a:r>
              <a:rPr lang="en-US" dirty="0"/>
              <a:t>Use appropriate file format reader to convert data files to </a:t>
            </a:r>
            <a:r>
              <a:rPr lang="en-US" dirty="0" err="1"/>
              <a:t>tplot</a:t>
            </a:r>
            <a:r>
              <a:rPr lang="en-US" dirty="0"/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372114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59F7-DE41-8D8D-DDAC-CA2D6136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tplot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A7C9-BFC5-49CD-DC5E-D2FB9165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pytplot.tplot</a:t>
            </a:r>
            <a:r>
              <a:rPr lang="en-US" dirty="0"/>
              <a:t>() takes a list of </a:t>
            </a:r>
            <a:r>
              <a:rPr lang="en-US" dirty="0" err="1"/>
              <a:t>tplot</a:t>
            </a:r>
            <a:r>
              <a:rPr lang="en-US" dirty="0"/>
              <a:t> variables, and generates a matplotlib plot with each variable rendered as a line plot or spectrogram plot in its own panel.</a:t>
            </a:r>
          </a:p>
          <a:p>
            <a:r>
              <a:rPr lang="en-US" dirty="0" err="1"/>
              <a:t>pytplot.options</a:t>
            </a:r>
            <a:r>
              <a:rPr lang="en-US" dirty="0"/>
              <a:t>() takes a list of </a:t>
            </a:r>
            <a:r>
              <a:rPr lang="en-US" dirty="0" err="1"/>
              <a:t>tplot</a:t>
            </a:r>
            <a:r>
              <a:rPr lang="en-US" dirty="0"/>
              <a:t> variables, a plot option string, and an option value, and sets that option for that set of variables</a:t>
            </a:r>
          </a:p>
          <a:p>
            <a:pPr lvl="1"/>
            <a:r>
              <a:rPr lang="en-US" dirty="0"/>
              <a:t>Use this to set per-variable line styles, colors, axis titles and subtitles, Y and Z plotting limits</a:t>
            </a:r>
          </a:p>
          <a:p>
            <a:pPr lvl="1"/>
            <a:r>
              <a:rPr lang="en-US" dirty="0"/>
              <a:t>Plot as multiple lines or a spectrogram using the ‘spec’ option</a:t>
            </a:r>
          </a:p>
          <a:p>
            <a:pPr lvl="1"/>
            <a:r>
              <a:rPr lang="en-US" dirty="0"/>
              <a:t>Many of these options will be set by the load routines from the metadata in the data files being loaded</a:t>
            </a:r>
          </a:p>
          <a:p>
            <a:r>
              <a:rPr lang="en-US" dirty="0" err="1"/>
              <a:t>pytplot.tplot_options</a:t>
            </a:r>
            <a:r>
              <a:rPr lang="en-US" dirty="0"/>
              <a:t>() sets ‘global’ options</a:t>
            </a:r>
          </a:p>
          <a:p>
            <a:pPr lvl="1"/>
            <a:r>
              <a:rPr lang="en-US" dirty="0"/>
              <a:t>main plot title, page size, vertical separation between panels, and time range to be plotted</a:t>
            </a:r>
          </a:p>
        </p:txBody>
      </p:sp>
    </p:spTree>
    <p:extLst>
      <p:ext uri="{BB962C8B-B14F-4D97-AF65-F5344CB8AC3E}">
        <p14:creationId xmlns:p14="http://schemas.microsoft.com/office/powerpoint/2010/main" val="279624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03D-0728-D411-18D4-E4A49298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PySPEDAS</a:t>
            </a:r>
            <a:r>
              <a:rPr lang="en-US" dirty="0"/>
              <a:t> Plot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398D-9B3B-B9ED-AF57-2D8CC07F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Line plots</a:t>
            </a:r>
          </a:p>
          <a:p>
            <a:pPr lvl="1"/>
            <a:r>
              <a:rPr lang="en-US" sz="2000" dirty="0"/>
              <a:t>Scalar or vector quantities</a:t>
            </a:r>
          </a:p>
          <a:p>
            <a:pPr lvl="1"/>
            <a:r>
              <a:rPr lang="en-US" sz="2000" dirty="0"/>
              <a:t>Examples: temperature, pressure, orbit positions, electric or magnetic field vectors</a:t>
            </a:r>
          </a:p>
          <a:p>
            <a:r>
              <a:rPr lang="en-US" sz="2400" dirty="0"/>
              <a:t>Spectrogram plots</a:t>
            </a:r>
          </a:p>
          <a:p>
            <a:pPr lvl="1"/>
            <a:r>
              <a:rPr lang="en-US" sz="2000" dirty="0"/>
              <a:t>The data at each time value is an array of values</a:t>
            </a:r>
          </a:p>
          <a:p>
            <a:pPr lvl="1"/>
            <a:r>
              <a:rPr lang="en-US" sz="2000" dirty="0"/>
              <a:t>In addition to timestamps and data values, an additional component ‘v’ specifies the Y values of each data bin.  Data values (the so-called ‘z-axis’) are mapped to a color table and displayed along the Y axis at each time step</a:t>
            </a:r>
          </a:p>
          <a:p>
            <a:pPr lvl="1"/>
            <a:r>
              <a:rPr lang="en-US" sz="2000" dirty="0"/>
              <a:t>The binning specified by the ‘v’ component can vary with time</a:t>
            </a:r>
          </a:p>
          <a:p>
            <a:pPr lvl="1"/>
            <a:r>
              <a:rPr lang="en-US" sz="2000" dirty="0"/>
              <a:t>Examples: energy spectra, FFT or wavelet transforms, </a:t>
            </a:r>
          </a:p>
          <a:p>
            <a:r>
              <a:rPr lang="en-US" sz="2400" dirty="0"/>
              <a:t>Special plots </a:t>
            </a:r>
          </a:p>
          <a:p>
            <a:pPr lvl="1"/>
            <a:r>
              <a:rPr lang="en-US" sz="2000" dirty="0"/>
              <a:t>Orbit plots (3-d data projected onto 2-d planes)</a:t>
            </a:r>
          </a:p>
          <a:p>
            <a:pPr lvl="1"/>
            <a:r>
              <a:rPr lang="en-US" sz="2000" dirty="0"/>
              <a:t>2-D slices of 3-d particle distributions (Azimuth vs elevation vs energy, projected onto plane defined by B vector, bulk velocity vector, sun direction, or coordinate axes)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5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7BE9-FCC8-3265-BB72-1E58B7AD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notebook: </a:t>
            </a:r>
            <a:r>
              <a:rPr lang="en-US" dirty="0" err="1"/>
              <a:t>PyTplot_variable_options.ipynb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6707-F965-FF35-A88D-D78FC83A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6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6E1-C391-2AE0-BA2D-96851506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7B26B-8937-3E47-C74C-85BA7E60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PySPEDAS</a:t>
            </a:r>
            <a:r>
              <a:rPr lang="en-US" dirty="0"/>
              <a:t> and </a:t>
            </a:r>
            <a:r>
              <a:rPr lang="en-US" dirty="0" err="1"/>
              <a:t>PyTplot</a:t>
            </a:r>
            <a:r>
              <a:rPr lang="en-US" dirty="0"/>
              <a:t> include a wide variety of analysis tools that operate on </a:t>
            </a:r>
            <a:r>
              <a:rPr lang="en-US" dirty="0" err="1"/>
              <a:t>tplot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Simple arithmetic (add, subtract, multiply, divide </a:t>
            </a:r>
            <a:r>
              <a:rPr lang="en-US" dirty="0" err="1"/>
              <a:t>tplot</a:t>
            </a:r>
            <a:r>
              <a:rPr lang="en-US" dirty="0"/>
              <a:t> variables)</a:t>
            </a:r>
          </a:p>
          <a:p>
            <a:pPr lvl="1"/>
            <a:r>
              <a:rPr lang="en-US" dirty="0"/>
              <a:t>Coordinate transforms (GEI, GSE, GSM, field-aligned coordinates, some mission-specific coordinate systems)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Wave polarization analysis</a:t>
            </a:r>
          </a:p>
          <a:p>
            <a:pPr lvl="1"/>
            <a:r>
              <a:rPr lang="en-US" dirty="0"/>
              <a:t>Power spectra, wavelet analysis</a:t>
            </a:r>
          </a:p>
          <a:p>
            <a:pPr lvl="1"/>
            <a:r>
              <a:rPr lang="en-US" dirty="0"/>
              <a:t>Magnetic null finding</a:t>
            </a:r>
          </a:p>
          <a:p>
            <a:pPr lvl="1"/>
            <a:r>
              <a:rPr lang="en-US" dirty="0"/>
              <a:t>Magnetic field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7BE9-FCC8-3265-BB72-1E58B7AD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notebook: </a:t>
            </a:r>
            <a:r>
              <a:rPr lang="en-US" dirty="0" err="1"/>
              <a:t>Magnetic_Field_Modeling.ipynb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6707-F965-FF35-A88D-D78FC83A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866F-459D-C447-C1C7-B7970430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PySPEDAS</a:t>
            </a:r>
            <a:r>
              <a:rPr lang="en-US" dirty="0"/>
              <a:t> and 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75537-15EC-D5BE-FB99-3509D926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PySPEDAS</a:t>
            </a:r>
            <a:r>
              <a:rPr lang="en-US" dirty="0"/>
              <a:t> is a toolbox that can load, analyze, and plot data from a wide variety of sources of interest to </a:t>
            </a:r>
            <a:r>
              <a:rPr lang="en-US" dirty="0" err="1"/>
              <a:t>heliophysicists</a:t>
            </a:r>
            <a:endParaRPr lang="en-US" dirty="0"/>
          </a:p>
          <a:p>
            <a:pPr lvl="1"/>
            <a:r>
              <a:rPr lang="en-US" dirty="0"/>
              <a:t>30+ missions are supported with built-in load routines, with a fairly standardized interface to the lower level download routines and file format readers</a:t>
            </a:r>
          </a:p>
          <a:p>
            <a:pPr lvl="1"/>
            <a:r>
              <a:rPr lang="en-US" dirty="0"/>
              <a:t>Many more data sets available via HAPI (</a:t>
            </a:r>
            <a:r>
              <a:rPr lang="en-US" dirty="0" err="1"/>
              <a:t>Heliophysics</a:t>
            </a:r>
            <a:r>
              <a:rPr lang="en-US" dirty="0"/>
              <a:t> Application Program Interface) and NASA’s </a:t>
            </a:r>
            <a:r>
              <a:rPr lang="en-US" dirty="0" err="1"/>
              <a:t>CDAWeb</a:t>
            </a:r>
            <a:r>
              <a:rPr lang="en-US" dirty="0"/>
              <a:t> service</a:t>
            </a:r>
          </a:p>
          <a:p>
            <a:pPr lvl="1"/>
            <a:r>
              <a:rPr lang="en-US" dirty="0"/>
              <a:t>Analysis tools for performing various workflows on field and particle data</a:t>
            </a:r>
          </a:p>
          <a:p>
            <a:pPr lvl="1"/>
            <a:r>
              <a:rPr lang="en-US" dirty="0"/>
              <a:t>Simple interface to Matplotlib plotting tools</a:t>
            </a:r>
          </a:p>
          <a:p>
            <a:pPr lvl="1"/>
            <a:r>
              <a:rPr lang="en-US" dirty="0"/>
              <a:t>Python implementation of widely-used SPEDAS package (written in IDL)</a:t>
            </a:r>
          </a:p>
        </p:txBody>
      </p:sp>
    </p:spTree>
    <p:extLst>
      <p:ext uri="{BB962C8B-B14F-4D97-AF65-F5344CB8AC3E}">
        <p14:creationId xmlns:p14="http://schemas.microsoft.com/office/powerpoint/2010/main" val="202803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generated image&#10;&#10;Description automatically generated">
            <a:extLst>
              <a:ext uri="{FF2B5EF4-FFF2-40B4-BE49-F238E27FC236}">
                <a16:creationId xmlns:a16="http://schemas.microsoft.com/office/drawing/2014/main" id="{7FFE3188-9097-E31B-25E9-BA32EB6D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9" y="518985"/>
            <a:ext cx="10692711" cy="60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world with circles and lines&#10;&#10;Description automatically generated">
            <a:extLst>
              <a:ext uri="{FF2B5EF4-FFF2-40B4-BE49-F238E27FC236}">
                <a16:creationId xmlns:a16="http://schemas.microsoft.com/office/drawing/2014/main" id="{2E9AC7C9-CDE4-6840-475B-833628E4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4" y="481914"/>
            <a:ext cx="10443519" cy="58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7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30324_060000_063000_themis_fsmi_fisheye.mp4">
            <a:hlinkClick r:id="" action="ppaction://media"/>
            <a:extLst>
              <a:ext uri="{FF2B5EF4-FFF2-40B4-BE49-F238E27FC236}">
                <a16:creationId xmlns:a16="http://schemas.microsoft.com/office/drawing/2014/main" id="{C61ADC9D-FC3D-47B7-3B55-FB0D1600CE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2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C05F-EE16-B716-8DE5-6FF9093F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D12F-5C0E-972C-CA2C-6EBC828A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Requirements: Python 3.9+</a:t>
            </a:r>
          </a:p>
          <a:p>
            <a:r>
              <a:rPr lang="en-US" dirty="0"/>
              <a:t>Companion package: </a:t>
            </a:r>
            <a:r>
              <a:rPr lang="en-US" dirty="0" err="1"/>
              <a:t>pytplot</a:t>
            </a:r>
            <a:r>
              <a:rPr lang="en-US" dirty="0"/>
              <a:t>-</a:t>
            </a:r>
            <a:r>
              <a:rPr lang="en-US" dirty="0" err="1"/>
              <a:t>mpl</a:t>
            </a:r>
            <a:r>
              <a:rPr lang="en-US" dirty="0"/>
              <a:t>-temp</a:t>
            </a:r>
          </a:p>
          <a:p>
            <a:pPr lvl="1"/>
            <a:r>
              <a:rPr lang="en-US" dirty="0"/>
              <a:t>It took several iterations with different back-end plotting packages before we decided to adopt matplotlib.  In the future, this package will be merged into </a:t>
            </a:r>
            <a:r>
              <a:rPr lang="en-US" dirty="0" err="1"/>
              <a:t>pyspedas</a:t>
            </a:r>
            <a:r>
              <a:rPr lang="en-US" dirty="0"/>
              <a:t>.  Until that happens, beware this potential pitfall: you will see many tools being imported from </a:t>
            </a:r>
            <a:r>
              <a:rPr lang="en-US" dirty="0" err="1"/>
              <a:t>pytplot</a:t>
            </a:r>
            <a:r>
              <a:rPr lang="en-US" dirty="0"/>
              <a:t>, but you need </a:t>
            </a:r>
            <a:r>
              <a:rPr lang="en-US" dirty="0" err="1"/>
              <a:t>pytplot</a:t>
            </a:r>
            <a:r>
              <a:rPr lang="en-US" dirty="0"/>
              <a:t>-</a:t>
            </a:r>
            <a:r>
              <a:rPr lang="en-US" dirty="0" err="1"/>
              <a:t>mpl</a:t>
            </a:r>
            <a:r>
              <a:rPr lang="en-US" dirty="0"/>
              <a:t>-temp in your environment, NOT the original </a:t>
            </a:r>
            <a:r>
              <a:rPr lang="en-US" dirty="0" err="1"/>
              <a:t>pytplot</a:t>
            </a:r>
            <a:r>
              <a:rPr lang="en-US" dirty="0"/>
              <a:t> package!</a:t>
            </a:r>
          </a:p>
          <a:p>
            <a:r>
              <a:rPr lang="en-US" dirty="0"/>
              <a:t>Installation: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pyspedas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Post-installation: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setenv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SPEDAS_DATA_DIR /path/to/downloaded/files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D147-C26C-7F75-971A-7EC4644D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Documentation, examples, help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B803-8F83-6D29-1C1E-DACC32AA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pyspedas.readthedocs.io</a:t>
            </a:r>
            <a:endParaRPr lang="en-US" sz="2400" dirty="0"/>
          </a:p>
          <a:p>
            <a:pPr lvl="1"/>
            <a:r>
              <a:rPr lang="en-US" sz="2000" dirty="0"/>
              <a:t>Up to date documentation of </a:t>
            </a:r>
            <a:r>
              <a:rPr lang="en-US" sz="2000" dirty="0" err="1"/>
              <a:t>pyspedas</a:t>
            </a:r>
            <a:r>
              <a:rPr lang="en-US" sz="2000" dirty="0"/>
              <a:t> and </a:t>
            </a:r>
            <a:r>
              <a:rPr lang="en-US" sz="2000" dirty="0" err="1"/>
              <a:t>pytplot</a:t>
            </a:r>
            <a:r>
              <a:rPr lang="en-US" sz="2000" dirty="0"/>
              <a:t> routines</a:t>
            </a:r>
          </a:p>
          <a:p>
            <a:r>
              <a:rPr lang="en-US" sz="2400" dirty="0"/>
              <a:t>Interactive help: </a:t>
            </a:r>
            <a:r>
              <a:rPr lang="en-US" sz="2400" dirty="0" err="1"/>
              <a:t>pyspedas.libs</a:t>
            </a:r>
            <a:r>
              <a:rPr lang="en-US" sz="2400" dirty="0"/>
              <a:t>(‘keyword’)</a:t>
            </a:r>
          </a:p>
          <a:p>
            <a:pPr lvl="1"/>
            <a:r>
              <a:rPr lang="en-US" sz="2000" dirty="0"/>
              <a:t>Find relevant </a:t>
            </a:r>
            <a:r>
              <a:rPr lang="en-US" sz="2000" dirty="0" err="1"/>
              <a:t>pyspedas</a:t>
            </a:r>
            <a:r>
              <a:rPr lang="en-US" sz="2000" dirty="0"/>
              <a:t> or </a:t>
            </a:r>
            <a:r>
              <a:rPr lang="en-US" sz="2000" dirty="0" err="1"/>
              <a:t>pytplot</a:t>
            </a:r>
            <a:r>
              <a:rPr lang="en-US" sz="2000" dirty="0"/>
              <a:t> routines based on keyword fragments or wildcard patterns in routine names and docstrings</a:t>
            </a:r>
          </a:p>
          <a:p>
            <a:pPr lvl="1"/>
            <a:r>
              <a:rPr lang="en-US" sz="2000" dirty="0"/>
              <a:t>Examples: </a:t>
            </a:r>
          </a:p>
          <a:p>
            <a:pPr lvl="2"/>
            <a:r>
              <a:rPr lang="en-US" sz="1600" dirty="0" err="1"/>
              <a:t>pyspedas.libs</a:t>
            </a:r>
            <a:r>
              <a:rPr lang="en-US" sz="1600" dirty="0"/>
              <a:t>(‘</a:t>
            </a:r>
            <a:r>
              <a:rPr lang="en-US" sz="1600" dirty="0" err="1"/>
              <a:t>interp</a:t>
            </a:r>
            <a:r>
              <a:rPr lang="en-US" sz="1600" dirty="0"/>
              <a:t>’)</a:t>
            </a:r>
          </a:p>
          <a:p>
            <a:pPr lvl="2"/>
            <a:r>
              <a:rPr lang="en-US" sz="1600" dirty="0" err="1"/>
              <a:t>pyspedas.libs</a:t>
            </a:r>
            <a:r>
              <a:rPr lang="en-US" sz="1600" dirty="0"/>
              <a:t>(‘wav*pol’)</a:t>
            </a:r>
          </a:p>
          <a:p>
            <a:r>
              <a:rPr lang="en-US" sz="2400" dirty="0" err="1"/>
              <a:t>pyspedas</a:t>
            </a:r>
            <a:r>
              <a:rPr lang="en-US" sz="2400" dirty="0"/>
              <a:t> example repositories on </a:t>
            </a:r>
            <a:r>
              <a:rPr lang="en-US" sz="2400" dirty="0" err="1"/>
              <a:t>Github</a:t>
            </a:r>
            <a:r>
              <a:rPr lang="en-US" sz="2400" dirty="0"/>
              <a:t>, under 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spedas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pyspedas_examples</a:t>
            </a:r>
            <a:r>
              <a:rPr lang="en-US" sz="2000" dirty="0"/>
              <a:t>, </a:t>
            </a:r>
            <a:r>
              <a:rPr lang="en-US" sz="2000" dirty="0" err="1"/>
              <a:t>themis</a:t>
            </a:r>
            <a:r>
              <a:rPr lang="en-US" sz="2000" dirty="0"/>
              <a:t>-examples, mms-examples</a:t>
            </a:r>
          </a:p>
          <a:p>
            <a:pPr lvl="1"/>
            <a:r>
              <a:rPr lang="en-US" sz="2000" dirty="0"/>
              <a:t>Can be accessed directly from Google </a:t>
            </a:r>
            <a:r>
              <a:rPr lang="en-US" sz="2000" dirty="0" err="1"/>
              <a:t>Colab</a:t>
            </a:r>
            <a:r>
              <a:rPr lang="en-US" sz="2000" dirty="0"/>
              <a:t>, no local Python or </a:t>
            </a:r>
            <a:r>
              <a:rPr lang="en-US" sz="2000" dirty="0" err="1"/>
              <a:t>PySPEDAS</a:t>
            </a:r>
            <a:r>
              <a:rPr lang="en-US" sz="2000" dirty="0"/>
              <a:t> installation required!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 issues (under 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spedas</a:t>
            </a:r>
            <a:r>
              <a:rPr lang="en-US" sz="2400" dirty="0"/>
              <a:t>/</a:t>
            </a:r>
            <a:r>
              <a:rPr lang="en-US" sz="2400" dirty="0" err="1"/>
              <a:t>pyspedas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Ask questions, report bugs, suggest improvements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3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7BE9-FCC8-3265-BB72-1E58B7AD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PySPEDAS</a:t>
            </a:r>
            <a:r>
              <a:rPr lang="en-US" dirty="0"/>
              <a:t> notebooks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6707-F965-FF35-A88D-D78FC83A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Introduction_to_PySPEDAS.ipynb</a:t>
            </a:r>
            <a:endParaRPr lang="en-US" dirty="0"/>
          </a:p>
          <a:p>
            <a:r>
              <a:rPr lang="en-US" dirty="0" err="1"/>
              <a:t>PyTplot_variable_options.ipynb</a:t>
            </a:r>
            <a:endParaRPr lang="en-US" dirty="0"/>
          </a:p>
          <a:p>
            <a:r>
              <a:rPr lang="en-US" dirty="0" err="1"/>
              <a:t>Magnetic_Field_Modeling.ipynb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2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F681-B4C8-649A-DCA2-667D39D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Tplot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394C-C78A-3F97-B026-1DF3ECD0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PySPEDAS</a:t>
            </a:r>
            <a:r>
              <a:rPr lang="en-US" dirty="0"/>
              <a:t> data loading, analysis, and plotting tools operate on data structures called ‘</a:t>
            </a:r>
            <a:r>
              <a:rPr lang="en-US" dirty="0" err="1"/>
              <a:t>tplot</a:t>
            </a:r>
            <a:r>
              <a:rPr lang="en-US" dirty="0"/>
              <a:t> variables’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tplot</a:t>
            </a:r>
            <a:r>
              <a:rPr lang="en-US" dirty="0"/>
              <a:t> variable is essentially a container for time-series data, metadata, and plot options, mapped to a string identifying the variable</a:t>
            </a:r>
          </a:p>
          <a:p>
            <a:pPr lvl="1"/>
            <a:r>
              <a:rPr lang="en-US" dirty="0"/>
              <a:t>Times represented internally as Python datetime or </a:t>
            </a:r>
            <a:r>
              <a:rPr lang="en-US" dirty="0" err="1"/>
              <a:t>Numpy</a:t>
            </a:r>
            <a:r>
              <a:rPr lang="en-US" dirty="0"/>
              <a:t> np.datetime64 objects</a:t>
            </a:r>
          </a:p>
          <a:p>
            <a:pPr lvl="1"/>
            <a:r>
              <a:rPr lang="en-US" dirty="0"/>
              <a:t>Data values can be scalars or multidimensional arrays</a:t>
            </a:r>
          </a:p>
          <a:p>
            <a:pPr lvl="1"/>
            <a:r>
              <a:rPr lang="en-US" dirty="0"/>
              <a:t>Metadata represented as dictionaries</a:t>
            </a:r>
          </a:p>
          <a:p>
            <a:pPr lvl="1"/>
            <a:r>
              <a:rPr lang="en-US" dirty="0" err="1"/>
              <a:t>pytplot.store_data</a:t>
            </a:r>
            <a:r>
              <a:rPr lang="en-US" dirty="0"/>
              <a:t>() creates </a:t>
            </a:r>
            <a:r>
              <a:rPr lang="en-US" dirty="0" err="1"/>
              <a:t>tplot</a:t>
            </a:r>
            <a:r>
              <a:rPr lang="en-US" dirty="0"/>
              <a:t> variables from </a:t>
            </a:r>
            <a:r>
              <a:rPr lang="en-US" dirty="0" err="1"/>
              <a:t>time+data</a:t>
            </a:r>
            <a:r>
              <a:rPr lang="en-US" dirty="0"/>
              <a:t> arrays</a:t>
            </a:r>
          </a:p>
          <a:p>
            <a:pPr lvl="1"/>
            <a:r>
              <a:rPr lang="en-US" dirty="0" err="1"/>
              <a:t>pytplot.get_data</a:t>
            </a:r>
            <a:r>
              <a:rPr lang="en-US" dirty="0"/>
              <a:t>() retrieves </a:t>
            </a:r>
            <a:r>
              <a:rPr lang="en-US" dirty="0" err="1"/>
              <a:t>tplot</a:t>
            </a:r>
            <a:r>
              <a:rPr lang="en-US" dirty="0"/>
              <a:t> data as </a:t>
            </a:r>
            <a:r>
              <a:rPr lang="en-US" dirty="0" err="1"/>
              <a:t>numpy</a:t>
            </a:r>
            <a:r>
              <a:rPr lang="en-US" dirty="0"/>
              <a:t> arrays, metadata as dictionaries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0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20167</TotalTime>
  <Words>1045</Words>
  <Application>Microsoft Macintosh PowerPoint</Application>
  <PresentationFormat>Widescreen</PresentationFormat>
  <Paragraphs>95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Office Theme</vt:lpstr>
      <vt:lpstr>Introduction to PySPEDAS</vt:lpstr>
      <vt:lpstr>What is PySPEDAS and what can it do?</vt:lpstr>
      <vt:lpstr>PowerPoint Presentation</vt:lpstr>
      <vt:lpstr>PowerPoint Presentation</vt:lpstr>
      <vt:lpstr>PowerPoint Presentation</vt:lpstr>
      <vt:lpstr>Getting started</vt:lpstr>
      <vt:lpstr>Documentation, examples, help resources</vt:lpstr>
      <vt:lpstr>PySPEDAS notebooks for this session</vt:lpstr>
      <vt:lpstr>Tplot variables</vt:lpstr>
      <vt:lpstr>Working with times</vt:lpstr>
      <vt:lpstr>Working with PySPEDAS load routines</vt:lpstr>
      <vt:lpstr>Plotting tplot variables</vt:lpstr>
      <vt:lpstr>PySPEDAS Plot Types</vt:lpstr>
      <vt:lpstr>Next notebook: PyTplot_variable_options.ipynb</vt:lpstr>
      <vt:lpstr>Analysis tools</vt:lpstr>
      <vt:lpstr>Next notebook: Magnetic_Field_Modeling.ipynb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PySPEDAS</dc:title>
  <dc:creator>James Lewis</dc:creator>
  <cp:lastModifiedBy>James Lewis</cp:lastModifiedBy>
  <cp:revision>3</cp:revision>
  <dcterms:created xsi:type="dcterms:W3CDTF">2024-05-06T17:32:35Z</dcterms:created>
  <dcterms:modified xsi:type="dcterms:W3CDTF">2024-05-21T05:54:01Z</dcterms:modified>
</cp:coreProperties>
</file>