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Source Code Pro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SourceCodePr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SourceCodePr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112e627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112e627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Thank you for inviting me!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Congratulations to Elliot Johnson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1b1544ca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1b1544ca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c36ea8a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c36ea8a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want to start out by defining the scope of PlasmaPy, which is broadly speaking, the scope of plasma science….which includes plasma physics, plasma chemistry, and plasma technology.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Plasma physics is an essential part of heliophysics, including both solar and space physics.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Plasma science is vital to astrophysics because the vast </a:t>
            </a:r>
            <a:r>
              <a:rPr lang="en" sz="1400"/>
              <a:t>majority</a:t>
            </a:r>
            <a:r>
              <a:rPr lang="en" sz="1400"/>
              <a:t> of baryonic matter in the universe is plasma!  It’s pretty common in astronomy to talk about interstellar </a:t>
            </a:r>
            <a:r>
              <a:rPr i="1" lang="en" sz="1400"/>
              <a:t>gas</a:t>
            </a:r>
            <a:r>
              <a:rPr lang="en" sz="1400"/>
              <a:t>, but except for perhaps very cold and dense parts of protoplanetary disks and molecular clouds where cosmic rays can’t reach, it’s pretty much all plasma out there.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Plasma physics is also vital to fusion energy sciences.  This includes both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intertially confined, high energy density plasmas created by shooting lasers at pellets of tritium and deuterium,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and magnetically confined plasma, where plasma is confined by magnetic fields in devices like tokamaks (which I guess are sort of like magnetized donuts)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There’s also the field of plasma technology which makes use of low temperature plasma.  Some of the technologies being investigated are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Spacecraft propulsion, plasma propulsion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plasma-based water purification! which makes use of plasma chemistry to break down pollutants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and there are also medical applications being actively investigated, like using plasma for wound sterilization and treating cancer.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 plasma science is a very broad field, and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c7368e7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c7368e7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e871fa879_0_540:notes"/>
          <p:cNvSpPr/>
          <p:nvPr>
            <p:ph idx="2" type="sldImg"/>
          </p:nvPr>
        </p:nvSpPr>
        <p:spPr>
          <a:xfrm>
            <a:off x="38129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e871fa879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8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0" y="4895846"/>
            <a:ext cx="5487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5946" y="4404265"/>
            <a:ext cx="1671177" cy="641498"/>
            <a:chOff x="311691" y="3844250"/>
            <a:chExt cx="2388760" cy="916950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311691" y="4098347"/>
              <a:ext cx="2378511" cy="662853"/>
              <a:chOff x="87766" y="4098347"/>
              <a:chExt cx="2378511" cy="662853"/>
            </a:xfrm>
          </p:grpSpPr>
          <p:pic>
            <p:nvPicPr>
              <p:cNvPr id="16" name="Google Shape;16;p2" title="NASA logo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74006" y="4098347"/>
                <a:ext cx="792270" cy="662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 title="U.S. Department of Energy logo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09564" y="4098347"/>
                <a:ext cx="669266" cy="662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 title="U.S. National Science Foundation logo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7766" y="4098347"/>
                <a:ext cx="659423" cy="6628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" name="Google Shape;19;p2"/>
            <p:cNvSpPr txBox="1"/>
            <p:nvPr/>
          </p:nvSpPr>
          <p:spPr>
            <a:xfrm>
              <a:off x="322051" y="3844250"/>
              <a:ext cx="2378400" cy="2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This work has been supported by: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91500" y="445830"/>
            <a:ext cx="8961000" cy="45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">
                <a:schemeClr val="accent2"/>
              </a:gs>
              <a:gs pos="89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91440" y="18780"/>
            <a:ext cx="3374100" cy="899700"/>
            <a:chOff x="2628900" y="45450"/>
            <a:chExt cx="3374100" cy="899700"/>
          </a:xfrm>
        </p:grpSpPr>
        <p:sp>
          <p:nvSpPr>
            <p:cNvPr id="22" name="Google Shape;22;p2"/>
            <p:cNvSpPr/>
            <p:nvPr/>
          </p:nvSpPr>
          <p:spPr>
            <a:xfrm>
              <a:off x="2628900" y="45450"/>
              <a:ext cx="3374100" cy="899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" name="Google Shape;23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22281" y="129538"/>
              <a:ext cx="3187337" cy="73152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4" name="Google Shape;24;p2"/>
          <p:cNvSpPr txBox="1"/>
          <p:nvPr>
            <p:ph type="ctrTitle"/>
          </p:nvPr>
        </p:nvSpPr>
        <p:spPr>
          <a:xfrm>
            <a:off x="311700" y="918475"/>
            <a:ext cx="8520600" cy="187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type="title"/>
          </p:nvPr>
        </p:nvSpPr>
        <p:spPr>
          <a:xfrm>
            <a:off x="0" y="0"/>
            <a:ext cx="7041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8472450" y="4895846"/>
            <a:ext cx="5487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1"/>
          <p:cNvSpPr txBox="1"/>
          <p:nvPr>
            <p:ph idx="3" type="subTitle"/>
          </p:nvPr>
        </p:nvSpPr>
        <p:spPr>
          <a:xfrm>
            <a:off x="91500" y="4894950"/>
            <a:ext cx="2042400" cy="210300"/>
          </a:xfrm>
          <a:prstGeom prst="rect">
            <a:avLst/>
          </a:prstGeom>
        </p:spPr>
        <p:txBody>
          <a:bodyPr anchorCtr="0" anchor="ctr" bIns="0" lIns="1827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[NO LOGO]">
  <p:cSld name="TITLE_AND_TWO_COLUMNS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>
            <a:off x="0" y="0"/>
            <a:ext cx="7041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2"/>
          <p:cNvSpPr txBox="1"/>
          <p:nvPr>
            <p:ph idx="12" type="sldNum"/>
          </p:nvPr>
        </p:nvSpPr>
        <p:spPr>
          <a:xfrm>
            <a:off x="8472450" y="4895846"/>
            <a:ext cx="5487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2"/>
          <p:cNvSpPr/>
          <p:nvPr/>
        </p:nvSpPr>
        <p:spPr>
          <a:xfrm>
            <a:off x="7048500" y="114300"/>
            <a:ext cx="20955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0" y="0"/>
            <a:ext cx="7041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472450" y="4895846"/>
            <a:ext cx="5487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[NO LOGO]">
  <p:cSld name="TITLE_ONLY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8472450" y="4895846"/>
            <a:ext cx="5487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7041000" y="103800"/>
            <a:ext cx="20955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472450" y="4895846"/>
            <a:ext cx="5487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91500" y="4894950"/>
            <a:ext cx="2042400" cy="210300"/>
          </a:xfrm>
          <a:prstGeom prst="rect">
            <a:avLst/>
          </a:prstGeom>
        </p:spPr>
        <p:txBody>
          <a:bodyPr anchorCtr="0" anchor="ctr" bIns="0" lIns="1827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[NO LOGO]">
  <p:cSld name="BLANK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472450" y="4895846"/>
            <a:ext cx="5487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7048500" y="114300"/>
            <a:ext cx="20955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[NO LOGO] 1">
  <p:cSld name="TITLE_ONLY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0" y="0"/>
            <a:ext cx="7041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472450" y="4895846"/>
            <a:ext cx="5487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7048500" y="114300"/>
            <a:ext cx="20955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91500" y="4894950"/>
            <a:ext cx="2042400" cy="210300"/>
          </a:xfrm>
          <a:prstGeom prst="rect">
            <a:avLst/>
          </a:prstGeom>
        </p:spPr>
        <p:txBody>
          <a:bodyPr anchorCtr="0" anchor="ctr" bIns="0" lIns="1827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232350" y="907375"/>
            <a:ext cx="86793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1pPr>
            <a:lvl2pPr indent="-374650" lvl="1" marL="914400" rtl="0">
              <a:spcBef>
                <a:spcPts val="80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rtl="0">
              <a:spcBef>
                <a:spcPts val="80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 rtl="0">
              <a:spcBef>
                <a:spcPts val="80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rtl="0">
              <a:spcBef>
                <a:spcPts val="80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rtl="0">
              <a:spcBef>
                <a:spcPts val="80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rtl="0">
              <a:spcBef>
                <a:spcPts val="80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rtl="0">
              <a:spcBef>
                <a:spcPts val="80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rtl="0">
              <a:spcBef>
                <a:spcPts val="800"/>
              </a:spcBef>
              <a:spcAft>
                <a:spcPts val="800"/>
              </a:spcAft>
              <a:buSzPts val="2300"/>
              <a:buChar char="■"/>
              <a:defRPr sz="2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slide">
  <p:cSld name="TITLE_AND_BODY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Helvetica Neue"/>
              <a:buNone/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226550" y="898450"/>
            <a:ext cx="86883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Char char="●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7350" lvl="1" marL="914400" rtl="0">
              <a:spcBef>
                <a:spcPts val="200"/>
              </a:spcBef>
              <a:spcAft>
                <a:spcPts val="0"/>
              </a:spcAft>
              <a:buSzPts val="2500"/>
              <a:buFont typeface="Helvetica Neue"/>
              <a:buChar char="○"/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4650" lvl="2" marL="1371600" rtl="0">
              <a:spcBef>
                <a:spcPts val="100"/>
              </a:spcBef>
              <a:spcAft>
                <a:spcPts val="0"/>
              </a:spcAft>
              <a:buSzPts val="2300"/>
              <a:buFont typeface="Helvetica Neue"/>
              <a:buChar char="■"/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Char char="○"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■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■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[Alt-04]">
  <p:cSld name="TITLE_3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0"/>
            <a:ext cx="9144000" cy="8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72450" y="4895846"/>
            <a:ext cx="5487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83091" y="3844238"/>
            <a:ext cx="2378511" cy="916962"/>
            <a:chOff x="311691" y="3844238"/>
            <a:chExt cx="2378511" cy="916962"/>
          </a:xfrm>
        </p:grpSpPr>
        <p:grpSp>
          <p:nvGrpSpPr>
            <p:cNvPr id="30" name="Google Shape;30;p3"/>
            <p:cNvGrpSpPr/>
            <p:nvPr/>
          </p:nvGrpSpPr>
          <p:grpSpPr>
            <a:xfrm>
              <a:off x="311691" y="4098347"/>
              <a:ext cx="2378511" cy="662853"/>
              <a:chOff x="87766" y="4098347"/>
              <a:chExt cx="2378511" cy="662853"/>
            </a:xfrm>
          </p:grpSpPr>
          <p:pic>
            <p:nvPicPr>
              <p:cNvPr id="31" name="Google Shape;31;p3" title="NASA logo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74006" y="4098347"/>
                <a:ext cx="792270" cy="662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Google Shape;32;p3" title="U.S. Department of Energy logo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09564" y="4098347"/>
                <a:ext cx="669266" cy="662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" name="Google Shape;33;p3" title="U.S. National Science Foundation logo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7766" y="4098347"/>
                <a:ext cx="659423" cy="6628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" name="Google Shape;34;p3"/>
            <p:cNvSpPr txBox="1"/>
            <p:nvPr/>
          </p:nvSpPr>
          <p:spPr>
            <a:xfrm>
              <a:off x="493400" y="3844238"/>
              <a:ext cx="2015100" cy="2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We acknowledge support from: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1500" y="445830"/>
            <a:ext cx="8961000" cy="45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">
                <a:schemeClr val="accent2"/>
              </a:gs>
              <a:gs pos="89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91440" y="18780"/>
            <a:ext cx="3374100" cy="899700"/>
            <a:chOff x="2628900" y="45450"/>
            <a:chExt cx="3374100" cy="899700"/>
          </a:xfrm>
        </p:grpSpPr>
        <p:sp>
          <p:nvSpPr>
            <p:cNvPr id="37" name="Google Shape;37;p3"/>
            <p:cNvSpPr/>
            <p:nvPr/>
          </p:nvSpPr>
          <p:spPr>
            <a:xfrm>
              <a:off x="2628900" y="45450"/>
              <a:ext cx="3374100" cy="899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" name="Google Shape;38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22281" y="129538"/>
              <a:ext cx="3187337" cy="73152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311700" y="1070875"/>
            <a:ext cx="8520600" cy="187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40" name="Google Shape;40;p3"/>
          <p:cNvGrpSpPr/>
          <p:nvPr/>
        </p:nvGrpSpPr>
        <p:grpSpPr>
          <a:xfrm>
            <a:off x="6916250" y="536000"/>
            <a:ext cx="2104912" cy="662850"/>
            <a:chOff x="6916250" y="536000"/>
            <a:chExt cx="2104912" cy="662850"/>
          </a:xfrm>
        </p:grpSpPr>
        <p:pic>
          <p:nvPicPr>
            <p:cNvPr id="41" name="Google Shape;41;p3" title="Python-powered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11278" y="536000"/>
              <a:ext cx="509884" cy="66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3" title="astropy-powered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916250" y="536000"/>
              <a:ext cx="1538887" cy="34197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slide 1">
  <p:cSld name="TITLE_AND_BODY_4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Helvetica Neue"/>
              <a:buNone/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226550" y="898450"/>
            <a:ext cx="86883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Char char="●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7350" lvl="1" marL="914400" rtl="0">
              <a:spcBef>
                <a:spcPts val="200"/>
              </a:spcBef>
              <a:spcAft>
                <a:spcPts val="0"/>
              </a:spcAft>
              <a:buSzPts val="2500"/>
              <a:buFont typeface="Helvetica Neue"/>
              <a:buChar char="○"/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4650" lvl="2" marL="1371600" rtl="0">
              <a:spcBef>
                <a:spcPts val="100"/>
              </a:spcBef>
              <a:spcAft>
                <a:spcPts val="0"/>
              </a:spcAft>
              <a:buSzPts val="2300"/>
              <a:buFont typeface="Helvetica Neue"/>
              <a:buChar char="■"/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Char char="○"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■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■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slide 2">
  <p:cSld name="TITLE_AND_BODY_5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Helvetica Neue"/>
              <a:buNone/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26550" y="898450"/>
            <a:ext cx="86883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Char char="●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7350" lvl="1" marL="914400" rtl="0">
              <a:spcBef>
                <a:spcPts val="200"/>
              </a:spcBef>
              <a:spcAft>
                <a:spcPts val="0"/>
              </a:spcAft>
              <a:buSzPts val="2500"/>
              <a:buFont typeface="Helvetica Neue"/>
              <a:buChar char="○"/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4650" lvl="2" marL="1371600" rtl="0">
              <a:spcBef>
                <a:spcPts val="100"/>
              </a:spcBef>
              <a:spcAft>
                <a:spcPts val="0"/>
              </a:spcAft>
              <a:buSzPts val="2300"/>
              <a:buFont typeface="Helvetica Neue"/>
              <a:buChar char="■"/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Char char="○"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■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■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slide 3">
  <p:cSld name="TITLE_AND_BODY_6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Helvetica Neue"/>
              <a:buNone/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226550" y="898450"/>
            <a:ext cx="86883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Char char="●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7350" lvl="1" marL="914400" rtl="0">
              <a:spcBef>
                <a:spcPts val="200"/>
              </a:spcBef>
              <a:spcAft>
                <a:spcPts val="0"/>
              </a:spcAft>
              <a:buSzPts val="2500"/>
              <a:buFont typeface="Helvetica Neue"/>
              <a:buChar char="○"/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4650" lvl="2" marL="1371600" rtl="0">
              <a:spcBef>
                <a:spcPts val="100"/>
              </a:spcBef>
              <a:spcAft>
                <a:spcPts val="0"/>
              </a:spcAft>
              <a:buSzPts val="2300"/>
              <a:buFont typeface="Helvetica Neue"/>
              <a:buChar char="■"/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Char char="○"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■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■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slide 4">
  <p:cSld name="TITLE_AND_BODY_7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Helvetica Neue"/>
              <a:buNone/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26550" y="898450"/>
            <a:ext cx="86883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Char char="●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7350" lvl="1" marL="914400" rtl="0">
              <a:spcBef>
                <a:spcPts val="200"/>
              </a:spcBef>
              <a:spcAft>
                <a:spcPts val="0"/>
              </a:spcAft>
              <a:buSzPts val="2500"/>
              <a:buFont typeface="Helvetica Neue"/>
              <a:buChar char="○"/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4650" lvl="2" marL="1371600" rtl="0">
              <a:spcBef>
                <a:spcPts val="100"/>
              </a:spcBef>
              <a:spcAft>
                <a:spcPts val="0"/>
              </a:spcAft>
              <a:buSzPts val="2300"/>
              <a:buFont typeface="Helvetica Neue"/>
              <a:buChar char="■"/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Char char="○"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■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■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slide 5">
  <p:cSld name="TITLE_AND_BODY_8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Helvetica Neue"/>
              <a:buNone/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226550" y="898450"/>
            <a:ext cx="86883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Char char="●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7350" lvl="1" marL="914400" rtl="0">
              <a:spcBef>
                <a:spcPts val="200"/>
              </a:spcBef>
              <a:spcAft>
                <a:spcPts val="0"/>
              </a:spcAft>
              <a:buSzPts val="2500"/>
              <a:buFont typeface="Helvetica Neue"/>
              <a:buChar char="○"/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4650" lvl="2" marL="1371600" rtl="0">
              <a:spcBef>
                <a:spcPts val="100"/>
              </a:spcBef>
              <a:spcAft>
                <a:spcPts val="0"/>
              </a:spcAft>
              <a:buSzPts val="2300"/>
              <a:buFont typeface="Helvetica Neue"/>
              <a:buChar char="■"/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Char char="○"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■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■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slide 6">
  <p:cSld name="TITLE_AND_BODY_9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Helvetica Neue"/>
              <a:buNone/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226550" y="898450"/>
            <a:ext cx="86883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Char char="●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7350" lvl="1" marL="914400" rtl="0">
              <a:spcBef>
                <a:spcPts val="200"/>
              </a:spcBef>
              <a:spcAft>
                <a:spcPts val="0"/>
              </a:spcAft>
              <a:buSzPts val="2500"/>
              <a:buFont typeface="Helvetica Neue"/>
              <a:buChar char="○"/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4650" lvl="2" marL="1371600" rtl="0">
              <a:spcBef>
                <a:spcPts val="100"/>
              </a:spcBef>
              <a:spcAft>
                <a:spcPts val="0"/>
              </a:spcAft>
              <a:buSzPts val="2300"/>
              <a:buFont typeface="Helvetica Neue"/>
              <a:buChar char="■"/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Char char="○"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■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■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0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elvetica Neue"/>
              <a:buNone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Helvetica Neue"/>
              <a:buNone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Helvetica Neue"/>
              <a:buNone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Helvetica Neue"/>
              <a:buNone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Helvetica Neue"/>
              <a:buNone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Helvetica Neue"/>
              <a:buNone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Helvetica Neue"/>
              <a:buNone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Helvetica Neue"/>
              <a:buNone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Helvetica Neue"/>
              <a:buNone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238350" y="865275"/>
            <a:ext cx="86673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Char char="●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rtl="0">
              <a:spcBef>
                <a:spcPts val="200"/>
              </a:spcBef>
              <a:spcAft>
                <a:spcPts val="0"/>
              </a:spcAft>
              <a:buSzPts val="2800"/>
              <a:buFont typeface="Helvetica Neue"/>
              <a:buChar char="○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rtl="0">
              <a:spcBef>
                <a:spcPts val="200"/>
              </a:spcBef>
              <a:spcAft>
                <a:spcPts val="0"/>
              </a:spcAft>
              <a:buSzPts val="2800"/>
              <a:buFont typeface="Helvetica Neue"/>
              <a:buChar char="■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rtl="0">
              <a:spcBef>
                <a:spcPts val="200"/>
              </a:spcBef>
              <a:spcAft>
                <a:spcPts val="0"/>
              </a:spcAft>
              <a:buSzPts val="2800"/>
              <a:buFont typeface="Helvetica Neue"/>
              <a:buChar char="●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rtl="0">
              <a:spcBef>
                <a:spcPts val="200"/>
              </a:spcBef>
              <a:spcAft>
                <a:spcPts val="0"/>
              </a:spcAft>
              <a:buSzPts val="2800"/>
              <a:buFont typeface="Helvetica Neue"/>
              <a:buChar char="○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rtl="0">
              <a:spcBef>
                <a:spcPts val="200"/>
              </a:spcBef>
              <a:spcAft>
                <a:spcPts val="0"/>
              </a:spcAft>
              <a:buSzPts val="2800"/>
              <a:buFont typeface="Helvetica Neue"/>
              <a:buChar char="■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rtl="0">
              <a:spcBef>
                <a:spcPts val="200"/>
              </a:spcBef>
              <a:spcAft>
                <a:spcPts val="0"/>
              </a:spcAft>
              <a:buSzPts val="2800"/>
              <a:buFont typeface="Helvetica Neue"/>
              <a:buChar char="●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rtl="0">
              <a:spcBef>
                <a:spcPts val="200"/>
              </a:spcBef>
              <a:spcAft>
                <a:spcPts val="0"/>
              </a:spcAft>
              <a:buSzPts val="2800"/>
              <a:buFont typeface="Helvetica Neue"/>
              <a:buChar char="○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rtl="0">
              <a:spcBef>
                <a:spcPts val="200"/>
              </a:spcBef>
              <a:spcAft>
                <a:spcPts val="200"/>
              </a:spcAft>
              <a:buSzPts val="2800"/>
              <a:buFont typeface="Helvetica Neue"/>
              <a:buChar char="■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72450" y="4895846"/>
            <a:ext cx="5487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slide 7">
  <p:cSld name="TITLE_AND_BODY_1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Helvetica Neue"/>
              <a:buNone/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226550" y="898450"/>
            <a:ext cx="86883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Char char="●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7350" lvl="1" marL="914400" rtl="0">
              <a:spcBef>
                <a:spcPts val="200"/>
              </a:spcBef>
              <a:spcAft>
                <a:spcPts val="0"/>
              </a:spcAft>
              <a:buSzPts val="2500"/>
              <a:buFont typeface="Helvetica Neue"/>
              <a:buChar char="○"/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4650" lvl="2" marL="1371600" rtl="0">
              <a:spcBef>
                <a:spcPts val="100"/>
              </a:spcBef>
              <a:spcAft>
                <a:spcPts val="0"/>
              </a:spcAft>
              <a:buSzPts val="2300"/>
              <a:buFont typeface="Helvetica Neue"/>
              <a:buChar char="■"/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Char char="○"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■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■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elvetica Neue"/>
              <a:buNone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Helvetica Neue"/>
              <a:buNone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Helvetica Neue"/>
              <a:buNone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Helvetica Neue"/>
              <a:buNone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Helvetica Neue"/>
              <a:buNone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Helvetica Neue"/>
              <a:buNone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Helvetica Neue"/>
              <a:buNone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Helvetica Neue"/>
              <a:buNone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Helvetica Neue"/>
              <a:buNone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238350" y="865275"/>
            <a:ext cx="86673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Char char="●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rtl="0">
              <a:spcBef>
                <a:spcPts val="200"/>
              </a:spcBef>
              <a:spcAft>
                <a:spcPts val="0"/>
              </a:spcAft>
              <a:buSzPts val="2800"/>
              <a:buFont typeface="Helvetica Neue"/>
              <a:buChar char="○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rtl="0">
              <a:spcBef>
                <a:spcPts val="200"/>
              </a:spcBef>
              <a:spcAft>
                <a:spcPts val="0"/>
              </a:spcAft>
              <a:buSzPts val="2800"/>
              <a:buFont typeface="Helvetica Neue"/>
              <a:buChar char="■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rtl="0">
              <a:spcBef>
                <a:spcPts val="200"/>
              </a:spcBef>
              <a:spcAft>
                <a:spcPts val="0"/>
              </a:spcAft>
              <a:buSzPts val="2800"/>
              <a:buFont typeface="Helvetica Neue"/>
              <a:buChar char="●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rtl="0">
              <a:spcBef>
                <a:spcPts val="200"/>
              </a:spcBef>
              <a:spcAft>
                <a:spcPts val="0"/>
              </a:spcAft>
              <a:buSzPts val="2800"/>
              <a:buFont typeface="Helvetica Neue"/>
              <a:buChar char="○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rtl="0">
              <a:spcBef>
                <a:spcPts val="200"/>
              </a:spcBef>
              <a:spcAft>
                <a:spcPts val="0"/>
              </a:spcAft>
              <a:buSzPts val="2800"/>
              <a:buFont typeface="Helvetica Neue"/>
              <a:buChar char="■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rtl="0">
              <a:spcBef>
                <a:spcPts val="200"/>
              </a:spcBef>
              <a:spcAft>
                <a:spcPts val="0"/>
              </a:spcAft>
              <a:buSzPts val="2800"/>
              <a:buFont typeface="Helvetica Neue"/>
              <a:buChar char="●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rtl="0">
              <a:spcBef>
                <a:spcPts val="200"/>
              </a:spcBef>
              <a:spcAft>
                <a:spcPts val="0"/>
              </a:spcAft>
              <a:buSzPts val="2800"/>
              <a:buFont typeface="Helvetica Neue"/>
              <a:buChar char="○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rtl="0">
              <a:spcBef>
                <a:spcPts val="200"/>
              </a:spcBef>
              <a:spcAft>
                <a:spcPts val="200"/>
              </a:spcAft>
              <a:buSzPts val="2800"/>
              <a:buFont typeface="Helvetica Neue"/>
              <a:buChar char="■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472450" y="4895846"/>
            <a:ext cx="5487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slide 8">
  <p:cSld name="TITLE_AND_BODY_13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Helvetica Neue"/>
              <a:buNone/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226550" y="898450"/>
            <a:ext cx="86883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Char char="●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7350" lvl="1" marL="914400" rtl="0">
              <a:spcBef>
                <a:spcPts val="200"/>
              </a:spcBef>
              <a:spcAft>
                <a:spcPts val="0"/>
              </a:spcAft>
              <a:buSzPts val="2500"/>
              <a:buFont typeface="Helvetica Neue"/>
              <a:buChar char="○"/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4650" lvl="2" marL="1371600" rtl="0">
              <a:spcBef>
                <a:spcPts val="100"/>
              </a:spcBef>
              <a:spcAft>
                <a:spcPts val="0"/>
              </a:spcAft>
              <a:buSzPts val="2300"/>
              <a:buFont typeface="Helvetica Neue"/>
              <a:buChar char="■"/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Char char="○"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■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■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[Alt-02]">
  <p:cSld name="TITLE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>
            <a:off x="0" y="0"/>
            <a:ext cx="9144000" cy="8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 txBox="1"/>
          <p:nvPr>
            <p:ph idx="1" type="subTitle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8472450" y="4895846"/>
            <a:ext cx="5487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>
            <a:off x="6916250" y="536000"/>
            <a:ext cx="2104912" cy="662850"/>
            <a:chOff x="6916250" y="536000"/>
            <a:chExt cx="2104912" cy="662850"/>
          </a:xfrm>
        </p:grpSpPr>
        <p:pic>
          <p:nvPicPr>
            <p:cNvPr id="48" name="Google Shape;48;p4" title="Python-powered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11278" y="536000"/>
              <a:ext cx="509884" cy="66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4" title="astropy-powered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16250" y="536000"/>
              <a:ext cx="1538887" cy="3419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" name="Google Shape;50;p4"/>
          <p:cNvGrpSpPr/>
          <p:nvPr/>
        </p:nvGrpSpPr>
        <p:grpSpPr>
          <a:xfrm>
            <a:off x="4011790" y="215213"/>
            <a:ext cx="2216586" cy="974112"/>
            <a:chOff x="3554590" y="215213"/>
            <a:chExt cx="2216586" cy="974112"/>
          </a:xfrm>
        </p:grpSpPr>
        <p:grpSp>
          <p:nvGrpSpPr>
            <p:cNvPr id="51" name="Google Shape;51;p4"/>
            <p:cNvGrpSpPr/>
            <p:nvPr/>
          </p:nvGrpSpPr>
          <p:grpSpPr>
            <a:xfrm>
              <a:off x="3554590" y="526472"/>
              <a:ext cx="2216586" cy="662853"/>
              <a:chOff x="40141" y="4107872"/>
              <a:chExt cx="2216586" cy="662853"/>
            </a:xfrm>
          </p:grpSpPr>
          <p:pic>
            <p:nvPicPr>
              <p:cNvPr id="52" name="Google Shape;52;p4" title="NASA logo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464456" y="4107872"/>
                <a:ext cx="792270" cy="662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" name="Google Shape;53;p4" title="U.S. Department of Energy logo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6902" y="4107872"/>
                <a:ext cx="669266" cy="662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4" title="U.S. National Science Foundation logo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0141" y="4107872"/>
                <a:ext cx="659423" cy="6628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5" name="Google Shape;55;p4"/>
            <p:cNvSpPr txBox="1"/>
            <p:nvPr/>
          </p:nvSpPr>
          <p:spPr>
            <a:xfrm>
              <a:off x="3655333" y="215213"/>
              <a:ext cx="2015100" cy="2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We acknowledge support from: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6" name="Google Shape;56;p4"/>
          <p:cNvSpPr/>
          <p:nvPr/>
        </p:nvSpPr>
        <p:spPr>
          <a:xfrm>
            <a:off x="91500" y="445830"/>
            <a:ext cx="8961000" cy="45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">
                <a:schemeClr val="accent2"/>
              </a:gs>
              <a:gs pos="89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91440" y="18780"/>
            <a:ext cx="3374100" cy="899700"/>
            <a:chOff x="2628900" y="45450"/>
            <a:chExt cx="3374100" cy="899700"/>
          </a:xfrm>
        </p:grpSpPr>
        <p:sp>
          <p:nvSpPr>
            <p:cNvPr id="58" name="Google Shape;58;p4"/>
            <p:cNvSpPr/>
            <p:nvPr/>
          </p:nvSpPr>
          <p:spPr>
            <a:xfrm>
              <a:off x="2628900" y="45450"/>
              <a:ext cx="3374100" cy="899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9" name="Google Shape;59;p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722281" y="129538"/>
              <a:ext cx="3187337" cy="73152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60" name="Google Shape;60;p4"/>
          <p:cNvSpPr txBox="1"/>
          <p:nvPr>
            <p:ph type="ctrTitle"/>
          </p:nvPr>
        </p:nvSpPr>
        <p:spPr>
          <a:xfrm>
            <a:off x="311700" y="1299475"/>
            <a:ext cx="8520600" cy="187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_1">
  <p:cSld name="TITLE_AND_BODY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0" y="0"/>
            <a:ext cx="9144000" cy="73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91500" y="797998"/>
            <a:ext cx="8961000" cy="4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472446" y="4960734"/>
            <a:ext cx="5487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575" lIns="75575" spcFirstLastPara="1" rIns="75575" wrap="square" tIns="75575">
            <a:noAutofit/>
          </a:bodyPr>
          <a:lstStyle>
            <a:lvl1pPr lvl="0" rtl="0">
              <a:buNone/>
              <a:defRPr sz="1200"/>
            </a:lvl1pPr>
            <a:lvl2pPr lvl="1" rtl="0">
              <a:buNone/>
              <a:defRPr sz="1200"/>
            </a:lvl2pPr>
            <a:lvl3pPr lvl="2" rtl="0">
              <a:buNone/>
              <a:defRPr sz="1200"/>
            </a:lvl3pPr>
            <a:lvl4pPr lvl="3" rtl="0">
              <a:buNone/>
              <a:defRPr sz="1200"/>
            </a:lvl4pPr>
            <a:lvl5pPr lvl="4" rtl="0">
              <a:buNone/>
              <a:defRPr sz="1200"/>
            </a:lvl5pPr>
            <a:lvl6pPr lvl="5" rtl="0">
              <a:buNone/>
              <a:defRPr sz="1200"/>
            </a:lvl6pPr>
            <a:lvl7pPr lvl="6" rtl="0">
              <a:buNone/>
              <a:defRPr sz="1200"/>
            </a:lvl7pPr>
            <a:lvl8pPr lvl="7" rtl="0">
              <a:buNone/>
              <a:defRPr sz="1200"/>
            </a:lvl8pPr>
            <a:lvl9pPr lvl="8" rtl="0">
              <a:buNone/>
              <a:defRPr sz="12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1"/>
          <p:cNvSpPr txBox="1"/>
          <p:nvPr>
            <p:ph idx="2" type="subTitle"/>
          </p:nvPr>
        </p:nvSpPr>
        <p:spPr>
          <a:xfrm>
            <a:off x="91500" y="4894950"/>
            <a:ext cx="2042400" cy="210300"/>
          </a:xfrm>
          <a:prstGeom prst="rect">
            <a:avLst/>
          </a:prstGeom>
        </p:spPr>
        <p:txBody>
          <a:bodyPr anchorCtr="0" anchor="ctr" bIns="0" lIns="1867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slide 9">
  <p:cSld name="TITLE_AND_BODY_14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Helvetica Neue"/>
              <a:buNone/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226550" y="898450"/>
            <a:ext cx="86883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2750" lvl="0" marL="457200" rtl="0">
              <a:spcBef>
                <a:spcPts val="800"/>
              </a:spcBef>
              <a:spcAft>
                <a:spcPts val="0"/>
              </a:spcAft>
              <a:buSzPts val="2900"/>
              <a:buFont typeface="Helvetica Neue"/>
              <a:buChar char="●"/>
              <a:defRPr sz="2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3700" lvl="1" marL="914400" rtl="0">
              <a:spcBef>
                <a:spcPts val="200"/>
              </a:spcBef>
              <a:spcAft>
                <a:spcPts val="0"/>
              </a:spcAft>
              <a:buSzPts val="2600"/>
              <a:buFont typeface="Helvetica Neue"/>
              <a:buChar char="○"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4650" lvl="2" marL="1371600" rtl="0">
              <a:spcBef>
                <a:spcPts val="100"/>
              </a:spcBef>
              <a:spcAft>
                <a:spcPts val="0"/>
              </a:spcAft>
              <a:buSzPts val="2300"/>
              <a:buFont typeface="Helvetica Neue"/>
              <a:buChar char="■"/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Char char="○"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Char char="■"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■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74" name="Google Shape;17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16205" y="4756335"/>
            <a:ext cx="2048461" cy="303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[Alt-01]">
  <p:cSld name="TITLE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/>
          <p:nvPr/>
        </p:nvSpPr>
        <p:spPr>
          <a:xfrm>
            <a:off x="0" y="0"/>
            <a:ext cx="9144000" cy="8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472450" y="4895846"/>
            <a:ext cx="5487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5" title="Python-powe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1278" y="4098350"/>
            <a:ext cx="509884" cy="6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 title="astropy-powe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000" y="4258790"/>
            <a:ext cx="1538887" cy="3419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5"/>
          <p:cNvGrpSpPr/>
          <p:nvPr/>
        </p:nvGrpSpPr>
        <p:grpSpPr>
          <a:xfrm>
            <a:off x="83091" y="3844238"/>
            <a:ext cx="2378511" cy="916962"/>
            <a:chOff x="311691" y="3844238"/>
            <a:chExt cx="2378511" cy="916962"/>
          </a:xfrm>
        </p:grpSpPr>
        <p:grpSp>
          <p:nvGrpSpPr>
            <p:cNvPr id="68" name="Google Shape;68;p5"/>
            <p:cNvGrpSpPr/>
            <p:nvPr/>
          </p:nvGrpSpPr>
          <p:grpSpPr>
            <a:xfrm>
              <a:off x="311691" y="4098347"/>
              <a:ext cx="2378511" cy="662853"/>
              <a:chOff x="87766" y="4098347"/>
              <a:chExt cx="2378511" cy="662853"/>
            </a:xfrm>
          </p:grpSpPr>
          <p:pic>
            <p:nvPicPr>
              <p:cNvPr id="69" name="Google Shape;69;p5" title="NASA logo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74006" y="4098347"/>
                <a:ext cx="792270" cy="662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Google Shape;70;p5" title="U.S. Department of Energy logo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909564" y="4098347"/>
                <a:ext cx="669266" cy="662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" name="Google Shape;71;p5" title="U.S. National Science Foundation logo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87766" y="4098347"/>
                <a:ext cx="659423" cy="6628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2" name="Google Shape;72;p5"/>
            <p:cNvSpPr txBox="1"/>
            <p:nvPr/>
          </p:nvSpPr>
          <p:spPr>
            <a:xfrm>
              <a:off x="493400" y="3844238"/>
              <a:ext cx="2015100" cy="2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We acknowledge support from: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3" name="Google Shape;73;p5"/>
          <p:cNvSpPr/>
          <p:nvPr/>
        </p:nvSpPr>
        <p:spPr>
          <a:xfrm>
            <a:off x="91500" y="445830"/>
            <a:ext cx="8961000" cy="45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">
                <a:schemeClr val="accent2"/>
              </a:gs>
              <a:gs pos="89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5"/>
          <p:cNvGrpSpPr/>
          <p:nvPr/>
        </p:nvGrpSpPr>
        <p:grpSpPr>
          <a:xfrm>
            <a:off x="2884950" y="18780"/>
            <a:ext cx="3374100" cy="899700"/>
            <a:chOff x="2628900" y="45450"/>
            <a:chExt cx="3374100" cy="899700"/>
          </a:xfrm>
        </p:grpSpPr>
        <p:sp>
          <p:nvSpPr>
            <p:cNvPr id="75" name="Google Shape;75;p5"/>
            <p:cNvSpPr/>
            <p:nvPr/>
          </p:nvSpPr>
          <p:spPr>
            <a:xfrm>
              <a:off x="2628900" y="45450"/>
              <a:ext cx="3374100" cy="899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6" name="Google Shape;76;p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722281" y="129538"/>
              <a:ext cx="3187337" cy="73152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77" name="Google Shape;77;p5"/>
          <p:cNvSpPr txBox="1"/>
          <p:nvPr>
            <p:ph type="ctrTitle"/>
          </p:nvPr>
        </p:nvSpPr>
        <p:spPr>
          <a:xfrm>
            <a:off x="311700" y="918475"/>
            <a:ext cx="8520600" cy="187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8472450" y="4895846"/>
            <a:ext cx="5487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6"/>
          <p:cNvSpPr txBox="1"/>
          <p:nvPr>
            <p:ph idx="1" type="subTitle"/>
          </p:nvPr>
        </p:nvSpPr>
        <p:spPr>
          <a:xfrm>
            <a:off x="91500" y="4894950"/>
            <a:ext cx="2042400" cy="210300"/>
          </a:xfrm>
          <a:prstGeom prst="rect">
            <a:avLst/>
          </a:prstGeom>
        </p:spPr>
        <p:txBody>
          <a:bodyPr anchorCtr="0" anchor="ctr" bIns="0" lIns="1827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[NO LOGO]">
  <p:cSld name="SECTION_HEADER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7"/>
          <p:cNvSpPr txBox="1"/>
          <p:nvPr>
            <p:ph idx="12" type="sldNum"/>
          </p:nvPr>
        </p:nvSpPr>
        <p:spPr>
          <a:xfrm>
            <a:off x="8472450" y="4895846"/>
            <a:ext cx="5487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048500" y="114300"/>
            <a:ext cx="20955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 txBox="1"/>
          <p:nvPr>
            <p:ph idx="1" type="subTitle"/>
          </p:nvPr>
        </p:nvSpPr>
        <p:spPr>
          <a:xfrm>
            <a:off x="91500" y="4894950"/>
            <a:ext cx="2042400" cy="210300"/>
          </a:xfrm>
          <a:prstGeom prst="rect">
            <a:avLst/>
          </a:prstGeom>
        </p:spPr>
        <p:txBody>
          <a:bodyPr anchorCtr="0" anchor="ctr" bIns="0" lIns="1827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title"/>
          </p:nvPr>
        </p:nvSpPr>
        <p:spPr>
          <a:xfrm>
            <a:off x="0" y="0"/>
            <a:ext cx="7041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" type="body"/>
          </p:nvPr>
        </p:nvSpPr>
        <p:spPr>
          <a:xfrm>
            <a:off x="232350" y="907375"/>
            <a:ext cx="86793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0" y="4895846"/>
            <a:ext cx="5487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8"/>
          <p:cNvSpPr txBox="1"/>
          <p:nvPr>
            <p:ph idx="2" type="subTitle"/>
          </p:nvPr>
        </p:nvSpPr>
        <p:spPr>
          <a:xfrm>
            <a:off x="91500" y="4894950"/>
            <a:ext cx="2042400" cy="210300"/>
          </a:xfrm>
          <a:prstGeom prst="rect">
            <a:avLst/>
          </a:prstGeom>
        </p:spPr>
        <p:txBody>
          <a:bodyPr anchorCtr="0" anchor="ctr" bIns="0" lIns="1827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[NO LOGO]">
  <p:cSld name="TITLE_AND_BODY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258350" y="790700"/>
            <a:ext cx="8763000" cy="3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68300" lvl="1" marL="914400" rtl="0">
              <a:spcBef>
                <a:spcPts val="2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1950" lvl="2" marL="1371600" rtl="0">
              <a:spcBef>
                <a:spcPts val="2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 rtl="0">
              <a:spcBef>
                <a:spcPts val="2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 rtl="0">
              <a:spcBef>
                <a:spcPts val="80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 rtl="0">
              <a:spcBef>
                <a:spcPts val="80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 rtl="0">
              <a:spcBef>
                <a:spcPts val="800"/>
              </a:spcBef>
              <a:spcAft>
                <a:spcPts val="80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96" name="Google Shape;96;p10"/>
          <p:cNvSpPr txBox="1"/>
          <p:nvPr>
            <p:ph idx="12" type="sldNum"/>
          </p:nvPr>
        </p:nvSpPr>
        <p:spPr>
          <a:xfrm>
            <a:off x="8472450" y="4895846"/>
            <a:ext cx="5487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7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0" y="0"/>
            <a:ext cx="7041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b="1"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1500" y="777000"/>
            <a:ext cx="89610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" name="Google Shape;9;p1"/>
          <p:cNvSpPr/>
          <p:nvPr/>
        </p:nvSpPr>
        <p:spPr>
          <a:xfrm>
            <a:off x="0" y="731400"/>
            <a:ext cx="9144000" cy="45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">
                <a:schemeClr val="accent2"/>
              </a:gs>
              <a:gs pos="89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plasmapy.org/meetings/summer-school-20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" type="subTitle"/>
          </p:nvPr>
        </p:nvSpPr>
        <p:spPr>
          <a:xfrm>
            <a:off x="311700" y="2571750"/>
            <a:ext cx="8442000" cy="1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Nick Murphy</a:t>
            </a:r>
            <a:r>
              <a:rPr baseline="30000" lang="en" sz="1600"/>
              <a:t>1 </a:t>
            </a:r>
            <a:r>
              <a:rPr lang="en" sz="1600"/>
              <a:t>on</a:t>
            </a:r>
            <a:r>
              <a:rPr lang="en" sz="1600"/>
              <a:t> behalf of the PlasmaPy Community: E. T. Everson, </a:t>
            </a:r>
            <a:r>
              <a:rPr lang="en" sz="1600"/>
              <a:t>D. Stańczak-Marikin, </a:t>
            </a:r>
            <a:r>
              <a:rPr lang="en" sz="1600"/>
              <a:t>P. V. Heuer, E. Johnson, J. Roberts, R. Qudsi, H. Bagherianlemraski, S. Brown, K. Bryant, T. Du, B. Foo, R. Gangadharan, M. Haque, P. Kozlowski, R. Malhotra, B. Maruca, D. Schaffner, T. Simon, S. Vincena, and many others!</a:t>
            </a:r>
            <a:endParaRPr sz="16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aseline="30000" lang="en" sz="1500"/>
              <a:t>1</a:t>
            </a:r>
            <a:r>
              <a:rPr lang="en" sz="1500"/>
              <a:t>Center for Astrophysics | Harvard &amp; Smithsonian</a:t>
            </a:r>
            <a:endParaRPr sz="1500"/>
          </a:p>
        </p:txBody>
      </p:sp>
      <p:sp>
        <p:nvSpPr>
          <p:cNvPr id="180" name="Google Shape;180;p33"/>
          <p:cNvSpPr txBox="1"/>
          <p:nvPr>
            <p:ph type="ctrTitle"/>
          </p:nvPr>
        </p:nvSpPr>
        <p:spPr>
          <a:xfrm>
            <a:off x="311700" y="944175"/>
            <a:ext cx="8520600" cy="158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PlasmaPy Tutorial</a:t>
            </a:r>
            <a:endParaRPr sz="5600"/>
          </a:p>
        </p:txBody>
      </p:sp>
      <p:sp>
        <p:nvSpPr>
          <p:cNvPr id="181" name="Google Shape;181;p33"/>
          <p:cNvSpPr txBox="1"/>
          <p:nvPr/>
        </p:nvSpPr>
        <p:spPr>
          <a:xfrm>
            <a:off x="1698150" y="4146800"/>
            <a:ext cx="57477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thanks to: PyHC, the Astropy community, pyOpenSci, US-RSE, APS DPP DEIA Organizing Collective Committee, and Sumana Harihareswara</a:t>
            </a:r>
            <a:endParaRPr sz="1200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Congratulations to </a:t>
            </a:r>
            <a:r>
              <a:rPr b="1" lang="en" sz="1200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Elliot Johnson</a:t>
            </a:r>
            <a:r>
              <a:rPr lang="en" sz="1200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a successful thesis defense last Monday!</a:t>
            </a:r>
            <a:endParaRPr sz="1200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2" name="Google Shape;182;p3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9998" y="77223"/>
            <a:ext cx="956475" cy="3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PlasmaPy?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226550" y="3082650"/>
            <a:ext cx="8688300" cy="20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000"/>
              <a:t>Mission</a:t>
            </a:r>
            <a:endParaRPr b="1" sz="3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900"/>
              <a:t>	</a:t>
            </a:r>
            <a:r>
              <a:rPr lang="en" sz="2900"/>
              <a:t>To grow an </a:t>
            </a:r>
            <a:r>
              <a:rPr b="1" lang="en" sz="2900"/>
              <a:t>open source software ecosystem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	for plasma research &amp; education</a:t>
            </a:r>
            <a:endParaRPr sz="2900"/>
          </a:p>
        </p:txBody>
      </p:sp>
      <p:pic>
        <p:nvPicPr>
          <p:cNvPr id="189" name="Google Shape;189;p34" title="PlasmaPy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38" y="1084087"/>
            <a:ext cx="7516723" cy="17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/>
          <p:nvPr>
            <p:ph idx="12" type="sldNum"/>
          </p:nvPr>
        </p:nvSpPr>
        <p:spPr>
          <a:xfrm>
            <a:off x="8472450" y="4895846"/>
            <a:ext cx="5487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226550" y="898450"/>
            <a:ext cx="86883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☀️ </a:t>
            </a:r>
            <a:r>
              <a:rPr lang="en" sz="2500"/>
              <a:t>Plasma physics is essential to heliophysics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🌌 Almost all</a:t>
            </a:r>
            <a:r>
              <a:rPr lang="en" sz="2500"/>
              <a:t> baryonic matter in universe is plasma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Plasma physics is vital to </a:t>
            </a:r>
            <a:r>
              <a:rPr b="1" lang="en" sz="2500"/>
              <a:t>fusion energy</a:t>
            </a:r>
            <a:r>
              <a:rPr lang="en" sz="2500"/>
              <a:t> ⚡</a:t>
            </a:r>
            <a:endParaRPr sz="25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💥 </a:t>
            </a:r>
            <a:r>
              <a:rPr lang="en" sz="2300"/>
              <a:t>Laser produced plasmas </a:t>
            </a:r>
            <a:r>
              <a:rPr lang="en" sz="2300"/>
              <a:t>(e.g., National Ignition Facility)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🧲🍩 </a:t>
            </a:r>
            <a:r>
              <a:rPr lang="en" sz="2300"/>
              <a:t>Magnetic confinement energy (e.g., tokamaks) </a:t>
            </a:r>
            <a:endParaRPr sz="23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Plasma technology</a:t>
            </a:r>
            <a:endParaRPr sz="25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🚀 Spacecraft propulsion</a:t>
            </a:r>
            <a:endParaRPr sz="23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300"/>
              <a:t>🚰</a:t>
            </a:r>
            <a:r>
              <a:rPr lang="en" sz="2300"/>
              <a:t> </a:t>
            </a:r>
            <a:r>
              <a:rPr lang="en" sz="2300"/>
              <a:t>Plasma-based water purification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⚕️ </a:t>
            </a:r>
            <a:r>
              <a:rPr lang="en" sz="2300"/>
              <a:t>Medical applications</a:t>
            </a:r>
            <a:endParaRPr sz="2300"/>
          </a:p>
        </p:txBody>
      </p:sp>
      <p:sp>
        <p:nvSpPr>
          <p:cNvPr id="196" name="Google Shape;196;p35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Why PlasmaPy? Because p</a:t>
            </a:r>
            <a:r>
              <a:rPr lang="en" sz="2700"/>
              <a:t>lasma science is awesome!</a:t>
            </a:r>
            <a:endParaRPr sz="2700"/>
          </a:p>
        </p:txBody>
      </p:sp>
      <p:sp>
        <p:nvSpPr>
          <p:cNvPr id="197" name="Google Shape;197;p35"/>
          <p:cNvSpPr txBox="1"/>
          <p:nvPr>
            <p:ph idx="12" type="sldNum"/>
          </p:nvPr>
        </p:nvSpPr>
        <p:spPr>
          <a:xfrm>
            <a:off x="8472450" y="4895846"/>
            <a:ext cx="5487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can do with PlasmaPy…so far!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226550" y="831750"/>
            <a:ext cx="8688300" cy="42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⚛️ Create 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Particle</a:t>
            </a:r>
            <a:r>
              <a:rPr lang="en" sz="2600"/>
              <a:t> and 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ParticleList</a:t>
            </a:r>
            <a:r>
              <a:rPr lang="en" sz="2600"/>
              <a:t> objects</a:t>
            </a:r>
            <a:endParaRPr sz="2600"/>
          </a:p>
          <a:p>
            <a:pPr indent="-393700" lvl="0" marL="457200" rtl="0" algn="l">
              <a:spcBef>
                <a:spcPts val="7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🧮 Calculate plasma parameters</a:t>
            </a:r>
            <a:endParaRPr sz="2600"/>
          </a:p>
          <a:p>
            <a:pPr indent="-393700" lvl="0" marL="457200" rtl="0" algn="l">
              <a:spcBef>
                <a:spcPts val="7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💫 Track particle motions in EM fields</a:t>
            </a:r>
            <a:endParaRPr sz="2600"/>
          </a:p>
          <a:p>
            <a:pPr indent="-393700" lvl="0" marL="457200" rtl="0" algn="l">
              <a:spcBef>
                <a:spcPts val="7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🌊 Find plasma wave dispersion relations</a:t>
            </a:r>
            <a:endParaRPr sz="2600"/>
          </a:p>
          <a:p>
            <a:pPr indent="-393700" lvl="0" marL="457200" rtl="0" algn="l">
              <a:spcBef>
                <a:spcPts val="7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🌐 Find magnetic null points (prototype)</a:t>
            </a:r>
            <a:endParaRPr sz="2600"/>
          </a:p>
          <a:p>
            <a:pPr indent="-393700" lvl="0" marL="457200" rtl="0" algn="l">
              <a:spcBef>
                <a:spcPts val="7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🌡️ Calculate thermalization ratio for solar wind plasma</a:t>
            </a:r>
            <a:endParaRPr sz="2600"/>
          </a:p>
          <a:p>
            <a:pPr indent="-393700" lvl="0" marL="457200" rtl="0" algn="l">
              <a:spcBef>
                <a:spcPts val="7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📉 Represent plasma equilibria</a:t>
            </a:r>
            <a:endParaRPr sz="2600"/>
          </a:p>
          <a:p>
            <a:pPr indent="-393700" lvl="0" marL="457200" rtl="0" algn="l">
              <a:spcBef>
                <a:spcPts val="7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📈 Analyze data from certain lab plasma diagnostics</a:t>
            </a:r>
            <a:endParaRPr sz="2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0" y="0"/>
            <a:ext cx="70410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✨ </a:t>
            </a:r>
            <a:r>
              <a:rPr lang="en"/>
              <a:t>PlasmaPy Summer School 2024 ✨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232350" y="1081000"/>
            <a:ext cx="8679300" cy="3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3810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July 29 – August 1 @ Bryn Mawr College</a:t>
            </a:r>
            <a:endParaRPr sz="2500"/>
          </a:p>
          <a:p>
            <a:pPr indent="-349250" lvl="0" marL="381000" rtl="0" algn="l">
              <a:spcBef>
                <a:spcPts val="8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Will focus on how to contribute to PlasmaPy</a:t>
            </a:r>
            <a:endParaRPr sz="2500"/>
          </a:p>
          <a:p>
            <a:pPr indent="-349250" lvl="0" marL="381000" rtl="0" algn="l">
              <a:spcBef>
                <a:spcPts val="8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Travel funding available for participants through NSF award </a:t>
            </a:r>
            <a:r>
              <a:rPr lang="en" sz="2500"/>
              <a:t>✈️</a:t>
            </a:r>
            <a:endParaRPr sz="2500"/>
          </a:p>
          <a:p>
            <a:pPr indent="-349250" lvl="0" marL="381000" rtl="0" algn="l">
              <a:spcBef>
                <a:spcPts val="8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Applications due on May 24 (space is limited)</a:t>
            </a:r>
            <a:endParaRPr sz="2500"/>
          </a:p>
          <a:p>
            <a:pPr indent="-349250" lvl="0" marL="381000" rtl="0" algn="l">
              <a:spcBef>
                <a:spcPts val="8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More information at:</a:t>
            </a:r>
            <a:endParaRPr sz="2500"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2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www.plasmapy.org/meetings/summer-school-2024</a:t>
            </a:r>
            <a:endParaRPr sz="2200">
              <a:solidFill>
                <a:srgbClr val="0000FF"/>
              </a:solidFill>
            </a:endParaRPr>
          </a:p>
        </p:txBody>
      </p:sp>
      <p:sp>
        <p:nvSpPr>
          <p:cNvPr id="210" name="Google Shape;210;p37"/>
          <p:cNvSpPr txBox="1"/>
          <p:nvPr>
            <p:ph idx="12" type="sldNum"/>
          </p:nvPr>
        </p:nvSpPr>
        <p:spPr>
          <a:xfrm>
            <a:off x="8472450" y="4895846"/>
            <a:ext cx="5487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asmaPy - dark">
  <a:themeElements>
    <a:clrScheme name="Simple Light">
      <a:dk1>
        <a:srgbClr val="000000"/>
      </a:dk1>
      <a:lt1>
        <a:srgbClr val="FFFFFF"/>
      </a:lt1>
      <a:dk2>
        <a:srgbClr val="435466"/>
      </a:dk2>
      <a:lt2>
        <a:srgbClr val="EEEEEE"/>
      </a:lt2>
      <a:accent1>
        <a:srgbClr val="FF2929"/>
      </a:accent1>
      <a:accent2>
        <a:srgbClr val="54BFBF"/>
      </a:accent2>
      <a:accent3>
        <a:srgbClr val="49535E"/>
      </a:accent3>
      <a:accent4>
        <a:srgbClr val="435466"/>
      </a:accent4>
      <a:accent5>
        <a:srgbClr val="FFFFFF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