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14"/>
  </p:notesMasterIdLst>
  <p:sldIdLst>
    <p:sldId id="258" r:id="rId5"/>
    <p:sldId id="263" r:id="rId6"/>
    <p:sldId id="383" r:id="rId7"/>
    <p:sldId id="385" r:id="rId8"/>
    <p:sldId id="384" r:id="rId9"/>
    <p:sldId id="391" r:id="rId10"/>
    <p:sldId id="392" r:id="rId11"/>
    <p:sldId id="390" r:id="rId12"/>
    <p:sldId id="3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D2F2"/>
    <a:srgbClr val="73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6405"/>
  </p:normalViewPr>
  <p:slideViewPr>
    <p:cSldViewPr snapToGrid="0" snapToObjects="1" showGuide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9A375-B218-184B-B243-CB7E0F1616A7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F0F0-3408-9F4A-9B24-898CD7F5D4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17" y="0"/>
            <a:ext cx="1825771" cy="75247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BA12480-B373-C724-C1E6-0F2D257F97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165" y="0"/>
            <a:ext cx="811835" cy="6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00215C0-07E3-B973-9488-BD486FFA45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5"/>
            <a:ext cx="164511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52500" y="1179514"/>
            <a:ext cx="10287000" cy="50307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57DF37-422B-C870-DE9C-5924B9519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6343"/>
            <a:ext cx="1019061" cy="369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F3C7-8738-B0BB-FF81-2BDB9E17E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156" cy="3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0F72A94-13E9-B235-F662-910643A6E6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524" y="0"/>
            <a:ext cx="504476" cy="4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661A37C-4F68-F158-6373-5B08B3F926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4510A-E0D4-E649-A486-8BF30392DA3F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EAAFC0-A643-8409-C6B0-BFDC203576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Prepared for PyHC Summer School 2024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961BAE-B383-2E0E-24DA-85A8C7C76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52500" y="1179514"/>
            <a:ext cx="10287000" cy="50307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57DF37-422B-C870-DE9C-5924B9519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6343"/>
            <a:ext cx="1019061" cy="369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F3C7-8738-B0BB-FF81-2BDB9E17E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156" cy="3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0F72A94-13E9-B235-F662-910643A6E6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524" y="0"/>
            <a:ext cx="504476" cy="4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8F42-EB26-4565-D09B-FC101F6587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4510A-E0D4-E649-A486-8BF30392DA3F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FCAF-880A-84A9-1320-43D3C689F9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2416" y="6500814"/>
            <a:ext cx="3197406" cy="355600"/>
          </a:xfrm>
        </p:spPr>
        <p:txBody>
          <a:bodyPr/>
          <a:lstStyle/>
          <a:p>
            <a:r>
              <a:rPr lang="en-US" dirty="0"/>
              <a:t>Prepared for </a:t>
            </a:r>
            <a:r>
              <a:rPr lang="en-US" dirty="0" err="1"/>
              <a:t>PyHC</a:t>
            </a:r>
            <a:r>
              <a:rPr lang="en-US" dirty="0"/>
              <a:t> Summer School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EC4D-6B2C-0E99-4C89-99D77500B1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2735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10287000" cy="472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5015"/>
            <a:ext cx="11277600" cy="386085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7D64-5FE5-1039-6B47-AC67F02C98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D4510A-E0D4-E649-A486-8BF30392DA3F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AF1F-249A-8F15-3757-9D3E37516B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Prepared for </a:t>
            </a:r>
            <a:r>
              <a:rPr lang="en-US" dirty="0" err="1"/>
              <a:t>PyHC</a:t>
            </a:r>
            <a:r>
              <a:rPr lang="en-US" dirty="0"/>
              <a:t> Summer School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E43B-C346-F690-CF5D-64265A8D7A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181100"/>
            <a:ext cx="4953000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181100"/>
            <a:ext cx="4952998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350026-F396-7440-8194-FAAFECCF483F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Prepared for </a:t>
            </a:r>
            <a:r>
              <a:rPr lang="en-US" dirty="0" err="1"/>
              <a:t>PyHC</a:t>
            </a:r>
            <a:r>
              <a:rPr lang="en-US" dirty="0"/>
              <a:t> Summer School 2024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4953000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485900"/>
            <a:ext cx="4952998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3B3AE09-6915-E142-B7C6-B24281CE7C50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Prepared for </a:t>
            </a:r>
            <a:r>
              <a:rPr lang="en-US" dirty="0" err="1"/>
              <a:t>PyHC</a:t>
            </a:r>
            <a:r>
              <a:rPr lang="en-US" dirty="0"/>
              <a:t> Summer School 2024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C82-6BCD-1344-9FA3-31955E2CD6BE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for </a:t>
            </a:r>
            <a:r>
              <a:rPr lang="en-US" dirty="0" err="1"/>
              <a:t>PyHC</a:t>
            </a:r>
            <a:r>
              <a:rPr lang="en-US" dirty="0"/>
              <a:t> Summer School 2024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A21FED-8664-674E-B9F2-3062EF7F075B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Prepared for </a:t>
            </a:r>
            <a:r>
              <a:rPr lang="en-US" dirty="0" err="1"/>
              <a:t>PyHC</a:t>
            </a:r>
            <a:r>
              <a:rPr lang="en-US" dirty="0"/>
              <a:t> Summer School 2024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9798"/>
            <a:ext cx="1219200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0047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181100"/>
            <a:ext cx="10287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6810" y="6500814"/>
            <a:ext cx="1371600" cy="357186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D4510A-E0D4-E649-A486-8BF30392DA3F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16" y="6500814"/>
            <a:ext cx="3197406" cy="3556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Prepared for </a:t>
            </a:r>
            <a:r>
              <a:rPr lang="en-US" dirty="0" err="1"/>
              <a:t>PyHC</a:t>
            </a:r>
            <a:r>
              <a:rPr lang="en-US" dirty="0"/>
              <a:t> Summer School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0302" y="6500474"/>
            <a:ext cx="381000" cy="3575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24239" y="6604000"/>
            <a:ext cx="0" cy="15514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10A811-B3D8-8E78-B00D-54CDC0568C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6343"/>
            <a:ext cx="1019061" cy="369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5B822-81B1-1CF2-42BA-6D1EF4AD2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156" cy="3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2F2FDDA-3D86-2472-3EFD-1C6105DDB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524" y="0"/>
            <a:ext cx="504476" cy="4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A508A1-9051-5774-8B75-BCE2B4EF86F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flipH="1">
            <a:off x="370698" y="6498212"/>
            <a:ext cx="324496" cy="3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7" r:id="rId2"/>
    <p:sldLayoutId id="2147483738" r:id="rId3"/>
    <p:sldLayoutId id="2147483731" r:id="rId4"/>
    <p:sldLayoutId id="2147483701" r:id="rId5"/>
    <p:sldLayoutId id="2147483732" r:id="rId6"/>
    <p:sldLayoutId id="2147483711" r:id="rId7"/>
    <p:sldLayoutId id="2147483737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93738" indent="-246063" algn="l" defTabSz="914400" rtl="0" eaLnBrk="1" latinLnBrk="0" hangingPunct="1">
        <a:lnSpc>
          <a:spcPct val="100000"/>
        </a:lnSpc>
        <a:spcBef>
          <a:spcPts val="400"/>
        </a:spcBef>
        <a:buFont typeface=".AppleSystemUIFont" charset="-120"/>
        <a:buChar char="-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50938" indent="-228600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Wingdings" charset="2"/>
        <a:buChar char="§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6550" indent="-227013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Courier New" charset="0"/>
        <a:buChar char="o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63750" indent="-228600" algn="l" defTabSz="914400" rtl="0" eaLnBrk="1" latinLnBrk="0" hangingPunct="1">
        <a:lnSpc>
          <a:spcPct val="100000"/>
        </a:lnSpc>
        <a:spcBef>
          <a:spcPts val="400"/>
        </a:spcBef>
        <a:buFont typeface="Arial"/>
        <a:buChar char="•"/>
        <a:tabLst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64">
          <p15:clr>
            <a:srgbClr val="F26B43"/>
          </p15:clr>
        </p15:guide>
        <p15:guide id="11" pos="288">
          <p15:clr>
            <a:srgbClr val="F26B43"/>
          </p15:clr>
        </p15:guide>
        <p15:guide id="12" pos="7392">
          <p15:clr>
            <a:srgbClr val="F26B43"/>
          </p15:clr>
        </p15:guide>
        <p15:guide id="13" orient="horz" pos="3912">
          <p15:clr>
            <a:srgbClr val="F26B43"/>
          </p15:clr>
        </p15:guide>
        <p15:guide id="14" pos="3840">
          <p15:clr>
            <a:srgbClr val="F26B43"/>
          </p15:clr>
        </p15:guide>
        <p15:guide id="16" orient="horz" pos="936">
          <p15:clr>
            <a:srgbClr val="F26B43"/>
          </p15:clr>
        </p15:guide>
        <p15:guide id="17" pos="600">
          <p15:clr>
            <a:srgbClr val="F26B43"/>
          </p15:clr>
        </p15:guide>
        <p15:guide id="18" pos="7080">
          <p15:clr>
            <a:srgbClr val="F26B43"/>
          </p15:clr>
        </p15:guide>
        <p15:guide id="19" pos="4056">
          <p15:clr>
            <a:srgbClr val="F26B43"/>
          </p15:clr>
        </p15:guide>
        <p15:guide id="20" pos="3624">
          <p15:clr>
            <a:srgbClr val="F26B43"/>
          </p15:clr>
        </p15:guide>
        <p15:guide id="22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iophysicsPy/summer-school-24.git" TargetMode="External"/><Relationship Id="rId2" Type="http://schemas.openxmlformats.org/officeDocument/2006/relationships/hyperlink" Target="https://pyhcschool.heliocloud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iocloud-data/" TargetMode="External"/><Relationship Id="rId2" Type="http://schemas.openxmlformats.org/officeDocument/2006/relationships/hyperlink" Target="https://helioclou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liocloud@groups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HelioCloud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Infrastructure for big and open science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Peter Shumate</a:t>
            </a:r>
          </a:p>
          <a:p>
            <a:r>
              <a:rPr lang="en-US" dirty="0"/>
              <a:t>Software Engineer</a:t>
            </a:r>
          </a:p>
          <a:p>
            <a:r>
              <a:rPr lang="en-US" dirty="0"/>
              <a:t>Space Research Analysis (SRN) Space Exploration Sector (SES) </a:t>
            </a:r>
          </a:p>
          <a:p>
            <a:r>
              <a:rPr lang="en-US" dirty="0"/>
              <a:t>Johns Hopkins Applied Physics Lab </a:t>
            </a:r>
          </a:p>
          <a:p>
            <a:r>
              <a:rPr lang="en-US" dirty="0" err="1"/>
              <a:t>peter.shumate@jhuapl.edu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52500" y="1181100"/>
            <a:ext cx="977247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 we will present an overview of </a:t>
            </a:r>
            <a:r>
              <a:rPr lang="en-US" dirty="0" err="1"/>
              <a:t>HelioCloud</a:t>
            </a:r>
            <a:r>
              <a:rPr lang="en-US" dirty="0"/>
              <a:t> – a platform designed to offer an easy on-ramp for </a:t>
            </a:r>
            <a:r>
              <a:rPr lang="en-US" dirty="0" err="1"/>
              <a:t>heliophysics</a:t>
            </a:r>
            <a:r>
              <a:rPr lang="en-US" dirty="0"/>
              <a:t> researchers with interest in cloud computing - Amazon Web Services (AWS) specifically. </a:t>
            </a:r>
          </a:p>
          <a:p>
            <a:pPr marL="0" indent="0">
              <a:buNone/>
            </a:pPr>
            <a:r>
              <a:rPr lang="en-US" dirty="0"/>
              <a:t>The mission of the </a:t>
            </a:r>
            <a:r>
              <a:rPr lang="en-US" dirty="0" err="1"/>
              <a:t>HelioCloud</a:t>
            </a:r>
            <a:r>
              <a:rPr lang="en-US" dirty="0"/>
              <a:t> project is simple: Setup a scientist-friendly AWS environment supportive of </a:t>
            </a:r>
            <a:r>
              <a:rPr lang="en-US" dirty="0" err="1"/>
              <a:t>Heliophysics</a:t>
            </a:r>
            <a:r>
              <a:rPr lang="en-US" dirty="0"/>
              <a:t> research to enable:</a:t>
            </a:r>
          </a:p>
          <a:p>
            <a:pPr marL="0" indent="0">
              <a:buNone/>
            </a:pPr>
            <a:endParaRPr lang="en-US" dirty="0"/>
          </a:p>
          <a:p>
            <a:pPr marL="808038" lvl="1" indent="-342900">
              <a:buAutoNum type="arabicParenBoth"/>
            </a:pPr>
            <a:r>
              <a:rPr lang="en-US" dirty="0"/>
              <a:t>Increased exploration of  “big” data sets and/or advanced computing capabilities in </a:t>
            </a:r>
            <a:r>
              <a:rPr lang="en-US" dirty="0" err="1"/>
              <a:t>Heliophysics</a:t>
            </a:r>
            <a:r>
              <a:rPr lang="en-US" dirty="0"/>
              <a:t> research.  This is research that might otherwise be challenging or impossible in more confined environments (e.g. a laptop) where storage, </a:t>
            </a:r>
            <a:r>
              <a:rPr lang="en-US" dirty="0" err="1"/>
              <a:t>cpu</a:t>
            </a:r>
            <a:r>
              <a:rPr lang="en-US" dirty="0"/>
              <a:t> and memory are limited.</a:t>
            </a:r>
          </a:p>
          <a:p>
            <a:pPr marL="808038" lvl="1" indent="-342900">
              <a:buAutoNum type="arabicParenBoth"/>
            </a:pPr>
            <a:endParaRPr lang="en-US" dirty="0"/>
          </a:p>
          <a:p>
            <a:pPr marL="808038" lvl="1" indent="-342900">
              <a:buAutoNum type="arabicParenBoth"/>
            </a:pPr>
            <a:r>
              <a:rPr lang="en-US" dirty="0"/>
              <a:t>Simplifying data sharing and collaboration across the </a:t>
            </a:r>
            <a:r>
              <a:rPr lang="en-US" dirty="0" err="1"/>
              <a:t>Heliophysics</a:t>
            </a:r>
            <a:r>
              <a:rPr lang="en-US" dirty="0"/>
              <a:t> research community to foster the growth of open science.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783513CB-F690-A248-B982-28C8D5B1D94D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EC687-325B-E8EB-703B-6AD184F3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3" b="93515" l="4838" r="95740">
                        <a14:foregroundMark x1="54874" y1="60460" x2="89964" y2="14226"/>
                        <a14:foregroundMark x1="61733" y1="45607" x2="74079" y2="13389"/>
                        <a14:foregroundMark x1="74079" y1="13389" x2="82960" y2="16318"/>
                        <a14:foregroundMark x1="63827" y1="34100" x2="71047" y2="17782"/>
                        <a14:foregroundMark x1="65776" y1="33054" x2="76823" y2="17782"/>
                        <a14:foregroundMark x1="66282" y1="30544" x2="74729" y2="18201"/>
                        <a14:foregroundMark x1="66643" y1="27824" x2="72924" y2="17155"/>
                        <a14:foregroundMark x1="62094" y1="27824" x2="75090" y2="8577"/>
                        <a14:foregroundMark x1="75090" y1="8577" x2="89675" y2="11715"/>
                        <a14:foregroundMark x1="89675" y1="11715" x2="91697" y2="16318"/>
                        <a14:foregroundMark x1="54007" y1="62971" x2="62094" y2="39121"/>
                        <a14:foregroundMark x1="53791" y1="64017" x2="58700" y2="58368"/>
                        <a14:foregroundMark x1="58556" y1="67573" x2="71913" y2="86820"/>
                        <a14:foregroundMark x1="71913" y1="86820" x2="85921" y2="71130"/>
                        <a14:foregroundMark x1="74729" y1="90377" x2="84332" y2="77615"/>
                        <a14:foregroundMark x1="80144" y1="91423" x2="88881" y2="66527"/>
                        <a14:foregroundMark x1="70686" y1="93515" x2="82599" y2="78243"/>
                        <a14:foregroundMark x1="74152" y1="83891" x2="87653" y2="66109"/>
                        <a14:foregroundMark x1="89097" y1="66109" x2="93502" y2="35983"/>
                        <a14:foregroundMark x1="91047" y1="33054" x2="94007" y2="69038"/>
                        <a14:foregroundMark x1="90830" y1="73222" x2="95090" y2="65481"/>
                        <a14:foregroundMark x1="92419" y1="59833" x2="95235" y2="65481"/>
                        <a14:foregroundMark x1="95235" y1="14226" x2="94874" y2="57322"/>
                        <a14:foregroundMark x1="94874" y1="57322" x2="94513" y2="60460"/>
                        <a14:foregroundMark x1="93646" y1="14226" x2="94007" y2="65481"/>
                        <a14:foregroundMark x1="94513" y1="16736" x2="95668" y2="59205"/>
                        <a14:foregroundMark x1="95668" y1="59205" x2="95379" y2="62971"/>
                        <a14:foregroundMark x1="55740" y1="78243" x2="66282" y2="91841"/>
                        <a14:foregroundMark x1="59783" y1="32427" x2="74874" y2="13180"/>
                        <a14:foregroundMark x1="74874" y1="13180" x2="86426" y2="14226"/>
                        <a14:foregroundMark x1="5343" y1="33473" x2="15379" y2="66946"/>
                        <a14:foregroundMark x1="15379" y1="66946" x2="45921" y2="61925"/>
                        <a14:foregroundMark x1="45921" y1="61925" x2="34946" y2="34310"/>
                        <a14:foregroundMark x1="34946" y1="34310" x2="5704" y2="34100"/>
                        <a14:foregroundMark x1="4838" y1="35983" x2="15451" y2="67364"/>
                        <a14:foregroundMark x1="15451" y1="67364" x2="17329" y2="65481"/>
                        <a14:foregroundMark x1="5704" y1="45188" x2="6426" y2="61925"/>
                        <a14:foregroundMark x1="12780" y1="41213" x2="27509" y2="41423"/>
                        <a14:foregroundMark x1="27509" y1="41423" x2="40650" y2="36611"/>
                        <a14:foregroundMark x1="21155" y1="42050" x2="41733" y2="37029"/>
                        <a14:foregroundMark x1="35235" y1="34937" x2="42383" y2="36611"/>
                        <a14:foregroundMark x1="41733" y1="39121" x2="47509" y2="50209"/>
                        <a14:foregroundMark x1="42744" y1="45188" x2="45415" y2="53766"/>
                        <a14:foregroundMark x1="15740" y1="69665" x2="32563" y2="66946"/>
                        <a14:foregroundMark x1="32563" y1="66946" x2="37834" y2="67573"/>
                        <a14:foregroundMark x1="37329" y1="68619" x2="39061" y2="65481"/>
                        <a14:foregroundMark x1="95379" y1="28870" x2="95740" y2="65063"/>
                        <a14:foregroundMark x1="94874" y1="30962" x2="95596" y2="66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0236" y="4955955"/>
            <a:ext cx="3277000" cy="11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1D4D-6194-7145-8CA5-09F5FA7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86E3-69A8-3725-3E6E-759E61042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may come at a high computational cost... why not make use of commercially available cloud resources?</a:t>
            </a:r>
          </a:p>
          <a:p>
            <a:r>
              <a:rPr lang="en-US" dirty="0"/>
              <a:t>Remote compute and storage for a pretty penny!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computing capabilities offered by cloud computing service providers – AWS,  Azure, Google, </a:t>
            </a:r>
            <a:r>
              <a:rPr lang="en-US" dirty="0" err="1"/>
              <a:t>etc</a:t>
            </a:r>
            <a:r>
              <a:rPr lang="en-US" dirty="0"/>
              <a:t> – are vast and powerful, but with a substantial learning curve.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C779-A787-E1A5-17AA-6CA2738AC4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FCDA2F5B-3DC4-9747-BD90-AB9FDBF88BAC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C42F-74AE-E7C3-01AB-4ACB404C6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220" name="Picture 4" descr="A Practical Guide To Deploying A Complex, Production Level, Three-tier  Architecture On AWS - DEV Community">
            <a:extLst>
              <a:ext uri="{FF2B5EF4-FFF2-40B4-BE49-F238E27FC236}">
                <a16:creationId xmlns:a16="http://schemas.microsoft.com/office/drawing/2014/main" id="{9E4EF2ED-7FBA-F355-AD84-7AE25B84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12" y="3783655"/>
            <a:ext cx="3595045" cy="20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5987AF1-4B5D-9C63-C2D7-307AE8A52496}"/>
              </a:ext>
            </a:extLst>
          </p:cNvPr>
          <p:cNvSpPr/>
          <p:nvPr/>
        </p:nvSpPr>
        <p:spPr>
          <a:xfrm>
            <a:off x="8754923" y="3379223"/>
            <a:ext cx="2817667" cy="9551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2000" dirty="0"/>
              <a:t>A complicated AWS architecture ?!</a:t>
            </a:r>
          </a:p>
        </p:txBody>
      </p:sp>
    </p:spTree>
    <p:extLst>
      <p:ext uri="{BB962C8B-B14F-4D97-AF65-F5344CB8AC3E}">
        <p14:creationId xmlns:p14="http://schemas.microsoft.com/office/powerpoint/2010/main" val="69199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B810-CAD4-BF69-D409-9958BB1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HelioCloud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0ECC-2306-822C-2582-7C7CE64832C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C2BC2C34-F28C-9B48-8EC7-B567697C2CA3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5D3E-FFA2-8E53-786F-5F9252F012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736186-58E8-B88C-1538-FEE2100099B1}"/>
              </a:ext>
            </a:extLst>
          </p:cNvPr>
          <p:cNvGrpSpPr/>
          <p:nvPr/>
        </p:nvGrpSpPr>
        <p:grpSpPr>
          <a:xfrm>
            <a:off x="247048" y="2368559"/>
            <a:ext cx="4492925" cy="1785457"/>
            <a:chOff x="6746575" y="800100"/>
            <a:chExt cx="4492925" cy="17854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C6C32D-2C20-1864-53A0-1D99C01A9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6575" y="800100"/>
              <a:ext cx="2244430" cy="178545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6CC521-5F59-4D3E-8E98-3F268D157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7830" y="946122"/>
              <a:ext cx="2311670" cy="145094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C420536-A55E-71B0-8C6D-A34842D8B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012" y="2489212"/>
            <a:ext cx="1878525" cy="197850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1E264-9242-038D-0AB1-9494DE336CA3}"/>
              </a:ext>
            </a:extLst>
          </p:cNvPr>
          <p:cNvGrpSpPr/>
          <p:nvPr/>
        </p:nvGrpSpPr>
        <p:grpSpPr>
          <a:xfrm>
            <a:off x="7868790" y="2585557"/>
            <a:ext cx="3691175" cy="1351462"/>
            <a:chOff x="7162307" y="5045353"/>
            <a:chExt cx="3691175" cy="135146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CCF5BD3-CADB-89E6-C88B-B1893CD4B03D}"/>
                </a:ext>
              </a:extLst>
            </p:cNvPr>
            <p:cNvGrpSpPr/>
            <p:nvPr/>
          </p:nvGrpSpPr>
          <p:grpSpPr>
            <a:xfrm>
              <a:off x="10036810" y="5467527"/>
              <a:ext cx="816672" cy="742773"/>
              <a:chOff x="6505525" y="4070617"/>
              <a:chExt cx="816672" cy="7427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93724CA-52EE-311E-3EE8-465501D86B84}"/>
                  </a:ext>
                </a:extLst>
              </p:cNvPr>
              <p:cNvGrpSpPr/>
              <p:nvPr/>
            </p:nvGrpSpPr>
            <p:grpSpPr>
              <a:xfrm>
                <a:off x="6551083" y="4070617"/>
                <a:ext cx="725557" cy="476457"/>
                <a:chOff x="7255565" y="3558830"/>
                <a:chExt cx="725557" cy="476457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67150EB0-6D01-4487-4BE1-CF7515E4FC37}"/>
                    </a:ext>
                  </a:extLst>
                </p:cNvPr>
                <p:cNvSpPr/>
                <p:nvPr/>
              </p:nvSpPr>
              <p:spPr>
                <a:xfrm>
                  <a:off x="7255565" y="3558830"/>
                  <a:ext cx="725557" cy="47645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en-US" sz="2000" dirty="0" err="1"/>
                </a:p>
              </p:txBody>
            </p:sp>
            <p:pic>
              <p:nvPicPr>
                <p:cNvPr id="48" name="Picture 14">
                  <a:extLst>
                    <a:ext uri="{FF2B5EF4-FFF2-40B4-BE49-F238E27FC236}">
                      <a16:creationId xmlns:a16="http://schemas.microsoft.com/office/drawing/2014/main" id="{FA2912E8-11AA-0303-F835-74317724AF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924" b="89695" l="4252" r="92126">
                              <a14:foregroundMark x1="12441" y1="45992" x2="29606" y2="39885"/>
                              <a14:foregroundMark x1="4409" y1="58206" x2="24567" y2="43702"/>
                              <a14:foregroundMark x1="11496" y1="50954" x2="14488" y2="44847"/>
                              <a14:foregroundMark x1="11496" y1="49809" x2="23622" y2="42366"/>
                              <a14:foregroundMark x1="33701" y1="87595" x2="79055" y2="68130"/>
                              <a14:foregroundMark x1="78110" y1="70420" x2="84094" y2="32634"/>
                              <a14:foregroundMark x1="86142" y1="65649" x2="86142" y2="35115"/>
                              <a14:foregroundMark x1="52913" y1="80344" x2="68031" y2="72901"/>
                              <a14:foregroundMark x1="88189" y1="17939" x2="91181" y2="27672"/>
                              <a14:foregroundMark x1="90236" y1="17939" x2="92126" y2="30153"/>
                              <a14:foregroundMark x1="85197" y1="45992" x2="86142" y2="36260"/>
                              <a14:backgroundMark x1="82047" y1="29008" x2="82047" y2="29008"/>
                              <a14:backgroundMark x1="79055" y1="26527" x2="79055" y2="2652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33283" y="3558830"/>
                  <a:ext cx="570120" cy="470461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F86478-A685-E598-79A5-091CA4FF6F20}"/>
                  </a:ext>
                </a:extLst>
              </p:cNvPr>
              <p:cNvSpPr txBox="1"/>
              <p:nvPr/>
            </p:nvSpPr>
            <p:spPr>
              <a:xfrm>
                <a:off x="6505525" y="4597946"/>
                <a:ext cx="816672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tx2">
                        <a:lumMod val="75000"/>
                      </a:schemeClr>
                    </a:solidFill>
                  </a:rPr>
                  <a:t>HelioCloud</a:t>
                </a:r>
                <a:endParaRPr lang="en-US" sz="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DC50A1D-2430-ADB9-41C5-7EF048BC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62307" y="5045353"/>
              <a:ext cx="2275657" cy="1351462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451DAB-8877-BD1A-C5F5-C44553CB853B}"/>
                </a:ext>
              </a:extLst>
            </p:cNvPr>
            <p:cNvGrpSpPr/>
            <p:nvPr/>
          </p:nvGrpSpPr>
          <p:grpSpPr>
            <a:xfrm>
              <a:off x="9877656" y="5441566"/>
              <a:ext cx="318307" cy="522382"/>
              <a:chOff x="9815958" y="5473532"/>
              <a:chExt cx="318307" cy="522382"/>
            </a:xfrm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99E69641-7283-C1F6-5BA1-180E2EFA9E4D}"/>
                  </a:ext>
                </a:extLst>
              </p:cNvPr>
              <p:cNvSpPr/>
              <p:nvPr/>
            </p:nvSpPr>
            <p:spPr>
              <a:xfrm>
                <a:off x="9815958" y="5473532"/>
                <a:ext cx="305269" cy="15084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/>
                <a:endParaRPr lang="en-US" sz="2000" dirty="0" err="1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75CDEC1B-4AAA-58B2-E192-616A64D995B5}"/>
                  </a:ext>
                </a:extLst>
              </p:cNvPr>
              <p:cNvSpPr/>
              <p:nvPr/>
            </p:nvSpPr>
            <p:spPr>
              <a:xfrm>
                <a:off x="9815958" y="5658770"/>
                <a:ext cx="305269" cy="15084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/>
                <a:endParaRPr lang="en-US" sz="2000" dirty="0" err="1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6D559464-9FA1-46D8-2068-A31898466E6A}"/>
                  </a:ext>
                </a:extLst>
              </p:cNvPr>
              <p:cNvSpPr/>
              <p:nvPr/>
            </p:nvSpPr>
            <p:spPr>
              <a:xfrm>
                <a:off x="9815958" y="5844008"/>
                <a:ext cx="318307" cy="151906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/>
                <a:endParaRPr lang="en-US" sz="2000" dirty="0" err="1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8C40CE-C428-D1C4-8969-BA2BB5F733D2}"/>
                </a:ext>
              </a:extLst>
            </p:cNvPr>
            <p:cNvCxnSpPr>
              <a:cxnSpLocks/>
              <a:stCxn id="49" idx="3"/>
              <a:endCxn id="52" idx="2"/>
            </p:cNvCxnSpPr>
            <p:nvPr/>
          </p:nvCxnSpPr>
          <p:spPr>
            <a:xfrm>
              <a:off x="9437964" y="5721084"/>
              <a:ext cx="439692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8DC3B2-CA78-34BD-44ED-C0C36EEAA79C}"/>
                </a:ext>
              </a:extLst>
            </p:cNvPr>
            <p:cNvCxnSpPr>
              <a:cxnSpLocks/>
              <a:stCxn id="49" idx="3"/>
              <a:endCxn id="51" idx="2"/>
            </p:cNvCxnSpPr>
            <p:nvPr/>
          </p:nvCxnSpPr>
          <p:spPr>
            <a:xfrm flipV="1">
              <a:off x="9437964" y="5535846"/>
              <a:ext cx="439692" cy="185238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A967425-6A0A-40AF-7C78-2B571884A440}"/>
                </a:ext>
              </a:extLst>
            </p:cNvPr>
            <p:cNvCxnSpPr>
              <a:cxnSpLocks/>
              <a:stCxn id="49" idx="3"/>
              <a:endCxn id="53" idx="2"/>
            </p:cNvCxnSpPr>
            <p:nvPr/>
          </p:nvCxnSpPr>
          <p:spPr>
            <a:xfrm>
              <a:off x="9437964" y="5721084"/>
              <a:ext cx="439692" cy="185899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577A6B-1A88-F185-C03F-205D1D48D474}"/>
                </a:ext>
              </a:extLst>
            </p:cNvPr>
            <p:cNvSpPr txBox="1"/>
            <p:nvPr/>
          </p:nvSpPr>
          <p:spPr>
            <a:xfrm>
              <a:off x="9661678" y="5158518"/>
              <a:ext cx="75026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2">
                      <a:lumMod val="75000"/>
                    </a:schemeClr>
                  </a:solidFill>
                </a:rPr>
                <a:t>Datasets</a:t>
              </a:r>
            </a:p>
          </p:txBody>
        </p:sp>
      </p:grp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A0A4F05E-A03C-CF92-57D2-B6A1444B542F}"/>
              </a:ext>
            </a:extLst>
          </p:cNvPr>
          <p:cNvSpPr txBox="1">
            <a:spLocks/>
          </p:cNvSpPr>
          <p:nvPr/>
        </p:nvSpPr>
        <p:spPr>
          <a:xfrm>
            <a:off x="1104900" y="1331914"/>
            <a:ext cx="10086288" cy="76200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HelioCloud</a:t>
            </a:r>
            <a:r>
              <a:rPr lang="en-US" dirty="0"/>
              <a:t> is our answer to this problem: a </a:t>
            </a:r>
            <a:r>
              <a:rPr lang="en-US" dirty="0" err="1"/>
              <a:t>heliophysics</a:t>
            </a:r>
            <a:r>
              <a:rPr lang="en-US" dirty="0"/>
              <a:t> workbench for AWS, containing capabilities every researcher can make use of. You have the option to get up and going fast (</a:t>
            </a:r>
            <a:r>
              <a:rPr lang="en-US" dirty="0" err="1"/>
              <a:t>Daskhub</a:t>
            </a:r>
            <a:r>
              <a:rPr lang="en-US" dirty="0"/>
              <a:t>), create a customized research compute environment (Dashboard) and/or store and share your </a:t>
            </a:r>
            <a:r>
              <a:rPr lang="en-US" dirty="0" err="1"/>
              <a:t>heliophysics</a:t>
            </a:r>
            <a:r>
              <a:rPr lang="en-US" dirty="0"/>
              <a:t> data sets (Registry).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94CCBC0-9502-B609-EC75-B3D67C81FE15}"/>
              </a:ext>
            </a:extLst>
          </p:cNvPr>
          <p:cNvSpPr txBox="1">
            <a:spLocks/>
          </p:cNvSpPr>
          <p:nvPr/>
        </p:nvSpPr>
        <p:spPr>
          <a:xfrm>
            <a:off x="7886187" y="4606798"/>
            <a:ext cx="2857105" cy="15759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300" b="1" dirty="0">
                <a:solidFill>
                  <a:schemeClr val="accent1"/>
                </a:solidFill>
              </a:rPr>
              <a:t>Registry</a:t>
            </a:r>
          </a:p>
          <a:p>
            <a:pPr marL="0" indent="0" algn="ctr">
              <a:buFont typeface="Arial"/>
              <a:buNone/>
            </a:pPr>
            <a:r>
              <a:rPr lang="en-US" sz="1100" dirty="0"/>
              <a:t>Store, catalog, share and retrieve </a:t>
            </a:r>
            <a:r>
              <a:rPr lang="en-US" sz="1100" dirty="0" err="1"/>
              <a:t>heliophysics</a:t>
            </a:r>
            <a:r>
              <a:rPr lang="en-US" sz="1100" dirty="0"/>
              <a:t> research datasets within your own </a:t>
            </a:r>
            <a:r>
              <a:rPr lang="en-US" sz="1100" dirty="0" err="1"/>
              <a:t>Heliocloud</a:t>
            </a:r>
            <a:r>
              <a:rPr lang="en-US" sz="1100" dirty="0"/>
              <a:t> and across </a:t>
            </a:r>
            <a:r>
              <a:rPr lang="en-US" sz="1100" dirty="0" err="1"/>
              <a:t>Heliocloud</a:t>
            </a:r>
            <a:r>
              <a:rPr lang="en-US" sz="1100" dirty="0"/>
              <a:t> instances.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5C77BD37-DE70-48C9-CB22-9DE824D09D4A}"/>
              </a:ext>
            </a:extLst>
          </p:cNvPr>
          <p:cNvSpPr txBox="1">
            <a:spLocks/>
          </p:cNvSpPr>
          <p:nvPr/>
        </p:nvSpPr>
        <p:spPr>
          <a:xfrm>
            <a:off x="1082717" y="4574682"/>
            <a:ext cx="2857105" cy="164022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 err="1">
                <a:solidFill>
                  <a:schemeClr val="accent1"/>
                </a:solidFill>
              </a:rPr>
              <a:t>Daskhub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/>
              <a:t>Jupyterhub</a:t>
            </a:r>
            <a:r>
              <a:rPr lang="en-US" dirty="0"/>
              <a:t> on Kubernetes with w/ multiple </a:t>
            </a:r>
            <a:r>
              <a:rPr lang="en-US" dirty="0" err="1"/>
              <a:t>Heliophysics</a:t>
            </a:r>
            <a:r>
              <a:rPr lang="en-US" dirty="0"/>
              <a:t> ready server images available (Python libs from </a:t>
            </a:r>
            <a:r>
              <a:rPr lang="en-US" dirty="0" err="1"/>
              <a:t>PyHC</a:t>
            </a:r>
            <a:r>
              <a:rPr lang="en-US" dirty="0"/>
              <a:t> &amp; </a:t>
            </a:r>
            <a:r>
              <a:rPr lang="en-US" dirty="0" err="1"/>
              <a:t>Dask</a:t>
            </a:r>
            <a:r>
              <a:rPr lang="en-US" dirty="0"/>
              <a:t> , IDL, </a:t>
            </a:r>
            <a:r>
              <a:rPr lang="en-US" dirty="0" err="1"/>
              <a:t>Matlab</a:t>
            </a:r>
            <a:r>
              <a:rPr lang="en-US" dirty="0"/>
              <a:t>, Fortran) along with multi-user shared storage.</a:t>
            </a:r>
          </a:p>
          <a:p>
            <a:pPr marL="0" indent="0">
              <a:buFont typeface="Arial"/>
              <a:buNone/>
            </a:pPr>
            <a:r>
              <a:rPr lang="en-US" dirty="0"/>
              <a:t>Drops a researcher right into a familiar Python notebook environment. Great option for getting up and going on research, while also scalable to larger analysis using </a:t>
            </a:r>
            <a:r>
              <a:rPr lang="en-US" dirty="0" err="1"/>
              <a:t>Dask</a:t>
            </a:r>
            <a:r>
              <a:rPr lang="en-US" dirty="0"/>
              <a:t> for parallelism.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2DD557-5EE9-D3A2-51B0-D20EBDEF55BE}"/>
              </a:ext>
            </a:extLst>
          </p:cNvPr>
          <p:cNvSpPr txBox="1">
            <a:spLocks/>
          </p:cNvSpPr>
          <p:nvPr/>
        </p:nvSpPr>
        <p:spPr>
          <a:xfrm>
            <a:off x="4822721" y="4669836"/>
            <a:ext cx="2857105" cy="1545068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</a:rPr>
              <a:t>Dashboard</a:t>
            </a:r>
          </a:p>
          <a:p>
            <a:pPr marL="0" indent="0" algn="ctr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Start your own EC2 instance by selecting from a curated set of </a:t>
            </a:r>
            <a:r>
              <a:rPr lang="en-US" sz="1800" dirty="0" err="1">
                <a:solidFill>
                  <a:schemeClr val="tx1"/>
                </a:solidFill>
              </a:rPr>
              <a:t>heliophysics</a:t>
            </a:r>
            <a:r>
              <a:rPr lang="en-US" sz="1800" dirty="0">
                <a:solidFill>
                  <a:schemeClr val="tx1"/>
                </a:solidFill>
              </a:rPr>
              <a:t> ready Amazon Machine Images. </a:t>
            </a:r>
          </a:p>
          <a:p>
            <a:pPr marL="0" indent="0" algn="ctr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Simplifies EC2 host creation with appropriate cost guardrails. Researcher can then remote into the instance and customize it to their liking. </a:t>
            </a:r>
          </a:p>
        </p:txBody>
      </p:sp>
    </p:spTree>
    <p:extLst>
      <p:ext uri="{BB962C8B-B14F-4D97-AF65-F5344CB8AC3E}">
        <p14:creationId xmlns:p14="http://schemas.microsoft.com/office/powerpoint/2010/main" val="417374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2E29-6C4B-0549-F1F5-608BC27F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HelioCloud</a:t>
            </a:r>
            <a:r>
              <a:rPr lang="en-US" dirty="0"/>
              <a:t>: 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7576-2BDA-14DB-9C05-E3705FFCDF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2500" y="1179514"/>
            <a:ext cx="5391739" cy="50307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HelioCloud</a:t>
            </a:r>
            <a:r>
              <a:rPr lang="en-US" dirty="0"/>
              <a:t> is deployed into a single region within your AWS Account. It is comprised of a number of AWS services &amp; Python apps:</a:t>
            </a:r>
          </a:p>
          <a:p>
            <a:r>
              <a:rPr lang="en-US" sz="1300" dirty="0"/>
              <a:t>A</a:t>
            </a:r>
            <a:r>
              <a:rPr lang="en-US" sz="1500" dirty="0"/>
              <a:t> Virtual Private Cloud (VPC) is created as the networking ‘container’ for the </a:t>
            </a:r>
            <a:r>
              <a:rPr lang="en-US" sz="1500" dirty="0" err="1"/>
              <a:t>HelioCloud</a:t>
            </a:r>
            <a:r>
              <a:rPr lang="en-US" sz="1500" dirty="0"/>
              <a:t> instance. </a:t>
            </a:r>
          </a:p>
          <a:p>
            <a:r>
              <a:rPr lang="en-US" sz="1500" dirty="0"/>
              <a:t>The Dashboard is a Python Flask app deployed in a Docker container to AWS </a:t>
            </a:r>
            <a:r>
              <a:rPr lang="en-US" sz="1500" dirty="0" err="1"/>
              <a:t>Fargate</a:t>
            </a:r>
            <a:r>
              <a:rPr lang="en-US" sz="1500" dirty="0"/>
              <a:t>.</a:t>
            </a:r>
          </a:p>
          <a:p>
            <a:r>
              <a:rPr lang="en-US" sz="1500" dirty="0"/>
              <a:t>The </a:t>
            </a:r>
            <a:r>
              <a:rPr lang="en-US" sz="1500" dirty="0" err="1"/>
              <a:t>Daskhub</a:t>
            </a:r>
            <a:r>
              <a:rPr lang="en-US" sz="1500" dirty="0"/>
              <a:t> is composed of a Kubernetes cluster deployed atop AWS EC2, with Docker images containing </a:t>
            </a:r>
            <a:r>
              <a:rPr lang="en-US" sz="1500" dirty="0" err="1"/>
              <a:t>Jupyterhub</a:t>
            </a:r>
            <a:r>
              <a:rPr lang="en-US" sz="1500" dirty="0"/>
              <a:t>, </a:t>
            </a:r>
            <a:r>
              <a:rPr lang="en-US" sz="1500" dirty="0" err="1"/>
              <a:t>PyHC</a:t>
            </a:r>
            <a:r>
              <a:rPr lang="en-US" sz="1500" dirty="0"/>
              <a:t> libraries, etc.  An AWS EFS share is created for user data storage.</a:t>
            </a:r>
          </a:p>
          <a:p>
            <a:r>
              <a:rPr lang="en-US" sz="1500" dirty="0"/>
              <a:t>AWS Route 53 is configured to provide the external DNS entries needed to reach </a:t>
            </a:r>
            <a:r>
              <a:rPr lang="en-US" sz="1500" dirty="0" err="1"/>
              <a:t>Daskhub</a:t>
            </a:r>
            <a:r>
              <a:rPr lang="en-US" sz="1500" dirty="0"/>
              <a:t> &amp; Dashboard (e.g. </a:t>
            </a:r>
            <a:r>
              <a:rPr lang="en-US" sz="1500" dirty="0" err="1"/>
              <a:t>daskhub.myheliocloud.org</a:t>
            </a:r>
            <a:r>
              <a:rPr lang="en-US" sz="1500" dirty="0"/>
              <a:t>).</a:t>
            </a:r>
          </a:p>
          <a:p>
            <a:r>
              <a:rPr lang="en-US" sz="1500" dirty="0"/>
              <a:t>A combination of AWS Lambda functions, S3 buckets and </a:t>
            </a:r>
            <a:r>
              <a:rPr lang="en-US" sz="1500" dirty="0" err="1"/>
              <a:t>DocumentDB</a:t>
            </a:r>
            <a:r>
              <a:rPr lang="en-US" sz="1500" dirty="0"/>
              <a:t> comprise the Registry implementation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All of these are provisioned and configured via a single AWS Cloud Development Kit “app” we have written, simply called “</a:t>
            </a:r>
            <a:r>
              <a:rPr lang="en-US" dirty="0" err="1"/>
              <a:t>HelioCloud</a:t>
            </a:r>
            <a:r>
              <a:rPr lang="en-US" dirty="0"/>
              <a:t> Platform”. It does the magic of building a </a:t>
            </a:r>
            <a:r>
              <a:rPr lang="en-US" dirty="0" err="1"/>
              <a:t>HelioCloud</a:t>
            </a:r>
            <a:r>
              <a:rPr lang="en-US" dirty="0"/>
              <a:t> instance.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D610-E8BB-7D8B-9BAD-B34A54451F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A456445F-9752-2147-8350-00E3828736A1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EF5B-923C-CE9B-3308-116ED1F182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D93A-FAE9-43B6-2991-B5CCDFD3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39" y="1444823"/>
            <a:ext cx="5642728" cy="3466868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62EF40F-C818-2A02-8780-06332AF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39" y="4608495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0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1D4D-6194-7145-8CA5-09F5FA7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PyHC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86E3-69A8-3725-3E6E-759E61042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Daskhub</a:t>
            </a:r>
            <a:r>
              <a:rPr lang="en-US" dirty="0"/>
              <a:t>/</a:t>
            </a:r>
            <a:r>
              <a:rPr lang="en-US" dirty="0" err="1"/>
              <a:t>JupyterHub</a:t>
            </a:r>
            <a:r>
              <a:rPr lang="en-US" dirty="0"/>
              <a:t> interface</a:t>
            </a:r>
          </a:p>
          <a:p>
            <a:r>
              <a:rPr lang="en-US" dirty="0">
                <a:hlinkClick r:id="rId2"/>
              </a:rPr>
              <a:t>https://pyhcschool.heliocloud.org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Clone Science Tutorials Repo</a:t>
            </a:r>
          </a:p>
          <a:p>
            <a:r>
              <a:rPr lang="en-US" dirty="0">
                <a:hlinkClick r:id="rId3"/>
              </a:rPr>
              <a:t>https://github.com/heliophysicsPy/summer-school-24.git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C779-A787-E1A5-17AA-6CA2738AC4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FCDA2F5B-3DC4-9747-BD90-AB9FDBF88BAC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C42F-74AE-E7C3-01AB-4ACB404C6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1D4D-6194-7145-8CA5-09F5FA7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PyHC</a:t>
            </a:r>
            <a:r>
              <a:rPr lang="en-US" dirty="0"/>
              <a:t>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C779-A787-E1A5-17AA-6CA2738AC4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FCDA2F5B-3DC4-9747-BD90-AB9FDBF88BAC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C42F-74AE-E7C3-01AB-4ACB404C6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BC4EA6D-0FF0-0789-85E1-8C4B58A05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  <a:p>
            <a:r>
              <a:rPr lang="en-US" dirty="0"/>
              <a:t>Use any email you can access here</a:t>
            </a:r>
          </a:p>
          <a:p>
            <a:r>
              <a:rPr lang="en-US" dirty="0"/>
              <a:t>Enter MFA sent to email</a:t>
            </a:r>
          </a:p>
          <a:p>
            <a:endParaRPr lang="en-US" dirty="0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EA0424F5-0057-4E69-441E-EBB613D6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86" y="1179513"/>
            <a:ext cx="4655914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1D4D-6194-7145-8CA5-09F5FA7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PyHC</a:t>
            </a:r>
            <a:r>
              <a:rPr lang="en-US" dirty="0"/>
              <a:t> Setup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F7B543-715C-2473-61DB-70CB6260FD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6113" y="1254045"/>
            <a:ext cx="5279887" cy="343919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C779-A787-E1A5-17AA-6CA2738AC4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FCDA2F5B-3DC4-9747-BD90-AB9FDBF88BAC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C42F-74AE-E7C3-01AB-4ACB404C6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F6AB9-31F2-DC37-0CD5-4C333F010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17" y="1042490"/>
            <a:ext cx="5101314" cy="38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3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EA3C-3834-3ED3-2E41-3DCCB786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7F68-DCE4-7297-0138-AB2BB34B9E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homepage: </a:t>
            </a:r>
            <a:r>
              <a:rPr lang="en-US" dirty="0">
                <a:hlinkClick r:id="rId2"/>
              </a:rPr>
              <a:t>Heliocloud.org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https://github.com/heliocloud-data/</a:t>
            </a:r>
            <a:endParaRPr lang="en-US" dirty="0"/>
          </a:p>
          <a:p>
            <a:r>
              <a:rPr lang="en-US" dirty="0"/>
              <a:t>Contact the team:  </a:t>
            </a:r>
            <a:r>
              <a:rPr lang="en-US" b="0" i="0" u="none" strike="noStrike" dirty="0">
                <a:effectLst/>
                <a:latin typeface="Slack-Lato"/>
                <a:hlinkClick r:id="rId4"/>
              </a:rPr>
              <a:t>heliocloud@groups.io</a:t>
            </a:r>
            <a:endParaRPr lang="en-US" dirty="0"/>
          </a:p>
          <a:p>
            <a:r>
              <a:rPr lang="en-US" dirty="0"/>
              <a:t>Today’s Presenter:  Peter Shumate (</a:t>
            </a:r>
            <a:r>
              <a:rPr lang="en-US" dirty="0" err="1"/>
              <a:t>peter.shumate@jhuapl.edu</a:t>
            </a:r>
            <a:r>
              <a:rPr lang="en-US" dirty="0"/>
              <a:t>)</a:t>
            </a:r>
          </a:p>
          <a:p>
            <a:r>
              <a:rPr lang="en-US" dirty="0" err="1"/>
              <a:t>HelioCloud</a:t>
            </a:r>
            <a:r>
              <a:rPr lang="en-US" dirty="0"/>
              <a:t> Development Team: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857B-EF85-27EC-951B-334FD582262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/>
          <a:lstStyle/>
          <a:p>
            <a:fld id="{4B7FF850-B95F-944A-AB24-F2947D8A9C11}" type="datetime3">
              <a:rPr lang="en-US" smtClean="0"/>
              <a:t>19 May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BA69-B3DD-D5D0-BB7D-34483DC1C9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/>
          <a:lstStyle/>
          <a:p>
            <a:fld id="{4EBCDCBD-78E1-0D41-A999-31B5EBF8E02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0F9200-8DEC-E457-C3FE-716300D8B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50910"/>
              </p:ext>
            </p:extLst>
          </p:nvPr>
        </p:nvGraphicFramePr>
        <p:xfrm>
          <a:off x="5533140" y="2927480"/>
          <a:ext cx="6201660" cy="328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830">
                  <a:extLst>
                    <a:ext uri="{9D8B030D-6E8A-4147-A177-3AD203B41FA5}">
                      <a16:colId xmlns:a16="http://schemas.microsoft.com/office/drawing/2014/main" val="3318224530"/>
                    </a:ext>
                  </a:extLst>
                </a:gridCol>
                <a:gridCol w="3100830">
                  <a:extLst>
                    <a:ext uri="{9D8B030D-6E8A-4147-A177-3AD203B41FA5}">
                      <a16:colId xmlns:a16="http://schemas.microsoft.com/office/drawing/2014/main" val="4102917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87260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Dr. Brian A. Thomas, 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NASA GSFC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68735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Dr. Jon </a:t>
                      </a:r>
                      <a:r>
                        <a:rPr lang="en-US" sz="1200" dirty="0" err="1"/>
                        <a:t>Vandegriff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Johns Hopkins APL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28987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Dr. Sandy Antunes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Johns Hopkins APL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44358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Dr. </a:t>
                      </a:r>
                      <a:r>
                        <a:rPr lang="en-US" sz="1200" dirty="0" err="1"/>
                        <a:t>Wenli</a:t>
                      </a:r>
                      <a:r>
                        <a:rPr lang="en-US" sz="1200" dirty="0"/>
                        <a:t>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Johns Hopkins APL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69750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Dr. Vicki Toy-</a:t>
                      </a:r>
                      <a:r>
                        <a:rPr lang="en-US" sz="1200" dirty="0" err="1"/>
                        <a:t>Edens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Johns Hopkins APL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00166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Mr. Jeffrey Bradford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ADNET Systems 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267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Mr. Christopher Jeschke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Johns Hopkins APL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2701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Mr. Nicholas </a:t>
                      </a:r>
                      <a:r>
                        <a:rPr lang="en-US" sz="1200" dirty="0" err="1"/>
                        <a:t>Lenzi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Johns Hopkins APL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68569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Ms. Sarah Rourke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NASA GSFC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6888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r>
                        <a:rPr lang="en-US" sz="1200" dirty="0"/>
                        <a:t>Mr. Peter Shumate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Johns Hopkins APL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1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36801"/>
      </p:ext>
    </p:extLst>
  </p:cSld>
  <p:clrMapOvr>
    <a:masterClrMapping/>
  </p:clrMapOvr>
</p:sld>
</file>

<file path=ppt/theme/theme1.xml><?xml version="1.0" encoding="utf-8"?>
<a:theme xmlns:a="http://schemas.openxmlformats.org/drawingml/2006/main" name="APL-PowerPoint-Theme_light">
  <a:themeElements>
    <a:clrScheme name="Custom 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C73"/>
      </a:accent1>
      <a:accent2>
        <a:srgbClr val="3E8EDE"/>
      </a:accent2>
      <a:accent3>
        <a:srgbClr val="74AA50"/>
      </a:accent3>
      <a:accent4>
        <a:srgbClr val="D2D755"/>
      </a:accent4>
      <a:accent5>
        <a:srgbClr val="FF9E16"/>
      </a:accent5>
      <a:accent6>
        <a:srgbClr val="E03C30"/>
      </a:accent6>
      <a:hlink>
        <a:srgbClr val="0537FF"/>
      </a:hlink>
      <a:folHlink>
        <a:srgbClr val="953A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>
          <a:defRPr sz="200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SH - HelioCloud" id="{3152D833-BC49-0044-A859-38F673DBDD0C}" vid="{967BE74B-E049-F14B-92E4-A7654BDDD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57BFD2CB1E744298C1AF8AA7379FF3" ma:contentTypeVersion="4" ma:contentTypeDescription="Create a new document." ma:contentTypeScope="" ma:versionID="e78114eed8621f4f046573b7710756e9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79de32d1-22ac-42d0-9c42-d61c55952b0c" targetNamespace="http://schemas.microsoft.com/office/2006/metadata/properties" ma:root="true" ma:fieldsID="e95644cd47d5260cc7f92a9c31875574" ns1:_="" ns2:_="" ns3:_="">
    <xsd:import namespace="http://schemas.microsoft.com/sharepoint/v3"/>
    <xsd:import namespace="http://schemas.microsoft.com/sharepoint/v4"/>
    <xsd:import namespace="79de32d1-22ac-42d0-9c42-d61c55952b0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conOverlay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e32d1-22ac-42d0-9c42-d61c55952b0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8361B9-84BC-40B8-B126-B461D6D85E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79de32d1-22ac-42d0-9c42-d61c55952b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824ECF-CBB8-40F5-A3F9-4793A9B63268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FD810B3-75BC-4625-AF09-188C8F0E87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{0D4AA445-45BE-CD44-8743-0DEC7B3AA851}tf16401378</Template>
  <TotalTime>2836</TotalTime>
  <Words>774</Words>
  <Application>Microsoft Macintosh PowerPoint</Application>
  <PresentationFormat>Widescreen</PresentationFormat>
  <Paragraphs>113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.AppleSystemUIFont</vt:lpstr>
      <vt:lpstr>Arial</vt:lpstr>
      <vt:lpstr>Calibri</vt:lpstr>
      <vt:lpstr>Courier New</vt:lpstr>
      <vt:lpstr>Slack-Lato</vt:lpstr>
      <vt:lpstr>Wingdings</vt:lpstr>
      <vt:lpstr>APL-PowerPoint-Theme_light</vt:lpstr>
      <vt:lpstr>HelioCloud</vt:lpstr>
      <vt:lpstr>Introduction</vt:lpstr>
      <vt:lpstr>Science Problem</vt:lpstr>
      <vt:lpstr>HelioCloud</vt:lpstr>
      <vt:lpstr>HelioCloud:  Architecture</vt:lpstr>
      <vt:lpstr>PyHC Setup</vt:lpstr>
      <vt:lpstr>PyHC Setup</vt:lpstr>
      <vt:lpstr>PyHC Setup</vt:lpstr>
      <vt:lpstr>Contact Info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Jeschke, Chris</dc:creator>
  <cp:keywords/>
  <dc:description>Version 1.0</dc:description>
  <cp:lastModifiedBy>Peter Shumate</cp:lastModifiedBy>
  <cp:revision>51</cp:revision>
  <cp:lastPrinted>2017-08-24T18:44:08Z</cp:lastPrinted>
  <dcterms:created xsi:type="dcterms:W3CDTF">2023-10-04T16:51:20Z</dcterms:created>
  <dcterms:modified xsi:type="dcterms:W3CDTF">2024-05-20T14:53:33Z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0x0101009757BFD2CB1E744298C1AF8AA7379FF3</vt:lpwstr>
  </property>
</Properties>
</file>