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e8b829b6a_0_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de8b829b6a_0_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/>
          <p:nvPr>
            <p:ph idx="2" type="sldImg"/>
          </p:nvPr>
        </p:nvSpPr>
        <p:spPr>
          <a:xfrm>
            <a:off x="1371600" y="1143000"/>
            <a:ext cx="41144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/>
          <p:nvPr>
            <p:ph idx="2" type="sldImg"/>
          </p:nvPr>
        </p:nvSpPr>
        <p:spPr>
          <a:xfrm>
            <a:off x="1371600" y="1143000"/>
            <a:ext cx="41144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Data retrieval and plotting tools in top corner – limited analysis.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Separate analysis from visualization and from specific filetypes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Web interfacing good for some uses – not good for operational or intensive use.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1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1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6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7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8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9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0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1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2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7242120" y="6565320"/>
            <a:ext cx="170028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>
            <a:off x="457200" y="1600200"/>
            <a:ext cx="39942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40"/>
          <p:cNvSpPr txBox="1"/>
          <p:nvPr>
            <p:ph idx="2" type="body"/>
          </p:nvPr>
        </p:nvSpPr>
        <p:spPr>
          <a:xfrm>
            <a:off x="4692240" y="1600200"/>
            <a:ext cx="39942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eliophysicsPy/summer-school-24" TargetMode="External"/><Relationship Id="rId4" Type="http://schemas.openxmlformats.org/officeDocument/2006/relationships/hyperlink" Target="https://github.com/spacepy/examples/" TargetMode="External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3"/>
          <p:cNvSpPr txBox="1"/>
          <p:nvPr/>
        </p:nvSpPr>
        <p:spPr>
          <a:xfrm>
            <a:off x="685800" y="3219480"/>
            <a:ext cx="7772040" cy="14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600" lvl="0" marL="3459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Open-source </a:t>
            </a:r>
            <a:r>
              <a:rPr lang="en-US" sz="2800">
                <a:solidFill>
                  <a:srgbClr val="1F497D"/>
                </a:solidFill>
              </a:rPr>
              <a:t>library</a:t>
            </a:r>
            <a:r>
              <a:rPr b="0" i="0" lang="en-US" sz="28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for space science data analysis and modelling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120" y="1674000"/>
            <a:ext cx="4595040" cy="1484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3"/>
          <p:cNvSpPr/>
          <p:nvPr/>
        </p:nvSpPr>
        <p:spPr>
          <a:xfrm>
            <a:off x="1140120" y="4699800"/>
            <a:ext cx="686556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 Niehof (University of New Hampshire)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Steve Morley (Los Alamos National Laboratory)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 Welling (University of Michigan)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Examples</a:t>
            </a:r>
            <a:br>
              <a:rPr lang="en-US" sz="1800"/>
            </a:br>
            <a:r>
              <a:rPr b="1" lang="en-US" sz="2800">
                <a:solidFill>
                  <a:srgbClr val="808080"/>
                </a:solidFill>
              </a:rPr>
              <a:t>Notes on notebooks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2"/>
          <p:cNvSpPr txBox="1"/>
          <p:nvPr/>
        </p:nvSpPr>
        <p:spPr>
          <a:xfrm>
            <a:off x="457200" y="1600200"/>
            <a:ext cx="8033700" cy="4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600" lvl="0" marL="345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</a:pPr>
            <a:r>
              <a:rPr lang="en-US" sz="2400"/>
              <a:t>Preloaded on HelioCloud including data: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https://github.com/heliophysicsPy/summer-school-24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▪"/>
            </a:pPr>
            <a:r>
              <a:rPr lang="en-US" sz="2400"/>
              <a:t>For local use: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https://github.com/spacepy/examples/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–"/>
            </a:pPr>
            <a:r>
              <a:rPr lang="en-US" sz="2400"/>
              <a:t>Data in public repos including Zenodo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▪"/>
            </a:pPr>
            <a:r>
              <a:rPr lang="en-US" sz="2400"/>
              <a:t>Markdown format, can read directly but make sure to open as notebook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▪"/>
            </a:pPr>
            <a:r>
              <a:rPr lang="en-US" sz="2400"/>
              <a:t>Covering 2 today, 2 more available (ask questions!)</a:t>
            </a:r>
            <a:endParaRPr sz="2400"/>
          </a:p>
        </p:txBody>
      </p:sp>
      <p:pic>
        <p:nvPicPr>
          <p:cNvPr id="348" name="Google Shape;34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8600" y="336600"/>
            <a:ext cx="2255040" cy="72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0"/>
            <a:ext cx="810144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tool in the box</a:t>
            </a:r>
            <a:br>
              <a:rPr b="0" i="0" lang="en-US" sz="1800" u="none" cap="none" strike="noStrike"/>
            </a:br>
            <a:r>
              <a:rPr b="1" i="0" lang="en-US" sz="2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Part of the scientific Python ecosystem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600" y="336600"/>
            <a:ext cx="2255040" cy="72972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4"/>
          <p:cNvSpPr txBox="1"/>
          <p:nvPr/>
        </p:nvSpPr>
        <p:spPr>
          <a:xfrm>
            <a:off x="320400" y="1432440"/>
            <a:ext cx="8760960" cy="18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high-efficiency array types and operations.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adds many useful scientific, mathematical, and statistical operations.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excellent plotting capabilities, from browse to publication.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SpacePy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builds on this base with space science specific functionality.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are freely available and open source (BSD and GPL compatible)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4"/>
          <p:cNvSpPr/>
          <p:nvPr/>
        </p:nvSpPr>
        <p:spPr>
          <a:xfrm>
            <a:off x="2739640" y="4767340"/>
            <a:ext cx="1371300" cy="468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4"/>
          <p:cNvSpPr/>
          <p:nvPr/>
        </p:nvSpPr>
        <p:spPr>
          <a:xfrm>
            <a:off x="4108000" y="4767340"/>
            <a:ext cx="1371300" cy="468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4"/>
          <p:cNvSpPr/>
          <p:nvPr/>
        </p:nvSpPr>
        <p:spPr>
          <a:xfrm>
            <a:off x="1139080" y="4331740"/>
            <a:ext cx="4343760" cy="1371960"/>
          </a:xfrm>
          <a:custGeom>
            <a:rect b="b" l="l" r="r" t="t"/>
            <a:pathLst>
              <a:path extrusionOk="0" h="3811" w="12066">
                <a:moveTo>
                  <a:pt x="0" y="3810"/>
                </a:moveTo>
                <a:lnTo>
                  <a:pt x="0" y="0"/>
                </a:lnTo>
                <a:lnTo>
                  <a:pt x="12065" y="0"/>
                </a:lnTo>
                <a:lnTo>
                  <a:pt x="12056" y="1210"/>
                </a:lnTo>
                <a:lnTo>
                  <a:pt x="4446" y="1210"/>
                </a:lnTo>
                <a:lnTo>
                  <a:pt x="4447" y="3810"/>
                </a:lnTo>
                <a:lnTo>
                  <a:pt x="0" y="3810"/>
                </a:lnTo>
              </a:path>
            </a:pathLst>
          </a:custGeom>
          <a:solidFill>
            <a:srgbClr val="FF00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54"/>
          <p:cNvSpPr txBox="1"/>
          <p:nvPr/>
        </p:nvSpPr>
        <p:spPr>
          <a:xfrm>
            <a:off x="2786080" y="4331740"/>
            <a:ext cx="1096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spacepy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4"/>
          <p:cNvSpPr/>
          <p:nvPr/>
        </p:nvSpPr>
        <p:spPr>
          <a:xfrm>
            <a:off x="2053480" y="5235340"/>
            <a:ext cx="3429300" cy="457200"/>
          </a:xfrm>
          <a:prstGeom prst="rect">
            <a:avLst/>
          </a:prstGeom>
          <a:solidFill>
            <a:srgbClr val="23FF2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4"/>
          <p:cNvSpPr/>
          <p:nvPr/>
        </p:nvSpPr>
        <p:spPr>
          <a:xfrm>
            <a:off x="1139080" y="5667340"/>
            <a:ext cx="4343400" cy="4572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4"/>
          <p:cNvSpPr/>
          <p:nvPr/>
        </p:nvSpPr>
        <p:spPr>
          <a:xfrm>
            <a:off x="6403625" y="4004400"/>
            <a:ext cx="10233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astropy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4"/>
          <p:cNvSpPr/>
          <p:nvPr/>
        </p:nvSpPr>
        <p:spPr>
          <a:xfrm>
            <a:off x="6403626" y="4690200"/>
            <a:ext cx="10233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pandas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54"/>
          <p:cNvCxnSpPr>
            <a:endCxn id="235" idx="1"/>
          </p:cNvCxnSpPr>
          <p:nvPr/>
        </p:nvCxnSpPr>
        <p:spPr>
          <a:xfrm flipH="1" rot="10800000">
            <a:off x="5550425" y="4233000"/>
            <a:ext cx="8532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8" name="Google Shape;238;p54"/>
          <p:cNvCxnSpPr>
            <a:endCxn id="236" idx="1"/>
          </p:cNvCxnSpPr>
          <p:nvPr/>
        </p:nvCxnSpPr>
        <p:spPr>
          <a:xfrm>
            <a:off x="5550426" y="4669200"/>
            <a:ext cx="8532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Intended Audience</a:t>
            </a:r>
            <a:br>
              <a:rPr lang="en-US" sz="1800"/>
            </a:br>
            <a:r>
              <a:rPr b="1" lang="en-US" sz="28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it for?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5"/>
          <p:cNvSpPr/>
          <p:nvPr/>
        </p:nvSpPr>
        <p:spPr>
          <a:xfrm>
            <a:off x="1175040" y="5325120"/>
            <a:ext cx="67813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4A7EBB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45" name="Google Shape;245;p55"/>
          <p:cNvSpPr/>
          <p:nvPr/>
        </p:nvSpPr>
        <p:spPr>
          <a:xfrm flipH="1" rot="10800000">
            <a:off x="1175040" y="-1685160"/>
            <a:ext cx="360" cy="3504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4A7EBB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46" name="Google Shape;246;p55"/>
          <p:cNvSpPr/>
          <p:nvPr/>
        </p:nvSpPr>
        <p:spPr>
          <a:xfrm rot="-5400000">
            <a:off x="-241920" y="2673360"/>
            <a:ext cx="21315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interface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5"/>
          <p:cNvSpPr/>
          <p:nvPr/>
        </p:nvSpPr>
        <p:spPr>
          <a:xfrm>
            <a:off x="1108440" y="5325120"/>
            <a:ext cx="148572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&amp; data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5"/>
          <p:cNvSpPr/>
          <p:nvPr/>
        </p:nvSpPr>
        <p:spPr>
          <a:xfrm>
            <a:off x="1276560" y="2155320"/>
            <a:ext cx="6063480" cy="493920"/>
          </a:xfrm>
          <a:prstGeom prst="flowChartProcess">
            <a:avLst/>
          </a:prstGeom>
          <a:gradFill>
            <a:gsLst>
              <a:gs pos="0">
                <a:srgbClr val="376092"/>
              </a:gs>
              <a:gs pos="100000">
                <a:srgbClr val="729ACA"/>
              </a:gs>
            </a:gsLst>
            <a:lin ang="0" scaled="0"/>
          </a:gra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SPENVIS (Web)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5"/>
          <p:cNvSpPr/>
          <p:nvPr/>
        </p:nvSpPr>
        <p:spPr>
          <a:xfrm>
            <a:off x="2705400" y="5325120"/>
            <a:ext cx="108180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B-field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tracing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5"/>
          <p:cNvSpPr/>
          <p:nvPr/>
        </p:nvSpPr>
        <p:spPr>
          <a:xfrm>
            <a:off x="6746760" y="5325120"/>
            <a:ext cx="139716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conversions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5"/>
          <p:cNvSpPr/>
          <p:nvPr/>
        </p:nvSpPr>
        <p:spPr>
          <a:xfrm>
            <a:off x="5261760" y="5325120"/>
            <a:ext cx="129528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Coordinate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5"/>
          <p:cNvSpPr/>
          <p:nvPr/>
        </p:nvSpPr>
        <p:spPr>
          <a:xfrm>
            <a:off x="3847680" y="5325120"/>
            <a:ext cx="118548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SW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5"/>
          <p:cNvSpPr/>
          <p:nvPr/>
        </p:nvSpPr>
        <p:spPr>
          <a:xfrm>
            <a:off x="1674360" y="4632840"/>
            <a:ext cx="6171840" cy="539640"/>
          </a:xfrm>
          <a:prstGeom prst="flowChartProcess">
            <a:avLst/>
          </a:prstGeom>
          <a:gradFill>
            <a:gsLst>
              <a:gs pos="0">
                <a:srgbClr val="376092"/>
              </a:gs>
              <a:gs pos="100000">
                <a:srgbClr val="4F81BD"/>
              </a:gs>
            </a:gsLst>
            <a:lin ang="10800000" scaled="0"/>
          </a:gra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LanlGeoMag (C)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5"/>
          <p:cNvSpPr/>
          <p:nvPr/>
        </p:nvSpPr>
        <p:spPr>
          <a:xfrm>
            <a:off x="2698920" y="3988260"/>
            <a:ext cx="4615920" cy="553680"/>
          </a:xfrm>
          <a:prstGeom prst="flowChartProcess">
            <a:avLst/>
          </a:prstGeom>
          <a:gradFill>
            <a:gsLst>
              <a:gs pos="0">
                <a:srgbClr val="4F81BD"/>
              </a:gs>
              <a:gs pos="50000">
                <a:srgbClr val="4F81BD"/>
              </a:gs>
              <a:gs pos="100000">
                <a:srgbClr val="4F81BD"/>
              </a:gs>
            </a:gsLst>
            <a:lin ang="0" scaled="0"/>
          </a:gra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IRBEMlib (FORTRAN)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5"/>
          <p:cNvSpPr/>
          <p:nvPr/>
        </p:nvSpPr>
        <p:spPr>
          <a:xfrm>
            <a:off x="1581480" y="3364200"/>
            <a:ext cx="6324120" cy="533160"/>
          </a:xfrm>
          <a:prstGeom prst="flowChartProcess">
            <a:avLst/>
          </a:prstGeom>
          <a:gradFill>
            <a:gsLst>
              <a:gs pos="0">
                <a:srgbClr val="376092"/>
              </a:gs>
              <a:gs pos="100000">
                <a:srgbClr val="95B3D7"/>
              </a:gs>
            </a:gsLst>
            <a:lin ang="10800000" scaled="0"/>
          </a:gra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SpacePy (Python)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5"/>
          <p:cNvSpPr/>
          <p:nvPr/>
        </p:nvSpPr>
        <p:spPr>
          <a:xfrm>
            <a:off x="1473120" y="2740140"/>
            <a:ext cx="5409720" cy="533160"/>
          </a:xfrm>
          <a:prstGeom prst="flowChartProcess">
            <a:avLst/>
          </a:prstGeom>
          <a:gradFill>
            <a:gsLst>
              <a:gs pos="0">
                <a:srgbClr val="2E5F99"/>
              </a:gs>
              <a:gs pos="100000">
                <a:srgbClr val="B9CDE5"/>
              </a:gs>
            </a:gsLst>
            <a:lin ang="0" scaled="0"/>
          </a:gra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SPEDAS (IDL) &amp; PySPEDAS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5"/>
          <p:cNvSpPr/>
          <p:nvPr/>
        </p:nvSpPr>
        <p:spPr>
          <a:xfrm>
            <a:off x="1303920" y="1447920"/>
            <a:ext cx="704160" cy="493920"/>
          </a:xfrm>
          <a:prstGeom prst="rect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5"/>
          <p:cNvSpPr/>
          <p:nvPr/>
        </p:nvSpPr>
        <p:spPr>
          <a:xfrm>
            <a:off x="1366560" y="1523880"/>
            <a:ext cx="704160" cy="493920"/>
          </a:xfrm>
          <a:prstGeom prst="rect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5"/>
          <p:cNvSpPr/>
          <p:nvPr/>
        </p:nvSpPr>
        <p:spPr>
          <a:xfrm>
            <a:off x="1429200" y="1572840"/>
            <a:ext cx="704160" cy="493920"/>
          </a:xfrm>
          <a:prstGeom prst="rect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5"/>
          <p:cNvSpPr/>
          <p:nvPr/>
        </p:nvSpPr>
        <p:spPr>
          <a:xfrm flipH="1" rot="10800000">
            <a:off x="2133720" y="1812960"/>
            <a:ext cx="11127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1" name="Google Shape;261;p55"/>
          <p:cNvSpPr/>
          <p:nvPr/>
        </p:nvSpPr>
        <p:spPr>
          <a:xfrm>
            <a:off x="3424680" y="1548360"/>
            <a:ext cx="4977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AutoPlot, SWTK, PaPCo, CDAWeb, ESPAS, …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600" y="336600"/>
            <a:ext cx="2255040" cy="72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6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summary</a:t>
            </a:r>
            <a:br>
              <a:rPr lang="en-US" sz="1800"/>
            </a:br>
            <a:r>
              <a:rPr b="1" lang="en-US" sz="28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Scope and philosophy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6"/>
          <p:cNvSpPr txBox="1"/>
          <p:nvPr/>
        </p:nvSpPr>
        <p:spPr>
          <a:xfrm>
            <a:off x="457200" y="1600200"/>
            <a:ext cx="82296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Open-source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PSF license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release 1</a:t>
            </a:r>
            <a:r>
              <a:rPr lang="en-US" sz="2000"/>
              <a:t>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years ago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spcBef>
                <a:spcPts val="1417"/>
              </a:spcBef>
              <a:spcAft>
                <a:spcPts val="0"/>
              </a:spcAft>
              <a:buClr>
                <a:srgbClr val="F4B834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Mid-level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Toolkit/library not application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spcBef>
                <a:spcPts val="1417"/>
              </a:spcBef>
              <a:spcAft>
                <a:spcPts val="0"/>
              </a:spcAft>
              <a:buClr>
                <a:srgbClr val="F4B834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Magnetosphere, MI coupling, </a:t>
            </a:r>
            <a:r>
              <a:rPr lang="en-US" sz="2000"/>
              <a:t>inner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heliosphere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Matches developers’ research interests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is need-driven: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 requirements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set production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just developers’ needs!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20" y="336960"/>
            <a:ext cx="2255040" cy="72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</a:t>
            </a:r>
            <a:br>
              <a:rPr lang="en-US" sz="1800"/>
            </a:br>
            <a:r>
              <a:rPr b="1" lang="en-US" sz="28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Lightweight; Similar to HDF5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7"/>
          <p:cNvSpPr txBox="1"/>
          <p:nvPr/>
        </p:nvSpPr>
        <p:spPr>
          <a:xfrm>
            <a:off x="457200" y="1600200"/>
            <a:ext cx="436428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basic datatypes: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840" lvl="1" marL="801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(dict-like)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840" lvl="1" marL="801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(array-like)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have metadata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 can contain groups or datasets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are numpy arrays plus metadata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many metadata standards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7"/>
          <p:cNvSpPr/>
          <p:nvPr/>
        </p:nvSpPr>
        <p:spPr>
          <a:xfrm>
            <a:off x="5267160" y="2237040"/>
            <a:ext cx="106488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Timebase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7"/>
          <p:cNvSpPr/>
          <p:nvPr/>
        </p:nvSpPr>
        <p:spPr>
          <a:xfrm>
            <a:off x="5265720" y="2729160"/>
            <a:ext cx="10803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1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7"/>
          <p:cNvSpPr/>
          <p:nvPr/>
        </p:nvSpPr>
        <p:spPr>
          <a:xfrm>
            <a:off x="5270400" y="1589400"/>
            <a:ext cx="298368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Metadata: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Filename, code version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7"/>
          <p:cNvSpPr/>
          <p:nvPr/>
        </p:nvSpPr>
        <p:spPr>
          <a:xfrm>
            <a:off x="6487920" y="2969280"/>
            <a:ext cx="180432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Metadata: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Units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57"/>
          <p:cNvCxnSpPr/>
          <p:nvPr/>
        </p:nvCxnSpPr>
        <p:spPr>
          <a:xfrm flipH="1" rot="-5400000">
            <a:off x="4455480" y="2106960"/>
            <a:ext cx="1282200" cy="3000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57"/>
          <p:cNvCxnSpPr/>
          <p:nvPr/>
        </p:nvCxnSpPr>
        <p:spPr>
          <a:xfrm flipH="1" rot="-5400000">
            <a:off x="4068810" y="2452950"/>
            <a:ext cx="2065200" cy="2967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57"/>
          <p:cNvCxnSpPr/>
          <p:nvPr/>
        </p:nvCxnSpPr>
        <p:spPr>
          <a:xfrm>
            <a:off x="5806620" y="3067740"/>
            <a:ext cx="670200" cy="2244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57"/>
          <p:cNvCxnSpPr/>
          <p:nvPr/>
        </p:nvCxnSpPr>
        <p:spPr>
          <a:xfrm flipH="1" rot="-5400000">
            <a:off x="4677510" y="1825530"/>
            <a:ext cx="855600" cy="3045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57"/>
          <p:cNvCxnSpPr/>
          <p:nvPr/>
        </p:nvCxnSpPr>
        <p:spPr>
          <a:xfrm flipH="1" rot="-5400000">
            <a:off x="4910130" y="1575630"/>
            <a:ext cx="372900" cy="3000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285" name="Google Shape;285;p57"/>
          <p:cNvSpPr/>
          <p:nvPr/>
        </p:nvSpPr>
        <p:spPr>
          <a:xfrm>
            <a:off x="5262480" y="3465360"/>
            <a:ext cx="10803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2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7"/>
          <p:cNvSpPr/>
          <p:nvPr/>
        </p:nvSpPr>
        <p:spPr>
          <a:xfrm>
            <a:off x="6484680" y="3705480"/>
            <a:ext cx="180432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Metadata: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Units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57"/>
          <p:cNvCxnSpPr/>
          <p:nvPr/>
        </p:nvCxnSpPr>
        <p:spPr>
          <a:xfrm>
            <a:off x="5803380" y="3803580"/>
            <a:ext cx="670200" cy="2244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288" name="Google Shape;288;p57"/>
          <p:cNvSpPr/>
          <p:nvPr/>
        </p:nvSpPr>
        <p:spPr>
          <a:xfrm>
            <a:off x="5266080" y="4306320"/>
            <a:ext cx="153000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Group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7"/>
          <p:cNvSpPr/>
          <p:nvPr/>
        </p:nvSpPr>
        <p:spPr>
          <a:xfrm>
            <a:off x="6253560" y="5133240"/>
            <a:ext cx="169884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Variable 1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7"/>
          <p:cNvSpPr/>
          <p:nvPr/>
        </p:nvSpPr>
        <p:spPr>
          <a:xfrm>
            <a:off x="6955560" y="4556160"/>
            <a:ext cx="1956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Metadata: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B-field model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7"/>
          <p:cNvSpPr/>
          <p:nvPr/>
        </p:nvSpPr>
        <p:spPr>
          <a:xfrm>
            <a:off x="6250320" y="5528880"/>
            <a:ext cx="169884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Variable 2</a:t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57"/>
          <p:cNvCxnSpPr/>
          <p:nvPr/>
        </p:nvCxnSpPr>
        <p:spPr>
          <a:xfrm>
            <a:off x="6031800" y="4644720"/>
            <a:ext cx="912300" cy="2340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57"/>
          <p:cNvCxnSpPr/>
          <p:nvPr/>
        </p:nvCxnSpPr>
        <p:spPr>
          <a:xfrm flipH="1" rot="-5400000">
            <a:off x="3623010" y="2848350"/>
            <a:ext cx="2956800" cy="2967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57"/>
          <p:cNvCxnSpPr/>
          <p:nvPr/>
        </p:nvCxnSpPr>
        <p:spPr>
          <a:xfrm flipH="1" rot="-5400000">
            <a:off x="5798490" y="4871190"/>
            <a:ext cx="657300" cy="2040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57"/>
          <p:cNvCxnSpPr/>
          <p:nvPr/>
        </p:nvCxnSpPr>
        <p:spPr>
          <a:xfrm flipH="1" rot="-5400000">
            <a:off x="5605620" y="5070540"/>
            <a:ext cx="1053000" cy="2010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96" name="Google Shape;29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20" y="336960"/>
            <a:ext cx="2255040" cy="72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/>
          <p:nvPr/>
        </p:nvSpPr>
        <p:spPr>
          <a:xfrm>
            <a:off x="1861200" y="2691720"/>
            <a:ext cx="1643760" cy="904320"/>
          </a:xfrm>
          <a:prstGeom prst="flowChartProcess">
            <a:avLst/>
          </a:prstGeom>
          <a:solidFill>
            <a:srgbClr val="95B3D7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netCDF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MATLAB save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Types</a:t>
            </a:r>
            <a:br>
              <a:rPr lang="en-US" sz="1800"/>
            </a:br>
            <a:r>
              <a:rPr b="1" lang="en-US" sz="28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Conversion via a common data model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/>
          <p:nvPr/>
        </p:nvSpPr>
        <p:spPr>
          <a:xfrm>
            <a:off x="3602880" y="3566880"/>
            <a:ext cx="1983960" cy="1176840"/>
          </a:xfrm>
          <a:prstGeom prst="flowChartProcess">
            <a:avLst/>
          </a:prstGeom>
          <a:solidFill>
            <a:srgbClr val="FF0000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SpacePy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Model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606960" y="2154240"/>
            <a:ext cx="1643760" cy="904320"/>
          </a:xfrm>
          <a:prstGeom prst="flowChartProcess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HDF5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/>
          <p:nvPr/>
        </p:nvSpPr>
        <p:spPr>
          <a:xfrm>
            <a:off x="606960" y="3702960"/>
            <a:ext cx="1643760" cy="904320"/>
          </a:xfrm>
          <a:prstGeom prst="flowChartProcess">
            <a:avLst/>
          </a:prstGeom>
          <a:solidFill>
            <a:srgbClr val="FAC090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NASA CDF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8"/>
          <p:cNvSpPr/>
          <p:nvPr/>
        </p:nvSpPr>
        <p:spPr>
          <a:xfrm>
            <a:off x="606960" y="4812120"/>
            <a:ext cx="1643760" cy="904320"/>
          </a:xfrm>
          <a:prstGeom prst="flowChartProcess">
            <a:avLst/>
          </a:prstGeom>
          <a:solidFill>
            <a:srgbClr val="77933C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JSON-headed ASCII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58"/>
          <p:cNvCxnSpPr/>
          <p:nvPr/>
        </p:nvCxnSpPr>
        <p:spPr>
          <a:xfrm>
            <a:off x="2250720" y="2606400"/>
            <a:ext cx="2343900" cy="9597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8" name="Google Shape;308;p58"/>
          <p:cNvCxnSpPr/>
          <p:nvPr/>
        </p:nvCxnSpPr>
        <p:spPr>
          <a:xfrm>
            <a:off x="2250720" y="4155480"/>
            <a:ext cx="1351800" cy="600"/>
          </a:xfrm>
          <a:prstGeom prst="bentConnector3">
            <a:avLst>
              <a:gd fmla="val 50000" name="adj1"/>
            </a:avLst>
          </a:prstGeom>
          <a:noFill/>
          <a:ln cap="flat" cmpd="sng" w="19075">
            <a:solidFill>
              <a:srgbClr val="4A7EB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9" name="Google Shape;309;p58"/>
          <p:cNvCxnSpPr>
            <a:stCxn id="306" idx="3"/>
            <a:endCxn id="303" idx="2"/>
          </p:cNvCxnSpPr>
          <p:nvPr/>
        </p:nvCxnSpPr>
        <p:spPr>
          <a:xfrm flipH="1" rot="10800000">
            <a:off x="2250720" y="4743780"/>
            <a:ext cx="2344200" cy="5205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0" name="Google Shape;310;p58"/>
          <p:cNvSpPr/>
          <p:nvPr/>
        </p:nvSpPr>
        <p:spPr>
          <a:xfrm>
            <a:off x="6927840" y="3702960"/>
            <a:ext cx="1643760" cy="904320"/>
          </a:xfrm>
          <a:prstGeom prst="flowChartProcess">
            <a:avLst/>
          </a:prstGeom>
          <a:solidFill>
            <a:srgbClr val="77933C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table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8"/>
          <p:cNvSpPr/>
          <p:nvPr/>
        </p:nvSpPr>
        <p:spPr>
          <a:xfrm flipH="1" rot="10800000">
            <a:off x="5562720" y="4148640"/>
            <a:ext cx="13402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312" name="Google Shape;312;p58"/>
          <p:cNvCxnSpPr/>
          <p:nvPr/>
        </p:nvCxnSpPr>
        <p:spPr>
          <a:xfrm>
            <a:off x="3505320" y="3144240"/>
            <a:ext cx="1089600" cy="422400"/>
          </a:xfrm>
          <a:prstGeom prst="bentConnector2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13" name="Google Shape;31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20" y="336960"/>
            <a:ext cx="2255040" cy="72972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8"/>
          <p:cNvSpPr/>
          <p:nvPr/>
        </p:nvSpPr>
        <p:spPr>
          <a:xfrm>
            <a:off x="4765320" y="2156040"/>
            <a:ext cx="1643760" cy="904320"/>
          </a:xfrm>
          <a:prstGeom prst="flowChartProcess">
            <a:avLst/>
          </a:prstGeom>
          <a:solidFill>
            <a:srgbClr val="B3A2C7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SWMF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58"/>
          <p:cNvCxnSpPr>
            <a:endCxn id="303" idx="0"/>
          </p:cNvCxnSpPr>
          <p:nvPr/>
        </p:nvCxnSpPr>
        <p:spPr>
          <a:xfrm flipH="1">
            <a:off x="4594860" y="3060480"/>
            <a:ext cx="992100" cy="506400"/>
          </a:xfrm>
          <a:prstGeom prst="bentConnector2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p58"/>
          <p:cNvSpPr/>
          <p:nvPr/>
        </p:nvSpPr>
        <p:spPr>
          <a:xfrm>
            <a:off x="6927840" y="4998360"/>
            <a:ext cx="1643760" cy="904320"/>
          </a:xfrm>
          <a:prstGeom prst="flowChartProcess">
            <a:avLst/>
          </a:prstGeom>
          <a:solidFill>
            <a:schemeClr val="accent2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DataFrame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58"/>
          <p:cNvCxnSpPr>
            <a:stCxn id="316" idx="1"/>
            <a:endCxn id="303" idx="2"/>
          </p:cNvCxnSpPr>
          <p:nvPr/>
        </p:nvCxnSpPr>
        <p:spPr>
          <a:xfrm rot="10800000">
            <a:off x="4594740" y="4743720"/>
            <a:ext cx="2333100" cy="706800"/>
          </a:xfrm>
          <a:prstGeom prst="bentConnector2">
            <a:avLst/>
          </a:prstGeom>
          <a:noFill/>
          <a:ln cap="flat" cmpd="sng" w="19075">
            <a:solidFill>
              <a:srgbClr val="4A7EBB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br>
              <a:rPr lang="en-US" sz="1800"/>
            </a:br>
            <a:r>
              <a:rPr b="1" lang="en-US" sz="28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Quickstart, class ref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20" y="336960"/>
            <a:ext cx="2255040" cy="72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9"/>
          <p:cNvPicPr preferRelativeResize="0"/>
          <p:nvPr/>
        </p:nvPicPr>
        <p:blipFill rotWithShape="1">
          <a:blip r:embed="rId4">
            <a:alphaModFix/>
          </a:blip>
          <a:srcRect b="54388" l="15248" r="26076" t="4270"/>
          <a:stretch/>
        </p:blipFill>
        <p:spPr>
          <a:xfrm>
            <a:off x="598320" y="2058480"/>
            <a:ext cx="4114800" cy="37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9"/>
          <p:cNvPicPr preferRelativeResize="0"/>
          <p:nvPr/>
        </p:nvPicPr>
        <p:blipFill rotWithShape="1">
          <a:blip r:embed="rId5">
            <a:alphaModFix/>
          </a:blip>
          <a:srcRect b="25336" l="15248" r="32978" t="6661"/>
          <a:stretch/>
        </p:blipFill>
        <p:spPr>
          <a:xfrm>
            <a:off x="5564160" y="832680"/>
            <a:ext cx="3200400" cy="544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Included</a:t>
            </a:r>
            <a:br>
              <a:rPr lang="en-US" sz="1800"/>
            </a:br>
            <a:r>
              <a:rPr b="1" lang="en-US" sz="28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 Incomplete Selection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0"/>
          <p:cNvSpPr txBox="1"/>
          <p:nvPr/>
        </p:nvSpPr>
        <p:spPr>
          <a:xfrm>
            <a:off x="457200" y="1600200"/>
            <a:ext cx="39942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SpacePy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B-field models from IRBEM library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AE-9/AP-9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Plasmapause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99" lvl="1" marL="69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Carpenter &amp; Anderson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99" lvl="1" marL="69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Moldwin et al.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99" lvl="1" marL="69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O'Brien &amp; Moldwin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Magnetopause standoff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L* neural network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1-D RB diffusion model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99" lvl="1" marL="69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Kalman filter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0"/>
          <p:cNvSpPr txBox="1"/>
          <p:nvPr/>
        </p:nvSpPr>
        <p:spPr>
          <a:xfrm>
            <a:off x="4692240" y="1600200"/>
            <a:ext cx="39942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IRBEM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CDip; IGRF; Jenson &amp; Cain;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 &amp; Schulz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T87s; T87l; T89c; T96; T02; TSK03; TS04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Ostapenko &amp; Maltsev; Alexeev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Olsen-Pfitzer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99" lvl="1" marL="69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Static; Dynamic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Mead-Fairfield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600" y="336600"/>
            <a:ext cx="2255040" cy="72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Included</a:t>
            </a:r>
            <a:br>
              <a:rPr lang="en-US" sz="1800"/>
            </a:br>
            <a:r>
              <a:rPr b="1" lang="en-US" sz="28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 Incomplete Selection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1"/>
          <p:cNvSpPr txBox="1"/>
          <p:nvPr/>
        </p:nvSpPr>
        <p:spPr>
          <a:xfrm>
            <a:off x="457200" y="1600200"/>
            <a:ext cx="39942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Tracing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99" lvl="1" marL="69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Field lines; Drift shells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Superposed epoch analysis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99" lvl="1" marL="69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1D; 2D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CI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 analysis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Windowing mean (time based, points based)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&amp; Coordinate conversions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600" y="336600"/>
            <a:ext cx="2255040" cy="72972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1"/>
          <p:cNvSpPr txBox="1"/>
          <p:nvPr/>
        </p:nvSpPr>
        <p:spPr>
          <a:xfrm>
            <a:off x="4758480" y="1600200"/>
            <a:ext cx="39942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interface to NASA CDF library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to IRBEM library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0" marL="34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"helper" routines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99" lvl="1" marL="69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logo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99" lvl="1" marL="69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time tick formatting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00" lvl="1" marL="6904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834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rebinning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▪"/>
            </a:pPr>
            <a:r>
              <a:rPr lang="en-US" sz="2400"/>
              <a:t>SWMF output analysis and visualization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