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9a820e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9a820e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9a820e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9a820e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9a820e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9a820e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f9a820e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f9a820e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a820e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a820e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f9a820e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f9a820e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fc18e4c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fc18e4c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9a820e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9a820e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fc18e4c8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fc18e4c8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f9a820e6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f9a820e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TEBtgQGdj5sVhoA2gqNXMaeE1NtGL9j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YVWYMFrxkuKMSljrRsKmfTqNxfmTDxy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725" y="257575"/>
            <a:ext cx="8479500" cy="17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Solar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71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J. Ireland</a:t>
            </a:r>
            <a:endParaRPr i="1"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Project Scientist for the Solar Data Analysis Center (SDAC) and SOHO</a:t>
            </a:r>
            <a:endParaRPr i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332250" y="927750"/>
            <a:ext cx="84795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SunPy and 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042050" y="2285400"/>
            <a:ext cx="10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- helioviewer.org</a:t>
            </a:r>
            <a:endParaRPr/>
          </a:p>
        </p:txBody>
      </p:sp>
      <p:pic>
        <p:nvPicPr>
          <p:cNvPr id="61" name="Google Shape;61;p14" title="Screen Recording 2023-08-01 at 15.35.53 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363" y="1039698"/>
            <a:ext cx="7075273" cy="3975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- download from JHelioviewer.org</a:t>
            </a:r>
            <a:endParaRPr/>
          </a:p>
        </p:txBody>
      </p:sp>
      <p:pic>
        <p:nvPicPr>
          <p:cNvPr id="67" name="Google Shape;67;p15" title="My 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730" y="1051450"/>
            <a:ext cx="7028549" cy="39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32250" y="1737750"/>
            <a:ext cx="8479500" cy="16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SunPy and 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Same interface for lots of different datasets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More efficient for the 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Lots of data searchable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All the data available via the Virtual Solar Observatory (VSO)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Heliophysics Event Knowledgebase (HEK)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CDAWeb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Powerful search capabilities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Logical AND / OR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Can search on feature and event properties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Extensive documentation and examples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743075" y="385268"/>
            <a:ext cx="6769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SunPy / Fido</a:t>
            </a:r>
            <a:endParaRPr b="1" sz="2700">
              <a:solidFill>
                <a:schemeClr val="dk1"/>
              </a:solidFill>
            </a:endParaRPr>
          </a:p>
        </p:txBody>
      </p:sp>
      <p:grpSp>
        <p:nvGrpSpPr>
          <p:cNvPr id="84" name="Google Shape;84;p18"/>
          <p:cNvGrpSpPr/>
          <p:nvPr/>
        </p:nvGrpSpPr>
        <p:grpSpPr>
          <a:xfrm>
            <a:off x="209525" y="1267700"/>
            <a:ext cx="7078400" cy="2604825"/>
            <a:chOff x="209525" y="917050"/>
            <a:chExt cx="7078400" cy="2604825"/>
          </a:xfrm>
        </p:grpSpPr>
        <p:sp>
          <p:nvSpPr>
            <p:cNvPr id="85" name="Google Shape;85;p18"/>
            <p:cNvSpPr/>
            <p:nvPr/>
          </p:nvSpPr>
          <p:spPr>
            <a:xfrm>
              <a:off x="209525" y="2324750"/>
              <a:ext cx="1116000" cy="573900"/>
            </a:xfrm>
            <a:prstGeom prst="ellipse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</a:t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2755925" y="2221100"/>
              <a:ext cx="1666200" cy="781200"/>
            </a:xfrm>
            <a:prstGeom prst="roundRect">
              <a:avLst>
                <a:gd fmla="val 16667" name="adj"/>
              </a:avLst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Fido</a:t>
              </a:r>
              <a:endParaRPr i="1"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876725" y="917050"/>
              <a:ext cx="1411200" cy="573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VSO</a:t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5876725" y="1969450"/>
              <a:ext cx="1411200" cy="573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HEK</a:t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5876725" y="2947975"/>
              <a:ext cx="1411200" cy="573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HELIO</a:t>
              </a:r>
              <a:endParaRPr/>
            </a:p>
          </p:txBody>
        </p:sp>
        <p:cxnSp>
          <p:nvCxnSpPr>
            <p:cNvPr id="90" name="Google Shape;90;p18"/>
            <p:cNvCxnSpPr>
              <a:stCxn id="85" idx="6"/>
            </p:cNvCxnSpPr>
            <p:nvPr/>
          </p:nvCxnSpPr>
          <p:spPr>
            <a:xfrm flipH="1" rot="10800000">
              <a:off x="1325525" y="2344400"/>
              <a:ext cx="1423500" cy="2673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18"/>
            <p:cNvCxnSpPr>
              <a:endCxn id="85" idx="6"/>
            </p:cNvCxnSpPr>
            <p:nvPr/>
          </p:nvCxnSpPr>
          <p:spPr>
            <a:xfrm rot="10800000">
              <a:off x="1325525" y="2611700"/>
              <a:ext cx="1416600" cy="2988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00FF00"/>
              </a:solidFill>
              <a:prstDash val="lgDash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18"/>
            <p:cNvCxnSpPr>
              <a:stCxn id="86" idx="3"/>
              <a:endCxn id="87" idx="1"/>
            </p:cNvCxnSpPr>
            <p:nvPr/>
          </p:nvCxnSpPr>
          <p:spPr>
            <a:xfrm flipH="1" rot="10800000">
              <a:off x="4422125" y="1204100"/>
              <a:ext cx="1454700" cy="1407600"/>
            </a:xfrm>
            <a:prstGeom prst="curvedConnector3">
              <a:avLst>
                <a:gd fmla="val 49997" name="adj1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" name="Google Shape;93;p18"/>
            <p:cNvCxnSpPr>
              <a:stCxn id="86" idx="3"/>
              <a:endCxn id="89" idx="1"/>
            </p:cNvCxnSpPr>
            <p:nvPr/>
          </p:nvCxnSpPr>
          <p:spPr>
            <a:xfrm>
              <a:off x="4422125" y="2611700"/>
              <a:ext cx="1454700" cy="623100"/>
            </a:xfrm>
            <a:prstGeom prst="curvedConnector3">
              <a:avLst>
                <a:gd fmla="val 49997" name="adj1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4" name="Google Shape;94;p18"/>
            <p:cNvCxnSpPr>
              <a:stCxn id="86" idx="2"/>
              <a:endCxn id="89" idx="1"/>
            </p:cNvCxnSpPr>
            <p:nvPr/>
          </p:nvCxnSpPr>
          <p:spPr>
            <a:xfrm flipH="1" rot="-5400000">
              <a:off x="4616675" y="1974650"/>
              <a:ext cx="232500" cy="2287800"/>
            </a:xfrm>
            <a:prstGeom prst="curvedConnector2">
              <a:avLst/>
            </a:prstGeom>
            <a:noFill/>
            <a:ln cap="flat" cmpd="sng" w="38100">
              <a:solidFill>
                <a:srgbClr val="51FF00"/>
              </a:solidFill>
              <a:prstDash val="lgDash"/>
              <a:round/>
              <a:headEnd len="med" w="med" type="stealth"/>
              <a:tailEnd len="med" w="med" type="none"/>
            </a:ln>
          </p:spPr>
        </p:cxnSp>
        <p:cxnSp>
          <p:nvCxnSpPr>
            <p:cNvPr id="95" name="Google Shape;95;p18"/>
            <p:cNvCxnSpPr>
              <a:stCxn id="87" idx="1"/>
              <a:endCxn id="86" idx="0"/>
            </p:cNvCxnSpPr>
            <p:nvPr/>
          </p:nvCxnSpPr>
          <p:spPr>
            <a:xfrm flipH="1">
              <a:off x="3588925" y="1204000"/>
              <a:ext cx="2287800" cy="1017000"/>
            </a:xfrm>
            <a:prstGeom prst="curvedConnector2">
              <a:avLst/>
            </a:prstGeom>
            <a:noFill/>
            <a:ln cap="flat" cmpd="sng" w="38100">
              <a:solidFill>
                <a:srgbClr val="51FF00"/>
              </a:solidFill>
              <a:prstDash val="lgDash"/>
              <a:round/>
              <a:headEnd len="med" w="med" type="none"/>
              <a:tailEnd len="med" w="med" type="stealth"/>
            </a:ln>
          </p:spPr>
        </p:cxnSp>
        <p:sp>
          <p:nvSpPr>
            <p:cNvPr id="96" name="Google Shape;96;p18"/>
            <p:cNvSpPr txBox="1"/>
            <p:nvPr/>
          </p:nvSpPr>
          <p:spPr>
            <a:xfrm>
              <a:off x="1692863" y="2086250"/>
              <a:ext cx="695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</a:rPr>
                <a:t>query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1633327" y="2734525"/>
              <a:ext cx="8148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</a:rPr>
                <a:t>results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227913" y="1633800"/>
              <a:ext cx="695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dk1"/>
                  </a:solidFill>
                </a:rPr>
                <a:t>query</a:t>
              </a:r>
              <a:endParaRPr i="1" sz="800"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5153871" y="2734525"/>
              <a:ext cx="4740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dk1"/>
                  </a:solidFill>
                </a:rPr>
                <a:t>query</a:t>
              </a:r>
              <a:endParaRPr i="1" sz="800"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4514988" y="3124663"/>
              <a:ext cx="695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dk1"/>
                  </a:solidFill>
                </a:rPr>
                <a:t>results</a:t>
              </a:r>
              <a:endParaRPr i="1" sz="800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4185213" y="1452125"/>
              <a:ext cx="695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dk1"/>
                  </a:solidFill>
                </a:rPr>
                <a:t>results</a:t>
              </a:r>
              <a:endParaRPr i="1" sz="800">
                <a:solidFill>
                  <a:schemeClr val="dk1"/>
                </a:solidFill>
              </a:endParaRPr>
            </a:p>
          </p:txBody>
        </p:sp>
      </p:grp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5" y="45176"/>
            <a:ext cx="693125" cy="3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896225" y="4311550"/>
            <a:ext cx="1391700" cy="620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implemented in Fido</a:t>
            </a:r>
            <a:endParaRPr/>
          </a:p>
        </p:txBody>
      </p:sp>
      <p:cxnSp>
        <p:nvCxnSpPr>
          <p:cNvPr id="104" name="Google Shape;104;p18"/>
          <p:cNvCxnSpPr>
            <a:stCxn id="86" idx="3"/>
            <a:endCxn id="103" idx="1"/>
          </p:cNvCxnSpPr>
          <p:nvPr/>
        </p:nvCxnSpPr>
        <p:spPr>
          <a:xfrm>
            <a:off x="4422125" y="2962350"/>
            <a:ext cx="1474200" cy="1659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8"/>
          <p:cNvSpPr txBox="1"/>
          <p:nvPr/>
        </p:nvSpPr>
        <p:spPr>
          <a:xfrm>
            <a:off x="5238046" y="3872525"/>
            <a:ext cx="474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query</a:t>
            </a:r>
            <a:endParaRPr i="1" sz="800">
              <a:solidFill>
                <a:schemeClr val="dk1"/>
              </a:solidFill>
            </a:endParaRPr>
          </a:p>
        </p:txBody>
      </p:sp>
      <p:cxnSp>
        <p:nvCxnSpPr>
          <p:cNvPr id="106" name="Google Shape;106;p18"/>
          <p:cNvCxnSpPr>
            <a:stCxn id="86" idx="2"/>
            <a:endCxn id="103" idx="1"/>
          </p:cNvCxnSpPr>
          <p:nvPr/>
        </p:nvCxnSpPr>
        <p:spPr>
          <a:xfrm flipH="1" rot="-5400000">
            <a:off x="4108175" y="2833800"/>
            <a:ext cx="1269000" cy="2307300"/>
          </a:xfrm>
          <a:prstGeom prst="curvedConnector2">
            <a:avLst/>
          </a:prstGeom>
          <a:noFill/>
          <a:ln cap="flat" cmpd="sng" w="38100">
            <a:solidFill>
              <a:srgbClr val="51FF00"/>
            </a:solidFill>
            <a:prstDash val="lgDash"/>
            <a:round/>
            <a:headEnd len="med" w="med" type="stealth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7284625" y="914175"/>
            <a:ext cx="1549500" cy="643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7284625" y="1105250"/>
            <a:ext cx="1563000" cy="44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8"/>
          <p:cNvCxnSpPr>
            <a:stCxn id="87" idx="3"/>
          </p:cNvCxnSpPr>
          <p:nvPr/>
        </p:nvCxnSpPr>
        <p:spPr>
          <a:xfrm flipH="1" rot="10800000">
            <a:off x="7287925" y="1350650"/>
            <a:ext cx="1587000" cy="204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8"/>
          <p:cNvSpPr txBox="1"/>
          <p:nvPr/>
        </p:nvSpPr>
        <p:spPr>
          <a:xfrm>
            <a:off x="7529125" y="648575"/>
            <a:ext cx="80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Queries to multiple data providers</a:t>
            </a:r>
            <a:endParaRPr i="1" sz="800">
              <a:solidFill>
                <a:schemeClr val="dk1"/>
              </a:solidFill>
            </a:endParaRPr>
          </a:p>
        </p:txBody>
      </p:sp>
      <p:cxnSp>
        <p:nvCxnSpPr>
          <p:cNvPr id="111" name="Google Shape;111;p18"/>
          <p:cNvCxnSpPr>
            <a:endCxn id="87" idx="3"/>
          </p:cNvCxnSpPr>
          <p:nvPr/>
        </p:nvCxnSpPr>
        <p:spPr>
          <a:xfrm rot="10800000">
            <a:off x="7287925" y="1554650"/>
            <a:ext cx="1552800" cy="396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1FF00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8"/>
          <p:cNvCxnSpPr>
            <a:endCxn id="87" idx="3"/>
          </p:cNvCxnSpPr>
          <p:nvPr/>
        </p:nvCxnSpPr>
        <p:spPr>
          <a:xfrm rot="10800000">
            <a:off x="7287925" y="1554650"/>
            <a:ext cx="1566600" cy="600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1FF00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8"/>
          <p:cNvCxnSpPr>
            <a:endCxn id="87" idx="3"/>
          </p:cNvCxnSpPr>
          <p:nvPr/>
        </p:nvCxnSpPr>
        <p:spPr>
          <a:xfrm rot="10800000">
            <a:off x="7287925" y="1554650"/>
            <a:ext cx="1627800" cy="826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1FF00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114" name="Google Shape;114;p18"/>
          <p:cNvSpPr txBox="1"/>
          <p:nvPr/>
        </p:nvSpPr>
        <p:spPr>
          <a:xfrm>
            <a:off x="7488775" y="1991825"/>
            <a:ext cx="840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results</a:t>
            </a:r>
            <a:r>
              <a:rPr i="1" lang="en" sz="800">
                <a:solidFill>
                  <a:schemeClr val="dk1"/>
                </a:solidFill>
              </a:rPr>
              <a:t> from multiple data providers</a:t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-76200" y="2285400"/>
            <a:ext cx="23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docs.sunpy.org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03" y="68600"/>
            <a:ext cx="6828649" cy="50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07" y="0"/>
            <a:ext cx="69962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900"/>
            <a:ext cx="9144001" cy="469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