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15F66D7-31CC-4601-9AF1-DFA0B1CCF98F}">
  <a:tblStyle styleId="{715F66D7-31CC-4601-9AF1-DFA0B1CCF98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c20302a9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3c20302a9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c20302a9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c20302a9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Google Shape;86;p13"/>
          <p:cNvGraphicFramePr/>
          <p:nvPr/>
        </p:nvGraphicFramePr>
        <p:xfrm>
          <a:off x="381388" y="1017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{715F66D7-31CC-4601-9AF1-DFA0B1CCF98F}</a:tableStyleId>
              </a:tblPr>
              <a:tblGrid>
                <a:gridCol w="1547150"/>
                <a:gridCol w="608975"/>
              </a:tblGrid>
              <a:tr h="369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credit_category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count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369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Good (&gt;700)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2694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Average (500-700)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41795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Poor (&lt;500)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506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" name="Google Shape;87;p13"/>
          <p:cNvSpPr txBox="1"/>
          <p:nvPr/>
        </p:nvSpPr>
        <p:spPr>
          <a:xfrm>
            <a:off x="394588" y="574688"/>
            <a:ext cx="21297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Credit Scores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88" name="Google Shape;88;p13"/>
          <p:cNvGraphicFramePr/>
          <p:nvPr/>
        </p:nvGraphicFramePr>
        <p:xfrm>
          <a:off x="3539213" y="147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{715F66D7-31CC-4601-9AF1-DFA0B1CCF98F}</a:tableStyleId>
              </a:tblPr>
              <a:tblGrid>
                <a:gridCol w="758375"/>
                <a:gridCol w="796925"/>
              </a:tblGrid>
              <a:tr h="486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min_credit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max_credit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486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390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792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9" name="Google Shape;89;p13"/>
          <p:cNvSpPr txBox="1"/>
          <p:nvPr/>
        </p:nvSpPr>
        <p:spPr>
          <a:xfrm>
            <a:off x="3426812" y="712150"/>
            <a:ext cx="19158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Highest/Lowest Credit Scores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90" name="Google Shape;90;p13"/>
          <p:cNvGraphicFramePr/>
          <p:nvPr/>
        </p:nvGraphicFramePr>
        <p:xfrm>
          <a:off x="6099925" y="101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{715F66D7-31CC-4601-9AF1-DFA0B1CCF98F}</a:tableStyleId>
              </a:tblPr>
              <a:tblGrid>
                <a:gridCol w="1370600"/>
                <a:gridCol w="1416650"/>
              </a:tblGrid>
              <a:tr h="274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loan_intent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avg_loan_amount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274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HOMEIMPROVEMENT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10419.187330127500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VENTURE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9658.1961110400400000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PERSONAL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9604.5281419679500000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DEBTCONSOLIDATION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9548.3336599020300000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EDUCATION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9506.5989509343200000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MEDICAL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9137.9591717360800000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6231900" y="574700"/>
            <a:ext cx="25233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Loan Amount by Intent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92" name="Google Shape;92;p13"/>
          <p:cNvGraphicFramePr/>
          <p:nvPr/>
        </p:nvGraphicFramePr>
        <p:xfrm>
          <a:off x="313563" y="365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{715F66D7-31CC-4601-9AF1-DFA0B1CCF98F}</a:tableStyleId>
              </a:tblPr>
              <a:tblGrid>
                <a:gridCol w="1426800"/>
                <a:gridCol w="1360450"/>
              </a:tblGrid>
              <a:tr h="312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income_category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avg_loan_amount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312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Middle Income (25K-75K)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8000.7856912794900000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Low Income (&lt;25K)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3763.6313423249800000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High Income (&gt;75K)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12182.924784946200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3" name="Google Shape;93;p13"/>
          <p:cNvSpPr txBox="1"/>
          <p:nvPr/>
        </p:nvSpPr>
        <p:spPr>
          <a:xfrm>
            <a:off x="299175" y="2936450"/>
            <a:ext cx="30762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Loan Amount per Income Group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94" name="Google Shape;94;p13"/>
          <p:cNvGraphicFramePr/>
          <p:nvPr/>
        </p:nvGraphicFramePr>
        <p:xfrm>
          <a:off x="3859925" y="365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{715F66D7-31CC-4601-9AF1-DFA0B1CCF98F}</a:tableStyleId>
              </a:tblPr>
              <a:tblGrid>
                <a:gridCol w="902450"/>
                <a:gridCol w="521700"/>
              </a:tblGrid>
              <a:tr h="312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loan_status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count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324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0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34995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1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10000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" name="Google Shape;95;p13"/>
          <p:cNvSpPr txBox="1"/>
          <p:nvPr/>
        </p:nvSpPr>
        <p:spPr>
          <a:xfrm>
            <a:off x="3889525" y="3123650"/>
            <a:ext cx="22104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Loan Status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1678800" y="18250"/>
            <a:ext cx="5786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SQL Loan Classification Data</a:t>
            </a:r>
            <a:endParaRPr b="1"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oogle Shape;101;p14"/>
          <p:cNvGraphicFramePr/>
          <p:nvPr/>
        </p:nvGraphicFramePr>
        <p:xfrm>
          <a:off x="41375" y="73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{715F66D7-31CC-4601-9AF1-DFA0B1CCF98F}</a:tableStyleId>
              </a:tblPr>
              <a:tblGrid>
                <a:gridCol w="459550"/>
                <a:gridCol w="572100"/>
                <a:gridCol w="665875"/>
                <a:gridCol w="581475"/>
                <a:gridCol w="637750"/>
                <a:gridCol w="909725"/>
                <a:gridCol w="412650"/>
                <a:gridCol w="459550"/>
                <a:gridCol w="497075"/>
                <a:gridCol w="778425"/>
                <a:gridCol w="1012900"/>
                <a:gridCol w="478300"/>
                <a:gridCol w="1097300"/>
                <a:gridCol w="450175"/>
              </a:tblGrid>
              <a:tr h="336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person_age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person_gender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person_education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person_income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person_emp_exp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person_home_ownership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loan_amnt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loan_intent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loan_int_rate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loan_percent_income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cb_person_cred_hist_length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credit_score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previous_loan_defaults_on_file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loan_status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336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25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female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Master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202525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MORTGAGE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35000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PERSONAL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10.65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0.17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589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Yes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22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male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High School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193337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MORTGAGE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35000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MEDICAL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10.65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0.18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602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Yes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25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female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High School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277017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MORTGAGE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35000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MEDICAL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13.99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0.13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622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Yes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23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male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Bachelor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333399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OWN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35000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PERSONAL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11.01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0.1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609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No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24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male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High School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222629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MORTGAGE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35000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EDUCATION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12.42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0.16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623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No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23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male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Bachelor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258980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MORTGAGE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35000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MEDICAL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14.79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0.14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618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Yes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23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male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Bachelor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144943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RENT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35000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EDUCATION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7.9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0.24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663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No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23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female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Associate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138998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RENT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35000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EDUCATION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7.9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0.25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583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No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25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male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Bachelor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195718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RENT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35000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VENTURE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7.49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0.18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684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Yes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23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female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Associate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192873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MORTGAGE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35000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PERSONAL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7.66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0.18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684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Yes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p14"/>
          <p:cNvSpPr txBox="1"/>
          <p:nvPr/>
        </p:nvSpPr>
        <p:spPr>
          <a:xfrm>
            <a:off x="3078300" y="0"/>
            <a:ext cx="29874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Highest Loans Approved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Google Shape;107;p15"/>
          <p:cNvGraphicFramePr/>
          <p:nvPr/>
        </p:nvGraphicFramePr>
        <p:xfrm>
          <a:off x="518413" y="78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{715F66D7-31CC-4601-9AF1-DFA0B1CCF98F}</a:tableStyleId>
              </a:tblPr>
              <a:tblGrid>
                <a:gridCol w="952600"/>
                <a:gridCol w="611650"/>
                <a:gridCol w="852325"/>
                <a:gridCol w="792150"/>
              </a:tblGrid>
              <a:tr h="223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person_education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total_loans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approved_loans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rejected_loans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223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Doctorate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621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479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142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High School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11971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9300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2671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Associate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12026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9376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2650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Bachelor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13397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10379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3018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Master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6980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5461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1519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8" name="Google Shape;108;p15"/>
          <p:cNvSpPr txBox="1"/>
          <p:nvPr/>
        </p:nvSpPr>
        <p:spPr>
          <a:xfrm>
            <a:off x="527488" y="396800"/>
            <a:ext cx="32598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Loan Approval by Education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109" name="Google Shape;109;p15"/>
          <p:cNvGraphicFramePr/>
          <p:nvPr/>
        </p:nvGraphicFramePr>
        <p:xfrm>
          <a:off x="527488" y="39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{715F66D7-31CC-4601-9AF1-DFA0B1CCF98F}</a:tableStyleId>
              </a:tblPr>
              <a:tblGrid>
                <a:gridCol w="1228725"/>
                <a:gridCol w="581025"/>
                <a:gridCol w="809625"/>
                <a:gridCol w="752475"/>
              </a:tblGrid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person_home_ownership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total_loans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approved_loans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rejected_loans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MORTGAGE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18487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16343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2144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RENT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23440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15845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7595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OTHER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117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78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39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OWN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2951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2729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222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0" name="Google Shape;110;p15"/>
          <p:cNvSpPr txBox="1"/>
          <p:nvPr/>
        </p:nvSpPr>
        <p:spPr>
          <a:xfrm>
            <a:off x="422475" y="3566675"/>
            <a:ext cx="39261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Loan Approval by Home Ownership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111" name="Google Shape;111;p15"/>
          <p:cNvGraphicFramePr/>
          <p:nvPr/>
        </p:nvGraphicFramePr>
        <p:xfrm>
          <a:off x="527488" y="249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{715F66D7-31CC-4601-9AF1-DFA0B1CCF98F}</a:tableStyleId>
              </a:tblPr>
              <a:tblGrid>
                <a:gridCol w="1290950"/>
                <a:gridCol w="610450"/>
                <a:gridCol w="850625"/>
                <a:gridCol w="790575"/>
              </a:tblGrid>
              <a:tr h="26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income_category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total_loans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approved_loans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rejected_loans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26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Low Income (&lt;25K)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1557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349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1208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Middle Income (25K-75K)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24838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18300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6538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High Income (&gt;75K)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18600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16346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2254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2" name="Google Shape;112;p15"/>
          <p:cNvSpPr txBox="1"/>
          <p:nvPr/>
        </p:nvSpPr>
        <p:spPr>
          <a:xfrm>
            <a:off x="491650" y="2120963"/>
            <a:ext cx="33315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Loan Approval by Income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2082675" y="0"/>
            <a:ext cx="49626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Loan Approval Data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 rotWithShape="1">
          <a:blip r:embed="rId3">
            <a:alphaModFix/>
          </a:blip>
          <a:srcRect b="22762" l="-2764" r="0" t="3950"/>
          <a:stretch/>
        </p:blipFill>
        <p:spPr>
          <a:xfrm>
            <a:off x="5696013" y="786800"/>
            <a:ext cx="2503713" cy="43253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 txBox="1"/>
          <p:nvPr/>
        </p:nvSpPr>
        <p:spPr>
          <a:xfrm>
            <a:off x="5240125" y="396800"/>
            <a:ext cx="3415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Loan Approvals by Employment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