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Corbel" panose="020B05030202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c8bd5ad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c8bd5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c8bd5ad7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c8bd5a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7" name="Google Shape;87;p11"/>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8" name="Google Shape;88;p1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4" name="Google Shape;94;p1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7"/>
        <p:cNvGrpSpPr/>
        <p:nvPr/>
      </p:nvGrpSpPr>
      <p:grpSpPr>
        <a:xfrm>
          <a:off x="0" y="0"/>
          <a:ext cx="0" cy="0"/>
          <a:chOff x="0" y="0"/>
          <a:chExt cx="0" cy="0"/>
        </a:xfrm>
      </p:grpSpPr>
      <p:sp>
        <p:nvSpPr>
          <p:cNvPr id="98" name="Google Shape;98;p13"/>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99" name="Google Shape;99;p13"/>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00" name="Google Shape;100;p13"/>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2" name="Google Shape;102;p13"/>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3" name="Google Shape;103;p1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9" name="Google Shape;109;p1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sp>
        <p:nvSpPr>
          <p:cNvPr id="113" name="Google Shape;113;p15"/>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14" name="Google Shape;114;p15"/>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15" name="Google Shape;115;p15"/>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7" name="Google Shape;117;p15"/>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8" name="Google Shape;118;p1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6"/>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4" name="Google Shape;124;p16"/>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5" name="Google Shape;125;p1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body" idx="1"/>
          </p:nvPr>
        </p:nvSpPr>
        <p:spPr>
          <a:xfrm rot="5400000">
            <a:off x="3155969" y="493164"/>
            <a:ext cx="3356995" cy="7704666"/>
          </a:xfrm>
          <a:prstGeom prst="rect">
            <a:avLst/>
          </a:prstGeom>
          <a:noFill/>
          <a:ln>
            <a:noFill/>
          </a:ln>
        </p:spPr>
        <p:txBody>
          <a:bodyPr spcFirstLastPara="1" wrap="square" lIns="91425" tIns="45700" rIns="91425" bIns="45700" anchor="t" anchorCtr="0"/>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1" name="Google Shape;131;p1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rot="5400000">
            <a:off x="5412754" y="2574438"/>
            <a:ext cx="5105400" cy="1328123"/>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1569010" y="230314"/>
            <a:ext cx="5105400" cy="6016373"/>
          </a:xfrm>
          <a:prstGeom prst="rect">
            <a:avLst/>
          </a:prstGeom>
          <a:noFill/>
          <a:ln>
            <a:noFill/>
          </a:ln>
        </p:spPr>
        <p:txBody>
          <a:bodyPr spcFirstLastPara="1" wrap="square" lIns="91425" tIns="45700" rIns="91425" bIns="45700" anchor="t" anchorCtr="0"/>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7" name="Google Shape;137;p1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grpSp>
        <p:nvGrpSpPr>
          <p:cNvPr id="28" name="Google Shape;28;p4"/>
          <p:cNvGrpSpPr/>
          <p:nvPr/>
        </p:nvGrpSpPr>
        <p:grpSpPr>
          <a:xfrm>
            <a:off x="203200" y="0"/>
            <a:ext cx="3778250" cy="6858001"/>
            <a:chOff x="203200" y="0"/>
            <a:chExt cx="3778250" cy="6858001"/>
          </a:xfrm>
        </p:grpSpPr>
        <p:sp>
          <p:nvSpPr>
            <p:cNvPr id="29" name="Google Shape;29;p4"/>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30" name="Google Shape;30;p4"/>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31" name="Google Shape;31;p4"/>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32" name="Google Shape;32;p4"/>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33" name="Google Shape;33;p4"/>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34" name="Google Shape;34;p4"/>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5" name="Google Shape;35;p4"/>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7" name="Google Shape;37;p4"/>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0" name="Google Shape;40;p4"/>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41" name="Google Shape;41;p4"/>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45" name="Google Shape;45;p5"/>
          <p:cNvSpPr txBox="1">
            <a:spLocks noGrp="1"/>
          </p:cNvSpPr>
          <p:nvPr>
            <p:ph type="dt" idx="10"/>
          </p:nvPr>
        </p:nvSpPr>
        <p:spPr>
          <a:xfrm>
            <a:off x="7344329" y="6108173"/>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1972647" y="6108173"/>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51" name="Google Shape;51;p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7" name="Google Shape;57;p7"/>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8" name="Google Shape;58;p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4" name="Google Shape;64;p8"/>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5" name="Google Shape;65;p8"/>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6" name="Google Shape;66;p8"/>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7" name="Google Shape;67;p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3" name="Google Shape;73;p9"/>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4" name="Google Shape;74;p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0" name="Google Shape;80;p10"/>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1" name="Google Shape;81;p1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2132013" cy="6858001"/>
            <a:chOff x="0" y="0"/>
            <a:chExt cx="2132013" cy="6858001"/>
          </a:xfrm>
        </p:grpSpPr>
        <p:sp>
          <p:nvSpPr>
            <p:cNvPr id="7" name="Google Shape;7;p1"/>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8" name="Google Shape;8;p1"/>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9" name="Google Shape;9;p1"/>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0" name="Google Shape;10;p1"/>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1" name="Google Shape;11;p1"/>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2" name="Google Shape;12;p1"/>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3" name="Google Shape;13;p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
          <p:cNvSpPr txBox="1">
            <a:spLocks noGrp="1"/>
          </p:cNvSpPr>
          <p:nvPr>
            <p:ph type="body" idx="1"/>
          </p:nvPr>
        </p:nvSpPr>
        <p:spPr>
          <a:xfrm>
            <a:off x="982134" y="2667000"/>
            <a:ext cx="7704666" cy="3356995"/>
          </a:xfrm>
          <a:prstGeom prst="rect">
            <a:avLst/>
          </a:prstGeom>
          <a:noFill/>
          <a:ln>
            <a:noFill/>
          </a:ln>
        </p:spPr>
        <p:txBody>
          <a:bodyPr spcFirstLastPara="1" wrap="square" lIns="91425" tIns="45700" rIns="91425" bIns="45700" anchor="ctr" anchorCtr="0"/>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81000" y="390131"/>
            <a:ext cx="8229600" cy="1143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orbel"/>
              <a:buNone/>
            </a:pPr>
            <a:r>
              <a:rPr lang="en-IN" sz="3600">
                <a:solidFill>
                  <a:srgbClr val="980000"/>
                </a:solidFill>
              </a:rPr>
              <a:t>Self-Checkout Smart Shopping </a:t>
            </a:r>
            <a:br>
              <a:rPr lang="en-IN" sz="3600">
                <a:solidFill>
                  <a:srgbClr val="980000"/>
                </a:solidFill>
              </a:rPr>
            </a:br>
            <a:r>
              <a:rPr lang="en-IN" sz="3600">
                <a:solidFill>
                  <a:srgbClr val="980000"/>
                </a:solidFill>
              </a:rPr>
              <a:t>Cart</a:t>
            </a:r>
            <a:endParaRPr>
              <a:solidFill>
                <a:srgbClr val="980000"/>
              </a:solidFill>
            </a:endParaRPr>
          </a:p>
        </p:txBody>
      </p:sp>
      <p:pic>
        <p:nvPicPr>
          <p:cNvPr id="145" name="Google Shape;145;p19"/>
          <p:cNvPicPr preferRelativeResize="0"/>
          <p:nvPr/>
        </p:nvPicPr>
        <p:blipFill rotWithShape="1">
          <a:blip r:embed="rId3">
            <a:alphaModFix/>
          </a:blip>
          <a:srcRect/>
          <a:stretch/>
        </p:blipFill>
        <p:spPr>
          <a:xfrm>
            <a:off x="1168659" y="2057400"/>
            <a:ext cx="6806682" cy="38389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pic>
        <p:nvPicPr>
          <p:cNvPr id="210" name="Google Shape;210;p28"/>
          <p:cNvPicPr preferRelativeResize="0"/>
          <p:nvPr/>
        </p:nvPicPr>
        <p:blipFill rotWithShape="1">
          <a:blip r:embed="rId3">
            <a:alphaModFix/>
          </a:blip>
          <a:srcRect/>
          <a:stretch/>
        </p:blipFill>
        <p:spPr>
          <a:xfrm>
            <a:off x="1002291" y="328539"/>
            <a:ext cx="2005946" cy="4129586"/>
          </a:xfrm>
          <a:prstGeom prst="rect">
            <a:avLst/>
          </a:prstGeom>
          <a:noFill/>
          <a:ln>
            <a:noFill/>
          </a:ln>
        </p:spPr>
      </p:pic>
      <p:pic>
        <p:nvPicPr>
          <p:cNvPr id="211" name="Google Shape;211;p28"/>
          <p:cNvPicPr preferRelativeResize="0"/>
          <p:nvPr/>
        </p:nvPicPr>
        <p:blipFill rotWithShape="1">
          <a:blip r:embed="rId4">
            <a:alphaModFix/>
          </a:blip>
          <a:srcRect l="7379" r="-7379"/>
          <a:stretch/>
        </p:blipFill>
        <p:spPr>
          <a:xfrm>
            <a:off x="3840212" y="2453617"/>
            <a:ext cx="1995712" cy="4119354"/>
          </a:xfrm>
          <a:prstGeom prst="rect">
            <a:avLst/>
          </a:prstGeom>
          <a:noFill/>
          <a:ln>
            <a:noFill/>
          </a:ln>
        </p:spPr>
      </p:pic>
      <p:pic>
        <p:nvPicPr>
          <p:cNvPr id="212" name="Google Shape;212;p28"/>
          <p:cNvPicPr preferRelativeResize="0"/>
          <p:nvPr/>
        </p:nvPicPr>
        <p:blipFill rotWithShape="1">
          <a:blip r:embed="rId5">
            <a:alphaModFix/>
          </a:blip>
          <a:srcRect/>
          <a:stretch/>
        </p:blipFill>
        <p:spPr>
          <a:xfrm>
            <a:off x="6543887" y="315761"/>
            <a:ext cx="2026415" cy="4155172"/>
          </a:xfrm>
          <a:prstGeom prst="rect">
            <a:avLst/>
          </a:prstGeom>
          <a:noFill/>
          <a:ln>
            <a:noFill/>
          </a:ln>
        </p:spPr>
      </p:pic>
      <p:sp>
        <p:nvSpPr>
          <p:cNvPr id="213" name="Google Shape;213;p28"/>
          <p:cNvSpPr/>
          <p:nvPr/>
        </p:nvSpPr>
        <p:spPr>
          <a:xfrm>
            <a:off x="3147725" y="3013775"/>
            <a:ext cx="482100" cy="5358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5835925" y="3013775"/>
            <a:ext cx="482100" cy="5358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B0F00"/>
        </a:solidFill>
        <a:effectLst/>
      </p:bgPr>
    </p:bg>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843358" y="122326"/>
            <a:ext cx="7704600" cy="1981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4A86E8"/>
                </a:solidFill>
              </a:rPr>
              <a:t>Firebase Database</a:t>
            </a:r>
            <a:endParaRPr>
              <a:solidFill>
                <a:srgbClr val="4A86E8"/>
              </a:solidFill>
            </a:endParaRPr>
          </a:p>
        </p:txBody>
      </p:sp>
      <p:pic>
        <p:nvPicPr>
          <p:cNvPr id="220" name="Google Shape;220;p29"/>
          <p:cNvPicPr preferRelativeResize="0"/>
          <p:nvPr/>
        </p:nvPicPr>
        <p:blipFill rotWithShape="1">
          <a:blip r:embed="rId3">
            <a:alphaModFix/>
          </a:blip>
          <a:srcRect/>
          <a:stretch/>
        </p:blipFill>
        <p:spPr>
          <a:xfrm>
            <a:off x="1086675" y="1781475"/>
            <a:ext cx="7217951" cy="48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orbel"/>
              <a:buNone/>
            </a:pPr>
            <a:r>
              <a:rPr lang="en-IN" dirty="0"/>
              <a:t>Conclusion</a:t>
            </a:r>
            <a:endParaRPr dirty="0"/>
          </a:p>
        </p:txBody>
      </p:sp>
      <p:sp>
        <p:nvSpPr>
          <p:cNvPr id="226" name="Google Shape;226;p30"/>
          <p:cNvSpPr txBox="1"/>
          <p:nvPr/>
        </p:nvSpPr>
        <p:spPr>
          <a:xfrm>
            <a:off x="982133" y="2209800"/>
            <a:ext cx="7095067"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Corbel"/>
                <a:ea typeface="Corbel"/>
                <a:cs typeface="Corbel"/>
                <a:sym typeface="Corbel"/>
              </a:rPr>
              <a:t>This smart cart will help the customers drastically reduce their waiting time in the queue through it’s self checkout facility. It is also a cost-effective solution to this problem. </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We have focused on providing a seamless shopping experience using a interactive Android UI and adding a ‘NO’ section for doubtful products. Anti-Thievery was also taken into account and a few measures to prevent this were also deployed.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838200" y="533401"/>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orbel"/>
              <a:buNone/>
            </a:pPr>
            <a:r>
              <a:rPr lang="en-IN">
                <a:solidFill>
                  <a:srgbClr val="980000"/>
                </a:solidFill>
              </a:rPr>
              <a:t>Overview</a:t>
            </a:r>
            <a:endParaRPr>
              <a:solidFill>
                <a:srgbClr val="980000"/>
              </a:solidFill>
            </a:endParaRPr>
          </a:p>
        </p:txBody>
      </p:sp>
      <p:sp>
        <p:nvSpPr>
          <p:cNvPr id="151" name="Google Shape;151;p20"/>
          <p:cNvSpPr txBox="1"/>
          <p:nvPr/>
        </p:nvSpPr>
        <p:spPr>
          <a:xfrm>
            <a:off x="924225" y="2169925"/>
            <a:ext cx="7527600" cy="27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0" i="0" u="none" strike="noStrike" cap="none" dirty="0">
                <a:solidFill>
                  <a:schemeClr val="dk1"/>
                </a:solidFill>
                <a:latin typeface="Corbel"/>
                <a:ea typeface="Corbel"/>
                <a:cs typeface="Corbel"/>
                <a:sym typeface="Corbel"/>
              </a:rPr>
              <a:t>In the present scenario, it has been observed that after shopping in malls or any such place,  customers waste a lot of time at the counter in the queue waiting for there turn of bill processing. We aim at designing the best substitute for the counter that could substitute and drastically reduce the time spent at the billing counters.</a:t>
            </a:r>
            <a:r>
              <a:rPr lang="en-IN" sz="1800" b="0" i="0" u="none" strike="noStrike" cap="none" dirty="0">
                <a:solidFill>
                  <a:schemeClr val="dk1"/>
                </a:solidFill>
                <a:latin typeface="Corbel"/>
                <a:ea typeface="Corbel"/>
                <a:cs typeface="Corbel"/>
                <a:sym typeface="Corbel"/>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a:solidFill>
                  <a:srgbClr val="C00000"/>
                </a:solidFill>
              </a:rPr>
              <a:t>Solution</a:t>
            </a:r>
            <a:endParaRPr/>
          </a:p>
        </p:txBody>
      </p:sp>
      <p:sp>
        <p:nvSpPr>
          <p:cNvPr id="157" name="Google Shape;157;p21"/>
          <p:cNvSpPr txBox="1"/>
          <p:nvPr/>
        </p:nvSpPr>
        <p:spPr>
          <a:xfrm>
            <a:off x="1524000" y="2071675"/>
            <a:ext cx="6324600" cy="258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dirty="0">
                <a:solidFill>
                  <a:schemeClr val="dk1"/>
                </a:solidFill>
                <a:latin typeface="Corbel"/>
                <a:ea typeface="Corbel"/>
                <a:cs typeface="Corbel"/>
                <a:sym typeface="Corbel"/>
              </a:rPr>
              <a:t>Our approach involves combining IOT and Android to offer a seamless shopping experience </a:t>
            </a:r>
            <a:endParaRPr sz="2400" dirty="0">
              <a:solidFill>
                <a:schemeClr val="dk1"/>
              </a:solidFill>
              <a:latin typeface="Corbel"/>
              <a:ea typeface="Corbel"/>
              <a:cs typeface="Corbel"/>
              <a:sym typeface="Corbel"/>
            </a:endParaRPr>
          </a:p>
          <a:p>
            <a:pPr marL="0" marR="0" lvl="0" indent="0" algn="l" rtl="0">
              <a:spcBef>
                <a:spcPts val="0"/>
              </a:spcBef>
              <a:spcAft>
                <a:spcPts val="0"/>
              </a:spcAft>
              <a:buNone/>
            </a:pPr>
            <a:endParaRPr sz="2400" dirty="0">
              <a:solidFill>
                <a:schemeClr val="dk1"/>
              </a:solidFill>
              <a:latin typeface="Corbel"/>
              <a:ea typeface="Corbel"/>
              <a:cs typeface="Corbel"/>
              <a:sym typeface="Corbel"/>
            </a:endParaRPr>
          </a:p>
          <a:p>
            <a:pPr marL="285750" marR="0" lvl="0" indent="-323850" algn="l" rtl="0">
              <a:spcBef>
                <a:spcPts val="0"/>
              </a:spcBef>
              <a:spcAft>
                <a:spcPts val="0"/>
              </a:spcAft>
              <a:buClr>
                <a:schemeClr val="dk1"/>
              </a:buClr>
              <a:buSzPts val="2400"/>
              <a:buFont typeface="Arial"/>
              <a:buChar char="•"/>
            </a:pPr>
            <a:r>
              <a:rPr lang="en-IN" sz="2400" dirty="0">
                <a:solidFill>
                  <a:schemeClr val="dk1"/>
                </a:solidFill>
                <a:latin typeface="Corbel"/>
                <a:ea typeface="Corbel"/>
                <a:cs typeface="Corbel"/>
                <a:sym typeface="Corbel"/>
              </a:rPr>
              <a:t>Each Smart Cart  has an in-built Raspberry Pi and Camera to detect the barcode associated with a product.</a:t>
            </a:r>
            <a:endParaRPr sz="2400" dirty="0"/>
          </a:p>
          <a:p>
            <a:pPr marL="285750" marR="0" lvl="0" indent="-323850" algn="l" rtl="0">
              <a:spcBef>
                <a:spcPts val="0"/>
              </a:spcBef>
              <a:spcAft>
                <a:spcPts val="0"/>
              </a:spcAft>
              <a:buClr>
                <a:schemeClr val="dk1"/>
              </a:buClr>
              <a:buSzPts val="2400"/>
              <a:buFont typeface="Arial"/>
              <a:buChar char="•"/>
            </a:pPr>
            <a:r>
              <a:rPr lang="en-IN" sz="2400" dirty="0">
                <a:solidFill>
                  <a:schemeClr val="dk1"/>
                </a:solidFill>
                <a:latin typeface="Corbel"/>
                <a:ea typeface="Corbel"/>
                <a:cs typeface="Corbel"/>
                <a:sym typeface="Corbel"/>
              </a:rPr>
              <a:t>PIR and Weight sensors are also attached to the Cart to facilitate an anti-thievery mechanism.</a:t>
            </a:r>
            <a:endParaRPr sz="2400" dirty="0"/>
          </a:p>
          <a:p>
            <a:pPr marL="285750" marR="0" lvl="0" indent="-323850" algn="l" rtl="0">
              <a:spcBef>
                <a:spcPts val="0"/>
              </a:spcBef>
              <a:spcAft>
                <a:spcPts val="0"/>
              </a:spcAft>
              <a:buClr>
                <a:schemeClr val="dk1"/>
              </a:buClr>
              <a:buSzPts val="2400"/>
              <a:buFont typeface="Arial"/>
              <a:buChar char="•"/>
            </a:pPr>
            <a:r>
              <a:rPr lang="en-IN" sz="2400" dirty="0">
                <a:solidFill>
                  <a:schemeClr val="dk1"/>
                </a:solidFill>
                <a:latin typeface="Corbel"/>
                <a:ea typeface="Corbel"/>
                <a:cs typeface="Corbel"/>
                <a:sym typeface="Corbel"/>
              </a:rPr>
              <a:t>While, an Android app is also provided for payment and self-checkout.</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990600" y="-13317"/>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a:solidFill>
                  <a:srgbClr val="C00000"/>
                </a:solidFill>
              </a:rPr>
              <a:t>Workflow</a:t>
            </a:r>
            <a:endParaRPr/>
          </a:p>
        </p:txBody>
      </p:sp>
      <p:pic>
        <p:nvPicPr>
          <p:cNvPr id="163" name="Google Shape;163;p22"/>
          <p:cNvPicPr preferRelativeResize="0"/>
          <p:nvPr/>
        </p:nvPicPr>
        <p:blipFill rotWithShape="1">
          <a:blip r:embed="rId3">
            <a:alphaModFix/>
          </a:blip>
          <a:srcRect/>
          <a:stretch/>
        </p:blipFill>
        <p:spPr>
          <a:xfrm>
            <a:off x="1600200" y="4038600"/>
            <a:ext cx="1318334" cy="1318334"/>
          </a:xfrm>
          <a:prstGeom prst="rect">
            <a:avLst/>
          </a:prstGeom>
          <a:noFill/>
          <a:ln>
            <a:noFill/>
          </a:ln>
        </p:spPr>
      </p:pic>
      <p:pic>
        <p:nvPicPr>
          <p:cNvPr id="164" name="Google Shape;164;p22"/>
          <p:cNvPicPr preferRelativeResize="0"/>
          <p:nvPr/>
        </p:nvPicPr>
        <p:blipFill rotWithShape="1">
          <a:blip r:embed="rId4">
            <a:alphaModFix/>
          </a:blip>
          <a:srcRect/>
          <a:stretch/>
        </p:blipFill>
        <p:spPr>
          <a:xfrm>
            <a:off x="3581400" y="2362200"/>
            <a:ext cx="2209800" cy="759619"/>
          </a:xfrm>
          <a:prstGeom prst="rect">
            <a:avLst/>
          </a:prstGeom>
          <a:noFill/>
          <a:ln>
            <a:noFill/>
          </a:ln>
        </p:spPr>
      </p:pic>
      <p:pic>
        <p:nvPicPr>
          <p:cNvPr id="165" name="Google Shape;165;p22"/>
          <p:cNvPicPr preferRelativeResize="0"/>
          <p:nvPr/>
        </p:nvPicPr>
        <p:blipFill rotWithShape="1">
          <a:blip r:embed="rId5">
            <a:alphaModFix/>
          </a:blip>
          <a:srcRect/>
          <a:stretch/>
        </p:blipFill>
        <p:spPr>
          <a:xfrm>
            <a:off x="6705600" y="4038600"/>
            <a:ext cx="1341031" cy="1524000"/>
          </a:xfrm>
          <a:prstGeom prst="rect">
            <a:avLst/>
          </a:prstGeom>
          <a:noFill/>
          <a:ln>
            <a:noFill/>
          </a:ln>
        </p:spPr>
      </p:pic>
      <p:sp>
        <p:nvSpPr>
          <p:cNvPr id="166" name="Google Shape;166;p22"/>
          <p:cNvSpPr/>
          <p:nvPr/>
        </p:nvSpPr>
        <p:spPr>
          <a:xfrm rot="-2996265">
            <a:off x="2660515" y="3274717"/>
            <a:ext cx="1126687" cy="308565"/>
          </a:xfrm>
          <a:prstGeom prst="leftRightArrow">
            <a:avLst>
              <a:gd name="adj1" fmla="val 50000"/>
              <a:gd name="adj2" fmla="val 50000"/>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7" name="Google Shape;167;p22"/>
          <p:cNvSpPr/>
          <p:nvPr/>
        </p:nvSpPr>
        <p:spPr>
          <a:xfrm rot="-8472791">
            <a:off x="5748081" y="3332017"/>
            <a:ext cx="1126687" cy="308565"/>
          </a:xfrm>
          <a:prstGeom prst="leftRightArrow">
            <a:avLst>
              <a:gd name="adj1" fmla="val 50000"/>
              <a:gd name="adj2" fmla="val 50000"/>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19666" y="-27709"/>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a:solidFill>
                  <a:srgbClr val="C00000"/>
                </a:solidFill>
              </a:rPr>
              <a:t>IOT Components</a:t>
            </a:r>
            <a:endParaRPr/>
          </a:p>
        </p:txBody>
      </p:sp>
      <p:sp>
        <p:nvSpPr>
          <p:cNvPr id="173" name="Google Shape;173;p23"/>
          <p:cNvSpPr txBox="1"/>
          <p:nvPr/>
        </p:nvSpPr>
        <p:spPr>
          <a:xfrm>
            <a:off x="1219200" y="1752600"/>
            <a:ext cx="69342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orbel"/>
                <a:ea typeface="Corbel"/>
                <a:cs typeface="Corbel"/>
                <a:sym typeface="Corbel"/>
              </a:rPr>
              <a:t>These basically includes the sensors and the raspberry pi combined to precisely generate the shopping bill.</a:t>
            </a:r>
            <a:endParaRPr/>
          </a:p>
        </p:txBody>
      </p:sp>
      <p:pic>
        <p:nvPicPr>
          <p:cNvPr id="174" name="Google Shape;174;p23"/>
          <p:cNvPicPr preferRelativeResize="0"/>
          <p:nvPr/>
        </p:nvPicPr>
        <p:blipFill rotWithShape="1">
          <a:blip r:embed="rId3">
            <a:alphaModFix/>
          </a:blip>
          <a:srcRect/>
          <a:stretch/>
        </p:blipFill>
        <p:spPr>
          <a:xfrm>
            <a:off x="5257800" y="3157954"/>
            <a:ext cx="1595799" cy="1112223"/>
          </a:xfrm>
          <a:prstGeom prst="rect">
            <a:avLst/>
          </a:prstGeom>
          <a:noFill/>
          <a:ln>
            <a:noFill/>
          </a:ln>
        </p:spPr>
      </p:pic>
      <p:sp>
        <p:nvSpPr>
          <p:cNvPr id="175" name="Google Shape;175;p23"/>
          <p:cNvSpPr txBox="1"/>
          <p:nvPr/>
        </p:nvSpPr>
        <p:spPr>
          <a:xfrm>
            <a:off x="1447800" y="2977515"/>
            <a:ext cx="2971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dirty="0">
                <a:solidFill>
                  <a:schemeClr val="dk1"/>
                </a:solidFill>
                <a:latin typeface="Corbel"/>
                <a:ea typeface="Corbel"/>
                <a:cs typeface="Corbel"/>
                <a:sym typeface="Corbel"/>
              </a:rPr>
              <a:t>Camera :</a:t>
            </a:r>
            <a:endParaRPr dirty="0"/>
          </a:p>
          <a:p>
            <a:pPr marL="0" marR="0" lvl="0" indent="0" algn="l" rtl="0">
              <a:spcBef>
                <a:spcPts val="0"/>
              </a:spcBef>
              <a:spcAft>
                <a:spcPts val="0"/>
              </a:spcAft>
              <a:buNone/>
            </a:pPr>
            <a:r>
              <a:rPr lang="en-IN" sz="1800" dirty="0">
                <a:solidFill>
                  <a:schemeClr val="dk1"/>
                </a:solidFill>
                <a:latin typeface="Corbel"/>
                <a:ea typeface="Corbel"/>
                <a:cs typeface="Corbel"/>
                <a:sym typeface="Corbel"/>
              </a:rPr>
              <a:t>Captures the video feed and sends it to the Raspberry Pi for further processing.</a:t>
            </a:r>
            <a:endParaRPr dirty="0"/>
          </a:p>
        </p:txBody>
      </p:sp>
      <p:sp>
        <p:nvSpPr>
          <p:cNvPr id="176" name="Google Shape;176;p23"/>
          <p:cNvSpPr txBox="1"/>
          <p:nvPr/>
        </p:nvSpPr>
        <p:spPr>
          <a:xfrm>
            <a:off x="3505200" y="5029200"/>
            <a:ext cx="3962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dirty="0">
                <a:solidFill>
                  <a:schemeClr val="dk1"/>
                </a:solidFill>
                <a:latin typeface="Corbel"/>
                <a:ea typeface="Corbel"/>
                <a:cs typeface="Corbel"/>
                <a:sym typeface="Corbel"/>
              </a:rPr>
              <a:t>Raspberry Pi :</a:t>
            </a:r>
            <a:endParaRPr dirty="0"/>
          </a:p>
          <a:p>
            <a:pPr marL="0" marR="0" lvl="0" indent="0" algn="l" rtl="0">
              <a:spcBef>
                <a:spcPts val="0"/>
              </a:spcBef>
              <a:spcAft>
                <a:spcPts val="0"/>
              </a:spcAft>
              <a:buNone/>
            </a:pPr>
            <a:r>
              <a:rPr lang="en-IN" sz="1800" dirty="0">
                <a:solidFill>
                  <a:schemeClr val="dk1"/>
                </a:solidFill>
                <a:latin typeface="Corbel"/>
                <a:ea typeface="Corbel"/>
                <a:cs typeface="Corbel"/>
                <a:sym typeface="Corbel"/>
              </a:rPr>
              <a:t>Processes the video feed, decodes the barcode and sends the bill to the database.</a:t>
            </a:r>
            <a:endParaRPr dirty="0"/>
          </a:p>
        </p:txBody>
      </p:sp>
      <p:pic>
        <p:nvPicPr>
          <p:cNvPr id="177" name="Google Shape;177;p23"/>
          <p:cNvPicPr preferRelativeResize="0"/>
          <p:nvPr/>
        </p:nvPicPr>
        <p:blipFill rotWithShape="1">
          <a:blip r:embed="rId4">
            <a:alphaModFix/>
          </a:blip>
          <a:srcRect/>
          <a:stretch/>
        </p:blipFill>
        <p:spPr>
          <a:xfrm>
            <a:off x="1416728" y="5178031"/>
            <a:ext cx="1644289" cy="105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alphaModFix/>
          </a:blip>
          <a:srcRect/>
          <a:stretch/>
        </p:blipFill>
        <p:spPr>
          <a:xfrm>
            <a:off x="5638800" y="3962400"/>
            <a:ext cx="1943100" cy="1943100"/>
          </a:xfrm>
          <a:prstGeom prst="rect">
            <a:avLst/>
          </a:prstGeom>
          <a:noFill/>
          <a:ln>
            <a:noFill/>
          </a:ln>
        </p:spPr>
      </p:pic>
      <p:pic>
        <p:nvPicPr>
          <p:cNvPr id="183" name="Google Shape;183;p24"/>
          <p:cNvPicPr preferRelativeResize="0"/>
          <p:nvPr/>
        </p:nvPicPr>
        <p:blipFill rotWithShape="1">
          <a:blip r:embed="rId4">
            <a:alphaModFix/>
          </a:blip>
          <a:srcRect/>
          <a:stretch/>
        </p:blipFill>
        <p:spPr>
          <a:xfrm>
            <a:off x="1600200" y="838200"/>
            <a:ext cx="1778000" cy="2209800"/>
          </a:xfrm>
          <a:prstGeom prst="rect">
            <a:avLst/>
          </a:prstGeom>
          <a:noFill/>
          <a:ln>
            <a:noFill/>
          </a:ln>
        </p:spPr>
      </p:pic>
      <p:sp>
        <p:nvSpPr>
          <p:cNvPr id="184" name="Google Shape;184;p24"/>
          <p:cNvSpPr txBox="1"/>
          <p:nvPr/>
        </p:nvSpPr>
        <p:spPr>
          <a:xfrm>
            <a:off x="4495800" y="838200"/>
            <a:ext cx="30480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solidFill>
                  <a:srgbClr val="980000"/>
                </a:solidFill>
                <a:latin typeface="Corbel"/>
                <a:ea typeface="Corbel"/>
                <a:cs typeface="Corbel"/>
                <a:sym typeface="Corbel"/>
              </a:rPr>
              <a:t>PIR sensor :</a:t>
            </a:r>
            <a:endParaRPr sz="2400" dirty="0">
              <a:solidFill>
                <a:srgbClr val="980000"/>
              </a:solidFill>
            </a:endParaRPr>
          </a:p>
          <a:p>
            <a:pPr marL="0" marR="0" lvl="0" indent="0" algn="l" rtl="0">
              <a:spcBef>
                <a:spcPts val="0"/>
              </a:spcBef>
              <a:spcAft>
                <a:spcPts val="0"/>
              </a:spcAft>
              <a:buNone/>
            </a:pPr>
            <a:r>
              <a:rPr lang="en-IN" sz="2400" dirty="0">
                <a:solidFill>
                  <a:schemeClr val="dk1"/>
                </a:solidFill>
                <a:latin typeface="Corbel"/>
                <a:ea typeface="Corbel"/>
                <a:cs typeface="Corbel"/>
                <a:sym typeface="Corbel"/>
              </a:rPr>
              <a:t>Prevents thievery from ‘NO’ section after the checkout.</a:t>
            </a:r>
            <a:endParaRPr sz="2400" dirty="0"/>
          </a:p>
        </p:txBody>
      </p:sp>
      <p:sp>
        <p:nvSpPr>
          <p:cNvPr id="185" name="Google Shape;185;p24"/>
          <p:cNvSpPr txBox="1"/>
          <p:nvPr/>
        </p:nvSpPr>
        <p:spPr>
          <a:xfrm>
            <a:off x="1562100" y="3962400"/>
            <a:ext cx="28956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solidFill>
                  <a:srgbClr val="980000"/>
                </a:solidFill>
                <a:latin typeface="Corbel"/>
                <a:ea typeface="Corbel"/>
                <a:cs typeface="Corbel"/>
                <a:sym typeface="Corbel"/>
              </a:rPr>
              <a:t>Load sensor :</a:t>
            </a:r>
            <a:endParaRPr sz="2400" dirty="0">
              <a:solidFill>
                <a:srgbClr val="980000"/>
              </a:solidFill>
            </a:endParaRPr>
          </a:p>
          <a:p>
            <a:pPr marL="0" marR="0" lvl="0" indent="0" algn="l" rtl="0">
              <a:spcBef>
                <a:spcPts val="0"/>
              </a:spcBef>
              <a:spcAft>
                <a:spcPts val="0"/>
              </a:spcAft>
              <a:buNone/>
            </a:pPr>
            <a:r>
              <a:rPr lang="en-IN" sz="2400" dirty="0">
                <a:solidFill>
                  <a:schemeClr val="dk1"/>
                </a:solidFill>
                <a:latin typeface="Corbel"/>
                <a:ea typeface="Corbel"/>
                <a:cs typeface="Corbel"/>
                <a:sym typeface="Corbel"/>
              </a:rPr>
              <a:t>Verifies the weights of the scanned products.</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dirty="0">
                <a:solidFill>
                  <a:srgbClr val="C00000"/>
                </a:solidFill>
              </a:rPr>
              <a:t>YES / NO Sections in Cart</a:t>
            </a:r>
            <a:endParaRPr dirty="0"/>
          </a:p>
        </p:txBody>
      </p:sp>
      <p:sp>
        <p:nvSpPr>
          <p:cNvPr id="191" name="Google Shape;191;p25"/>
          <p:cNvSpPr/>
          <p:nvPr/>
        </p:nvSpPr>
        <p:spPr>
          <a:xfrm>
            <a:off x="838200" y="2057400"/>
            <a:ext cx="7543800" cy="426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dk1"/>
                </a:solidFill>
                <a:latin typeface="Corbel"/>
                <a:ea typeface="Corbel"/>
                <a:cs typeface="Corbel"/>
                <a:sym typeface="Corbel"/>
              </a:rPr>
              <a:t>Our shopping cart consist of user friendly cart with two sections – namely YES section and a NO section. This feature has been incorporated so as to </a:t>
            </a:r>
            <a:endParaRPr sz="2400" dirty="0"/>
          </a:p>
          <a:p>
            <a:pPr marL="0" marR="0" lvl="0" indent="0" algn="l" rtl="0">
              <a:spcBef>
                <a:spcPts val="0"/>
              </a:spcBef>
              <a:spcAft>
                <a:spcPts val="0"/>
              </a:spcAft>
              <a:buNone/>
            </a:pPr>
            <a:r>
              <a:rPr lang="en-IN" sz="2400" dirty="0">
                <a:solidFill>
                  <a:schemeClr val="dk1"/>
                </a:solidFill>
                <a:latin typeface="Corbel"/>
                <a:ea typeface="Corbel"/>
                <a:cs typeface="Corbel"/>
                <a:sym typeface="Corbel"/>
              </a:rPr>
              <a:t>make the life of customers easier. Items which are confirmed to be bought are placed in YES section while the items which are not confirmed to be bought are placed in NO section. </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982133" y="457201"/>
            <a:ext cx="7704667" cy="3429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dirty="0">
                <a:solidFill>
                  <a:srgbClr val="C00000"/>
                </a:solidFill>
              </a:rPr>
              <a:t>Estimated Cost</a:t>
            </a:r>
            <a:br>
              <a:rPr lang="en-IN" dirty="0"/>
            </a:br>
            <a:br>
              <a:rPr lang="en-IN" dirty="0"/>
            </a:br>
            <a:br>
              <a:rPr lang="en-IN" dirty="0"/>
            </a:br>
            <a:br>
              <a:rPr lang="en-IN" dirty="0"/>
            </a:br>
            <a:endParaRPr dirty="0"/>
          </a:p>
        </p:txBody>
      </p:sp>
      <p:sp>
        <p:nvSpPr>
          <p:cNvPr id="197" name="Google Shape;197;p26"/>
          <p:cNvSpPr txBox="1"/>
          <p:nvPr/>
        </p:nvSpPr>
        <p:spPr>
          <a:xfrm>
            <a:off x="2438399" y="2468881"/>
            <a:ext cx="5723467"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Corbel"/>
                <a:ea typeface="Corbel"/>
                <a:cs typeface="Corbel"/>
                <a:sym typeface="Corbel"/>
              </a:rPr>
              <a:t>Raspberry pi  :                                                          2000</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Raspberry pi camera (5 </a:t>
            </a:r>
            <a:r>
              <a:rPr lang="en-IN" sz="1800" dirty="0" err="1">
                <a:solidFill>
                  <a:schemeClr val="dk1"/>
                </a:solidFill>
                <a:latin typeface="Corbel"/>
                <a:ea typeface="Corbel"/>
                <a:cs typeface="Corbel"/>
                <a:sym typeface="Corbel"/>
              </a:rPr>
              <a:t>mp</a:t>
            </a:r>
            <a:r>
              <a:rPr lang="en-IN" sz="1800" dirty="0">
                <a:solidFill>
                  <a:schemeClr val="dk1"/>
                </a:solidFill>
                <a:latin typeface="Corbel"/>
                <a:ea typeface="Corbel"/>
                <a:cs typeface="Corbel"/>
                <a:sym typeface="Corbel"/>
              </a:rPr>
              <a:t>)   :                           700     </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Load sensor and load cell  :                                600</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PIR SENSOR :                                                           300</a:t>
            </a:r>
            <a:endParaRPr dirty="0"/>
          </a:p>
          <a:p>
            <a:pPr marL="0" marR="0" lvl="0" indent="0" algn="l" rtl="0">
              <a:spcBef>
                <a:spcPts val="0"/>
              </a:spcBef>
              <a:spcAft>
                <a:spcPts val="0"/>
              </a:spcAft>
              <a:buNone/>
            </a:pPr>
            <a:endParaRPr lang="en-IN"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ATMEGA 328p MICROCONTROLLER           100                                                   </a:t>
            </a:r>
          </a:p>
          <a:p>
            <a:pPr marL="0" marR="0" lvl="0" indent="0" algn="l" rtl="0">
              <a:spcBef>
                <a:spcPts val="0"/>
              </a:spcBef>
              <a:spcAft>
                <a:spcPts val="0"/>
              </a:spcAft>
              <a:buNone/>
            </a:pPr>
            <a:endParaRPr dirty="0"/>
          </a:p>
          <a:p>
            <a:pPr marL="0" marR="0" lvl="0" indent="0" algn="l" rtl="0">
              <a:spcBef>
                <a:spcPts val="0"/>
              </a:spcBef>
              <a:spcAft>
                <a:spcPts val="0"/>
              </a:spcAft>
              <a:buNone/>
            </a:pPr>
            <a:r>
              <a:rPr lang="en-IN" sz="1800" dirty="0">
                <a:solidFill>
                  <a:schemeClr val="dk1"/>
                </a:solidFill>
                <a:latin typeface="Corbel"/>
                <a:ea typeface="Corbel"/>
                <a:cs typeface="Corbel"/>
                <a:sym typeface="Corbel"/>
              </a:rPr>
              <a:t>TOTAL                                                                         3700</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a:p>
            <a:pPr marL="0" marR="0" lvl="0" indent="0" algn="l" rtl="0">
              <a:spcBef>
                <a:spcPts val="0"/>
              </a:spcBef>
              <a:spcAft>
                <a:spcPts val="0"/>
              </a:spcAft>
              <a:buNone/>
            </a:pPr>
            <a:r>
              <a:rPr lang="en-IN" sz="1800" dirty="0">
                <a:solidFill>
                  <a:schemeClr val="dk1"/>
                </a:solidFill>
                <a:latin typeface="Corbel"/>
                <a:ea typeface="Corbel"/>
                <a:cs typeface="Corbel"/>
                <a:sym typeface="Corbel"/>
              </a:rPr>
              <a:t>“BUT THE COST CAN BE REDUCED BY THREE FOLDS IF  WE DESIGN THE MICRONTOLLER WITH SPECIFIC FEATURES NEEDED FOR DESIGNIG THE SMART CART”</a:t>
            </a: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620483" y="220151"/>
            <a:ext cx="7704600" cy="1981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Corbel"/>
              <a:buNone/>
            </a:pPr>
            <a:r>
              <a:rPr lang="en-IN">
                <a:solidFill>
                  <a:srgbClr val="C00000"/>
                </a:solidFill>
              </a:rPr>
              <a:t>App Snippets</a:t>
            </a:r>
            <a:endParaRPr/>
          </a:p>
        </p:txBody>
      </p:sp>
      <p:pic>
        <p:nvPicPr>
          <p:cNvPr id="204" name="Google Shape;204;p27"/>
          <p:cNvPicPr preferRelativeResize="0"/>
          <p:nvPr/>
        </p:nvPicPr>
        <p:blipFill rotWithShape="1">
          <a:blip r:embed="rId3">
            <a:alphaModFix/>
          </a:blip>
          <a:srcRect/>
          <a:stretch/>
        </p:blipFill>
        <p:spPr>
          <a:xfrm>
            <a:off x="1487955" y="1877599"/>
            <a:ext cx="2124475" cy="4301925"/>
          </a:xfrm>
          <a:prstGeom prst="rect">
            <a:avLst/>
          </a:prstGeom>
          <a:noFill/>
          <a:ln>
            <a:noFill/>
          </a:ln>
        </p:spPr>
      </p:pic>
      <p:sp>
        <p:nvSpPr>
          <p:cNvPr id="205" name="Google Shape;205;p27"/>
          <p:cNvSpPr/>
          <p:nvPr/>
        </p:nvSpPr>
        <p:spPr>
          <a:xfrm>
            <a:off x="3910074" y="3542282"/>
            <a:ext cx="738900" cy="4161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2CD1979-B9C4-4A16-9C7D-3B1DF2FBC662}"/>
              </a:ext>
            </a:extLst>
          </p:cNvPr>
          <p:cNvPicPr>
            <a:picLocks noChangeAspect="1"/>
          </p:cNvPicPr>
          <p:nvPr/>
        </p:nvPicPr>
        <p:blipFill>
          <a:blip r:embed="rId4"/>
          <a:stretch>
            <a:fillRect/>
          </a:stretch>
        </p:blipFill>
        <p:spPr>
          <a:xfrm>
            <a:off x="4965051" y="1880915"/>
            <a:ext cx="2482124" cy="4198280"/>
          </a:xfrm>
          <a:prstGeom prst="rect">
            <a:avLst/>
          </a:prstGeom>
        </p:spPr>
      </p:pic>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414</Words>
  <Application>Microsoft Office PowerPoint</Application>
  <PresentationFormat>On-screen Show (4:3)</PresentationFormat>
  <Paragraphs>43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Self-Checkout Smart Shopping  Cart</vt:lpstr>
      <vt:lpstr>Overview</vt:lpstr>
      <vt:lpstr>Solution</vt:lpstr>
      <vt:lpstr>Workflow</vt:lpstr>
      <vt:lpstr>IOT Components</vt:lpstr>
      <vt:lpstr>PowerPoint Presentation</vt:lpstr>
      <vt:lpstr>YES / NO Sections in Cart</vt:lpstr>
      <vt:lpstr>Estimated Cost    </vt:lpstr>
      <vt:lpstr>App Snippets</vt:lpstr>
      <vt:lpstr>PowerPoint Presentation</vt:lpstr>
      <vt:lpstr>Firebase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Self-Checkout Smart Shopping  Cart</dc:title>
  <cp:lastModifiedBy>Angshuman Saikia</cp:lastModifiedBy>
  <cp:revision>3</cp:revision>
  <dcterms:modified xsi:type="dcterms:W3CDTF">2019-04-11T13:35:28Z</dcterms:modified>
</cp:coreProperties>
</file>