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28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22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761999"/>
            <a:ext cx="2628900" cy="54149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761999"/>
            <a:ext cx="7734300" cy="541496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79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anose="05000000000000000000" pitchFamily="2" charset="2"/>
              <a:buChar char="§"/>
              <a:defRPr/>
            </a:lvl1pPr>
            <a:lvl2pPr marL="685800" indent="-228600">
              <a:buFont typeface="Wingdings" panose="05000000000000000000" pitchFamily="2" charset="2"/>
              <a:buChar char="§"/>
              <a:defRPr/>
            </a:lvl2pPr>
            <a:lvl3pPr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757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268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57399"/>
            <a:ext cx="5181600" cy="41195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57399"/>
            <a:ext cx="5181600" cy="4119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49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68338"/>
            <a:ext cx="10515600" cy="10842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8800"/>
            <a:ext cx="5157787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43199"/>
            <a:ext cx="5157787" cy="34464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8800"/>
            <a:ext cx="5183188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43199"/>
            <a:ext cx="5183188" cy="34464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46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1230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26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371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09800"/>
            <a:ext cx="3932237" cy="3659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0F276-1833-4A75-9C1D-A56E2295A68D}" type="datetimeFigureOut">
              <a:rPr lang="en-US" smtClean="0"/>
              <a:t>6/12/2025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77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ame 7">
            <a:extLst>
              <a:ext uri="{FF2B5EF4-FFF2-40B4-BE49-F238E27FC236}">
                <a16:creationId xmlns:a16="http://schemas.microsoft.com/office/drawing/2014/main" id="{DD7EAFE6-2BB9-41FB-9CF4-588CFC708774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810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78657"/>
            <a:ext cx="10515600" cy="39983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AA70F276-1833-4A75-9C1D-A56E2295A68D}" type="datetimeFigureOut">
              <a:rPr lang="en-US" smtClean="0"/>
              <a:pPr/>
              <a:t>6/12/2025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937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93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058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40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txStyles>
    <p:titleStyle>
      <a:lvl1pPr marL="0" algn="l" defTabSz="914400" rtl="0" eaLnBrk="1" latinLnBrk="0" hangingPunct="1">
        <a:lnSpc>
          <a:spcPct val="90000"/>
        </a:lnSpc>
        <a:spcBef>
          <a:spcPct val="0"/>
        </a:spcBef>
        <a:buNone/>
        <a:defRPr lang="en-US" sz="5200" kern="1200" dirty="0">
          <a:gradFill flip="none" rotWithShape="1">
            <a:gsLst>
              <a:gs pos="0">
                <a:schemeClr val="accent5"/>
              </a:gs>
              <a:gs pos="100000">
                <a:schemeClr val="accent1">
                  <a:alpha val="70000"/>
                </a:schemeClr>
              </a:gs>
            </a:gsLst>
            <a:lin ang="0" scaled="1"/>
            <a:tileRect/>
          </a:gradFill>
          <a:latin typeface="+mj-lt"/>
          <a:ea typeface="+mn-ea"/>
          <a:cs typeface="Angsana New" panose="02020603050405020304" pitchFamily="18" charset="-34"/>
        </a:defRPr>
      </a:lvl1pPr>
    </p:titleStyle>
    <p:bodyStyle>
      <a:lvl1pPr marL="4572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1pPr>
      <a:lvl2pPr marL="8001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4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2pPr>
      <a:lvl3pPr marL="12573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20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3pPr>
      <a:lvl4pPr marL="16573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4pPr>
      <a:lvl5pPr marL="211455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tx2">
            <a:lumMod val="10000"/>
            <a:lumOff val="90000"/>
          </a:schemeClr>
        </a:buClr>
        <a:buSzPct val="80000"/>
        <a:buFont typeface="Wingdings" panose="05000000000000000000" pitchFamily="2" charset="2"/>
        <a:buChar char="§"/>
        <a:defRPr sz="1800" kern="1200">
          <a:solidFill>
            <a:schemeClr val="tx2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C37C960-91F5-4F61-B2CD-8A0379207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4F7B69-8C1B-1AEF-1CC1-3CF2A0A231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1122363"/>
            <a:ext cx="6858000" cy="2387600"/>
          </a:xfrm>
        </p:spPr>
        <p:txBody>
          <a:bodyPr>
            <a:normAutofit/>
          </a:bodyPr>
          <a:lstStyle/>
          <a:p>
            <a:pPr algn="l"/>
            <a:r>
              <a:rPr lang="fr-F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User </a:t>
            </a:r>
            <a:r>
              <a:rPr lang="fr-FR" dirty="0" err="1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FeedBack</a:t>
            </a:r>
            <a:r>
              <a:rPr lang="fr-FR" dirty="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 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9339F-A5E2-E42D-133E-4F5EBA4FF6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3602038"/>
            <a:ext cx="6858000" cy="1655762"/>
          </a:xfrm>
        </p:spPr>
        <p:txBody>
          <a:bodyPr>
            <a:normAutofit/>
          </a:bodyPr>
          <a:lstStyle/>
          <a:p>
            <a:pPr algn="l"/>
            <a:r>
              <a:rPr lang="fr-FR" sz="2000" dirty="0"/>
              <a:t>Une API de feedback utilisateur</a:t>
            </a:r>
            <a:endParaRPr lang="fr-FR" sz="2200" dirty="0">
              <a:solidFill>
                <a:schemeClr val="tx2">
                  <a:alpha val="60000"/>
                </a:schemeClr>
              </a:solidFill>
            </a:endParaRPr>
          </a:p>
        </p:txBody>
      </p:sp>
      <p:pic>
        <p:nvPicPr>
          <p:cNvPr id="4" name="Picture 3" descr="Abstract design of flower petals in pastel">
            <a:extLst>
              <a:ext uri="{FF2B5EF4-FFF2-40B4-BE49-F238E27FC236}">
                <a16:creationId xmlns:a16="http://schemas.microsoft.com/office/drawing/2014/main" id="{A78D91EE-461C-3DCE-7960-3FA9814124C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40697" r="20047" b="2"/>
          <a:stretch>
            <a:fillRect/>
          </a:stretch>
        </p:blipFill>
        <p:spPr>
          <a:xfrm>
            <a:off x="8069579" y="10"/>
            <a:ext cx="4110228" cy="6857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574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7D0B7-F040-A003-757F-41DD8918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Définition du besoin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6CFAC-6199-4747-CDFC-48A8EDBB06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28600" indent="0">
              <a:buNone/>
            </a:pPr>
            <a:r>
              <a:rPr lang="fr-FR" sz="2000" b="1" dirty="0"/>
              <a:t>Objectif :</a:t>
            </a:r>
          </a:p>
          <a:p>
            <a:pPr marL="228600" indent="0">
              <a:buNone/>
            </a:pPr>
            <a:r>
              <a:rPr lang="fr-FR" sz="2000" dirty="0"/>
              <a:t>Mettre à disposition une </a:t>
            </a:r>
            <a:r>
              <a:rPr lang="fr-FR" sz="2000" b="1" dirty="0"/>
              <a:t>API backend simple</a:t>
            </a:r>
            <a:r>
              <a:rPr lang="fr-FR" sz="2000" dirty="0"/>
              <a:t> pour :</a:t>
            </a:r>
          </a:p>
          <a:p>
            <a:r>
              <a:rPr lang="fr-FR" sz="2000" dirty="0"/>
              <a:t>Collecter des </a:t>
            </a:r>
            <a:r>
              <a:rPr lang="fr-FR" sz="2000" b="1" dirty="0"/>
              <a:t>avis utilisateurs</a:t>
            </a:r>
            <a:r>
              <a:rPr lang="fr-FR" sz="2000" dirty="0"/>
              <a:t> sur un produit/service</a:t>
            </a:r>
          </a:p>
          <a:p>
            <a:r>
              <a:rPr lang="fr-FR" sz="2000" dirty="0"/>
              <a:t>Pouvoir </a:t>
            </a:r>
            <a:r>
              <a:rPr lang="fr-FR" sz="2000" b="1" dirty="0"/>
              <a:t>lister, trier, analyser</a:t>
            </a:r>
            <a:r>
              <a:rPr lang="fr-FR" sz="2000" dirty="0"/>
              <a:t> ces retours côté admin</a:t>
            </a:r>
          </a:p>
          <a:p>
            <a:pPr marL="228600" indent="0">
              <a:buNone/>
            </a:pPr>
            <a:r>
              <a:rPr lang="fr-FR" sz="2000" b="1" dirty="0"/>
              <a:t>Utilisateurs cibles :</a:t>
            </a:r>
          </a:p>
          <a:p>
            <a:r>
              <a:rPr lang="fr-FR" sz="2000" b="1" dirty="0"/>
              <a:t>Utilisateur final</a:t>
            </a:r>
            <a:r>
              <a:rPr lang="fr-FR" sz="2000" dirty="0"/>
              <a:t> : dépose un feedback et une note</a:t>
            </a:r>
          </a:p>
          <a:p>
            <a:r>
              <a:rPr lang="fr-FR" sz="2000" b="1" dirty="0"/>
              <a:t>Admin (produit)</a:t>
            </a:r>
            <a:r>
              <a:rPr lang="fr-FR" sz="2000" dirty="0"/>
              <a:t> : consulte et trie les feedbacks</a:t>
            </a:r>
          </a:p>
        </p:txBody>
      </p:sp>
    </p:spTree>
    <p:extLst>
      <p:ext uri="{BB962C8B-B14F-4D97-AF65-F5344CB8AC3E}">
        <p14:creationId xmlns:p14="http://schemas.microsoft.com/office/powerpoint/2010/main" val="24580328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91E88-A138-6DD6-10C5-7908ADC4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et langages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A91DC-2B4B-9251-0057-E1F2248FBD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NestJS</a:t>
            </a:r>
            <a:r>
              <a:rPr lang="fr-FR" dirty="0"/>
              <a:t> + </a:t>
            </a:r>
            <a:r>
              <a:rPr lang="fr-FR" dirty="0" err="1"/>
              <a:t>PostegreSQL</a:t>
            </a:r>
            <a:r>
              <a:rPr lang="fr-FR" dirty="0"/>
              <a:t> + Prisma + docker</a:t>
            </a:r>
          </a:p>
        </p:txBody>
      </p:sp>
    </p:spTree>
    <p:extLst>
      <p:ext uri="{BB962C8B-B14F-4D97-AF65-F5344CB8AC3E}">
        <p14:creationId xmlns:p14="http://schemas.microsoft.com/office/powerpoint/2010/main" val="1390540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7DBA-CB88-3EDD-413D-4774A1E91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Rédaction des fonctionnalités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B37A53-306C-E482-5E11-9DB7567EC8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536174"/>
            <a:ext cx="4869428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2400" b="1" dirty="0">
                <a:solidFill>
                  <a:srgbClr val="FF0000">
                    <a:alpha val="70000"/>
                  </a:srgbClr>
                </a:solidFill>
              </a:rPr>
              <a:t>Feedbacks utilisateurs (public) </a:t>
            </a:r>
            <a:endParaRPr lang="fr-FR" altLang="fr-FR" sz="2400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fr-FR" altLang="fr-FR" sz="2400" b="1" dirty="0"/>
              <a:t>POST /feedback (soumettre un feedback avec) :</a:t>
            </a:r>
          </a:p>
          <a:p>
            <a:pPr marL="2286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sz="2400" dirty="0" err="1"/>
              <a:t>name</a:t>
            </a:r>
            <a:r>
              <a:rPr lang="fr-FR" altLang="fr-FR" sz="2400" dirty="0"/>
              <a:t> (facultatif)</a:t>
            </a:r>
          </a:p>
          <a:p>
            <a:pPr marL="2286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sz="2400" dirty="0"/>
              <a:t>email (facultatif)</a:t>
            </a:r>
          </a:p>
          <a:p>
            <a:pPr marL="2286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sz="2400" dirty="0" err="1"/>
              <a:t>product</a:t>
            </a:r>
            <a:r>
              <a:rPr lang="fr-FR" altLang="fr-FR" sz="2400" dirty="0"/>
              <a:t> (obligatoire)</a:t>
            </a:r>
          </a:p>
          <a:p>
            <a:pPr marL="2286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sz="2400" dirty="0"/>
              <a:t>message (obligatoire)</a:t>
            </a:r>
          </a:p>
          <a:p>
            <a:pPr marL="22860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fr-FR" altLang="fr-FR" sz="2400" dirty="0"/>
              <a:t>rating (1 à 5) (obligatoire)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EBA0FC-9BAA-0265-88C1-AAB16E4442FA}"/>
              </a:ext>
            </a:extLst>
          </p:cNvPr>
          <p:cNvSpPr txBox="1"/>
          <p:nvPr/>
        </p:nvSpPr>
        <p:spPr>
          <a:xfrm>
            <a:off x="6096000" y="1741133"/>
            <a:ext cx="4744065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  <a:tabLst/>
            </a:pPr>
            <a:r>
              <a:rPr lang="fr-FR" altLang="fr-FR" sz="2400" b="1" dirty="0">
                <a:solidFill>
                  <a:srgbClr val="FF0000">
                    <a:alpha val="70000"/>
                  </a:srgbClr>
                </a:solidFill>
              </a:rPr>
              <a:t>Gestion admin</a:t>
            </a:r>
          </a:p>
          <a:p>
            <a:pPr marL="0" marR="0" lvl="0" eaLnBrk="0" fontAlgn="base" hangingPunct="0">
              <a:spcBef>
                <a:spcPct val="0"/>
              </a:spcBef>
              <a:spcAft>
                <a:spcPct val="0"/>
              </a:spcAft>
              <a:tabLst/>
            </a:pPr>
            <a:r>
              <a:rPr lang="fr-FR" altLang="fr-FR" sz="2400" b="1" dirty="0">
                <a:solidFill>
                  <a:schemeClr val="tx2">
                    <a:alpha val="70000"/>
                  </a:schemeClr>
                </a:solidFill>
              </a:rPr>
              <a:t>GET /feedback :</a:t>
            </a:r>
          </a:p>
          <a:p>
            <a:pPr marL="457200" marR="0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lang="fr-FR" altLang="fr-FR" sz="2400" dirty="0">
                <a:solidFill>
                  <a:schemeClr val="tx2">
                    <a:alpha val="70000"/>
                  </a:schemeClr>
                </a:solidFill>
              </a:rPr>
              <a:t>Liste paginée</a:t>
            </a:r>
          </a:p>
          <a:p>
            <a:pPr marL="457200" marR="0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lang="fr-FR" altLang="fr-FR" sz="2400" dirty="0">
                <a:solidFill>
                  <a:schemeClr val="tx2">
                    <a:alpha val="70000"/>
                  </a:schemeClr>
                </a:solidFill>
              </a:rPr>
              <a:t>Tri par rating ou </a:t>
            </a:r>
            <a:r>
              <a:rPr lang="fr-FR" altLang="fr-FR" sz="2400" dirty="0" err="1">
                <a:solidFill>
                  <a:schemeClr val="tx2">
                    <a:alpha val="70000"/>
                  </a:schemeClr>
                </a:solidFill>
              </a:rPr>
              <a:t>createdAt</a:t>
            </a:r>
            <a:r>
              <a:rPr lang="fr-FR" altLang="fr-FR" sz="2400" dirty="0">
                <a:solidFill>
                  <a:schemeClr val="tx2">
                    <a:alpha val="70000"/>
                  </a:schemeClr>
                </a:solidFill>
              </a:rPr>
              <a:t> ou Product</a:t>
            </a:r>
          </a:p>
          <a:p>
            <a:pPr marL="457200" marR="0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r>
              <a:rPr lang="fr-FR" altLang="fr-FR" sz="2400" dirty="0">
                <a:solidFill>
                  <a:schemeClr val="tx2">
                    <a:alpha val="70000"/>
                  </a:schemeClr>
                </a:solidFill>
              </a:rPr>
              <a:t>Ordre </a:t>
            </a:r>
            <a:r>
              <a:rPr lang="fr-FR" altLang="fr-FR" sz="2400" dirty="0" err="1">
                <a:solidFill>
                  <a:schemeClr val="tx2">
                    <a:alpha val="70000"/>
                  </a:schemeClr>
                </a:solidFill>
              </a:rPr>
              <a:t>asc</a:t>
            </a:r>
            <a:r>
              <a:rPr lang="fr-FR" altLang="fr-FR" sz="2400" dirty="0">
                <a:solidFill>
                  <a:schemeClr val="tx2">
                    <a:alpha val="70000"/>
                  </a:schemeClr>
                </a:solidFill>
              </a:rPr>
              <a:t> ou </a:t>
            </a:r>
            <a:r>
              <a:rPr lang="fr-FR" altLang="fr-FR" sz="2400" dirty="0" err="1">
                <a:solidFill>
                  <a:schemeClr val="tx2">
                    <a:alpha val="70000"/>
                  </a:schemeClr>
                </a:solidFill>
              </a:rPr>
              <a:t>desc</a:t>
            </a:r>
            <a:endParaRPr lang="fr-FR" altLang="fr-FR" sz="2400" dirty="0">
              <a:solidFill>
                <a:schemeClr val="tx2">
                  <a:alpha val="70000"/>
                </a:schemeClr>
              </a:solidFill>
            </a:endParaRPr>
          </a:p>
          <a:p>
            <a:pPr marL="457200" marR="0"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  <a:tabLst/>
            </a:pPr>
            <a:endParaRPr lang="fr-FR" altLang="fr-FR" sz="2400" dirty="0">
              <a:solidFill>
                <a:schemeClr val="tx2">
                  <a:alpha val="7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39608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F1C4-0946-F04D-4B1E-64513272B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fr-FR" dirty="0"/>
              <a:t>Conception technique : Modèle de données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8DCF81-2560-E01F-E7A3-7EBD355090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5466" y="2158621"/>
            <a:ext cx="516439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model </a:t>
            </a:r>
            <a:r>
              <a:rPr lang="en-US" altLang="fr-FR" sz="1600" b="1" dirty="0">
                <a:solidFill>
                  <a:schemeClr val="tx1"/>
                </a:solidFill>
                <a:latin typeface="Arial" panose="020B0604020202020204" pitchFamily="34" charset="0"/>
              </a:rPr>
              <a:t>Product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{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id            Int        @id @default(autoincrement())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name      String    @unique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createdAt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DateTime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@default(now())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updatedAt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DateTime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@updatedAt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feedbacks Feedback[] @relation(onDelete: Cascade)// One Product has many Feedbacks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6372326-C958-F5D6-5FDF-268C620D8B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9858" y="2220176"/>
            <a:ext cx="5840361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4572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4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573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20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11455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chemeClr val="tx2">
                  <a:lumMod val="10000"/>
                  <a:lumOff val="90000"/>
                </a:schemeClr>
              </a:buClr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chemeClr val="tx2">
                    <a:alpha val="7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model </a:t>
            </a:r>
            <a:r>
              <a:rPr lang="en-US" altLang="fr-FR" sz="1600" b="1" dirty="0">
                <a:solidFill>
                  <a:schemeClr val="tx1"/>
                </a:solidFill>
                <a:latin typeface="Arial" panose="020B0604020202020204" pitchFamily="34" charset="0"/>
              </a:rPr>
              <a:t>Feedback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{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id        Int      @id @default(autoincrement())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name      String?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email     String?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message   String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rating    Int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product 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Product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@relation(fields: [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productId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], references: [id] ,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onDelete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: Cascade)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productId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Int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createdAt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DateTime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@default(now())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updatedAt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 </a:t>
            </a:r>
            <a:r>
              <a:rPr lang="en-US" altLang="fr-F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DateTime</a:t>
            </a: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  @updatedAt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</a:pPr>
            <a:r>
              <a:rPr lang="en-US" altLang="fr-FR" sz="1600" dirty="0">
                <a:solidFill>
                  <a:schemeClr val="tx1"/>
                </a:solidFill>
                <a:latin typeface="Arial" panose="020B0604020202020204" pitchFamily="34" charset="0"/>
              </a:rPr>
              <a:t>}</a:t>
            </a:r>
            <a:endParaRPr lang="fr-FR" altLang="fr-FR" sz="16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3630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89646-B371-A9BE-CE9F-E67E6A493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7811B-67C1-5149-8A03-C1424474A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Conception technique : Cas d’Usage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744B09-0B27-D070-B00B-8608CFC7E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622995"/>
              </p:ext>
            </p:extLst>
          </p:nvPr>
        </p:nvGraphicFramePr>
        <p:xfrm>
          <a:off x="944380" y="1988743"/>
          <a:ext cx="10409420" cy="3998916"/>
        </p:xfrm>
        <a:graphic>
          <a:graphicData uri="http://schemas.openxmlformats.org/drawingml/2006/table">
            <a:tbl>
              <a:tblPr/>
              <a:tblGrid>
                <a:gridCol w="2081884">
                  <a:extLst>
                    <a:ext uri="{9D8B030D-6E8A-4147-A177-3AD203B41FA5}">
                      <a16:colId xmlns:a16="http://schemas.microsoft.com/office/drawing/2014/main" val="1811346761"/>
                    </a:ext>
                  </a:extLst>
                </a:gridCol>
                <a:gridCol w="2081884">
                  <a:extLst>
                    <a:ext uri="{9D8B030D-6E8A-4147-A177-3AD203B41FA5}">
                      <a16:colId xmlns:a16="http://schemas.microsoft.com/office/drawing/2014/main" val="3717558947"/>
                    </a:ext>
                  </a:extLst>
                </a:gridCol>
                <a:gridCol w="2081884">
                  <a:extLst>
                    <a:ext uri="{9D8B030D-6E8A-4147-A177-3AD203B41FA5}">
                      <a16:colId xmlns:a16="http://schemas.microsoft.com/office/drawing/2014/main" val="628555947"/>
                    </a:ext>
                  </a:extLst>
                </a:gridCol>
                <a:gridCol w="2081884">
                  <a:extLst>
                    <a:ext uri="{9D8B030D-6E8A-4147-A177-3AD203B41FA5}">
                      <a16:colId xmlns:a16="http://schemas.microsoft.com/office/drawing/2014/main" val="1386870624"/>
                    </a:ext>
                  </a:extLst>
                </a:gridCol>
                <a:gridCol w="2081884">
                  <a:extLst>
                    <a:ext uri="{9D8B030D-6E8A-4147-A177-3AD203B41FA5}">
                      <a16:colId xmlns:a16="http://schemas.microsoft.com/office/drawing/2014/main" val="4095328890"/>
                    </a:ext>
                  </a:extLst>
                </a:gridCol>
              </a:tblGrid>
              <a:tr h="311027">
                <a:tc>
                  <a:txBody>
                    <a:bodyPr/>
                    <a:lstStyle/>
                    <a:p>
                      <a:r>
                        <a:rPr lang="fr-FR" sz="900"/>
                        <a:t>Fonction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Méthode HTTP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Endpoint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Données attendues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Règles métier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0537345"/>
                  </a:ext>
                </a:extLst>
              </a:tr>
              <a:tr h="577621">
                <a:tc>
                  <a:txBody>
                    <a:bodyPr/>
                    <a:lstStyle/>
                    <a:p>
                      <a:r>
                        <a:rPr lang="fr-FR" sz="900"/>
                        <a:t>Créer un feedback pour un produit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POST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/feedback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message, rating (</a:t>
                      </a:r>
                      <a:r>
                        <a:rPr lang="fr-FR" sz="900" b="1"/>
                        <a:t>obligatoires</a:t>
                      </a:r>
                      <a:r>
                        <a:rPr lang="fr-FR" sz="900"/>
                        <a:t>), nom, email (optionnels)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rating ∈ [1, 5] – feedback non modifiable après création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8316457"/>
                  </a:ext>
                </a:extLst>
              </a:tr>
              <a:tr h="444324">
                <a:tc>
                  <a:txBody>
                    <a:bodyPr/>
                    <a:lstStyle/>
                    <a:p>
                      <a:r>
                        <a:rPr lang="fr-FR" sz="900"/>
                        <a:t>Lire tous les feedbacks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/feedback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page, limit, sort, rating, product_id, email (optionnels)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Par défaut : page=1, limit=10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5881457"/>
                  </a:ext>
                </a:extLst>
              </a:tr>
              <a:tr h="444324">
                <a:tc>
                  <a:txBody>
                    <a:bodyPr/>
                    <a:lstStyle/>
                    <a:p>
                      <a:r>
                        <a:rPr lang="fr-FR" sz="900"/>
                        <a:t>Lire les feedbacks pour un produit donné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/feedback?product_id={id}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page, limit, sort, rating, email (optionnels)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Par défaut : page=1, limit=10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3021770"/>
                  </a:ext>
                </a:extLst>
              </a:tr>
              <a:tr h="577621">
                <a:tc>
                  <a:txBody>
                    <a:bodyPr/>
                    <a:lstStyle/>
                    <a:p>
                      <a:r>
                        <a:rPr lang="fr-FR" sz="900"/>
                        <a:t>Supprimer un ou plusieurs feedbacks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DELETE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/feedback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ids : liste d’IDs à supprimer (dans le corps JSON)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RAS – suppression possible, mais modification interdite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8030256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r>
                        <a:rPr lang="fr-FR" sz="900"/>
                        <a:t>Créer un produit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POST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/product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name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name requis et unique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3256291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r>
                        <a:rPr lang="fr-FR" sz="900"/>
                        <a:t>Lire tous les produits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GET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/products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page, limit, sort (optionnels)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RAS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6011020"/>
                  </a:ext>
                </a:extLst>
              </a:tr>
              <a:tr h="311027">
                <a:tc>
                  <a:txBody>
                    <a:bodyPr/>
                    <a:lstStyle/>
                    <a:p>
                      <a:r>
                        <a:rPr lang="fr-FR" sz="900"/>
                        <a:t>Mettre à jour un produit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PUT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/product/{id}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name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name requis et unique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8256182"/>
                  </a:ext>
                </a:extLst>
              </a:tr>
              <a:tr h="710918">
                <a:tc>
                  <a:txBody>
                    <a:bodyPr/>
                    <a:lstStyle/>
                    <a:p>
                      <a:r>
                        <a:rPr lang="fr-FR" sz="900"/>
                        <a:t>Supprimer un produit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DELETE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/product/{id}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/>
                        <a:t>Aucun (ID dans l’URL)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sz="900" dirty="0"/>
                        <a:t>Supprime aussi tous les feedbacks liés automatiquement (cascade)</a:t>
                      </a:r>
                    </a:p>
                  </a:txBody>
                  <a:tcPr marL="44432" marR="44432" marT="22216" marB="2221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03595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3441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DFBD5-92A8-02A2-17AA-4510C35E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Développement : étapes et timing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C68792E-89E4-B48F-98C0-EF74B5D111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532785"/>
              </p:ext>
            </p:extLst>
          </p:nvPr>
        </p:nvGraphicFramePr>
        <p:xfrm>
          <a:off x="838200" y="2148840"/>
          <a:ext cx="10515600" cy="256032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56238974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5097298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/>
                        <a:t>Étape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Durée estimée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53694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🏁 Init NestJS + Prisma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15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8500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🧩 Modélisation (schema.prisma)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10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9984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🛠️ Implémentation </a:t>
                      </a:r>
                      <a:r>
                        <a:rPr lang="fr-FR" dirty="0" err="1"/>
                        <a:t>controller</a:t>
                      </a:r>
                      <a:r>
                        <a:rPr lang="fr-FR" dirty="0"/>
                        <a:t> + service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45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90374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🐳 Dockerisation + PostgreSQL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30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3525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🧪 Tests avec Postman ou Swagger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/>
                        <a:t>20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12890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/>
                        <a:t>🧾 README &amp; préparation démo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30 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73844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16865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80696-F087-EB55-A2BF-86029BBFA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Livrable attendu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030993-98F5-2C50-D7C4-87DE0338387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082154"/>
            <a:ext cx="5529078" cy="3847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MVP fonctionnel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backend conteneurisée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Feedbacks stockés en BDD PostgreSQL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Pagination &amp; tri testés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fr-FR" altLang="fr-FR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fr-FR" altLang="fr-FR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 Git propre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 clair (modulaire)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README détaillé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Dockerfile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et docker-compose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💬 Démo possible avec Postman ou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Swagger</a:t>
            </a:r>
            <a:endParaRPr kumimoji="0" lang="fr-FR" altLang="fr-FR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063349"/>
      </p:ext>
    </p:extLst>
  </p:cSld>
  <p:clrMapOvr>
    <a:masterClrMapping/>
  </p:clrMapOvr>
</p:sld>
</file>

<file path=ppt/theme/theme1.xml><?xml version="1.0" encoding="utf-8"?>
<a:theme xmlns:a="http://schemas.openxmlformats.org/drawingml/2006/main" name="LuminousVTI">
  <a:themeElements>
    <a:clrScheme name="Custom 54">
      <a:dk1>
        <a:sysClr val="windowText" lastClr="000000"/>
      </a:dk1>
      <a:lt1>
        <a:sysClr val="window" lastClr="FFFFFF"/>
      </a:lt1>
      <a:dk2>
        <a:srgbClr val="201449"/>
      </a:dk2>
      <a:lt2>
        <a:srgbClr val="EEEEEE"/>
      </a:lt2>
      <a:accent1>
        <a:srgbClr val="F900A0"/>
      </a:accent1>
      <a:accent2>
        <a:srgbClr val="4D4EE6"/>
      </a:accent2>
      <a:accent3>
        <a:srgbClr val="454B78"/>
      </a:accent3>
      <a:accent4>
        <a:srgbClr val="A3A3C1"/>
      </a:accent4>
      <a:accent5>
        <a:srgbClr val="7162FE"/>
      </a:accent5>
      <a:accent6>
        <a:srgbClr val="1EBE9B"/>
      </a:accent6>
      <a:hlink>
        <a:srgbClr val="F900A0"/>
      </a:hlink>
      <a:folHlink>
        <a:srgbClr val="8477FE"/>
      </a:folHlink>
    </a:clrScheme>
    <a:fontScheme name="Custom 51">
      <a:majorFont>
        <a:latin typeface="Sabon Next L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uminousVTI" id="{3EBF12FF-FD44-415B-AB75-5B4F7E5C3AC4}" vid="{521B7FAE-6A8D-4468-B79A-0706294A0D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551</Words>
  <Application>Microsoft Office PowerPoint</Application>
  <PresentationFormat>Widescreen</PresentationFormat>
  <Paragraphs>117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Avenir Next LT Pro</vt:lpstr>
      <vt:lpstr>Sabon Next LT</vt:lpstr>
      <vt:lpstr>Wingdings</vt:lpstr>
      <vt:lpstr>LuminousVTI</vt:lpstr>
      <vt:lpstr>User FeedBack Service</vt:lpstr>
      <vt:lpstr>Définition du besoin</vt:lpstr>
      <vt:lpstr>Outils et langages</vt:lpstr>
      <vt:lpstr>Rédaction des fonctionnalités</vt:lpstr>
      <vt:lpstr>Conception technique : Modèle de données</vt:lpstr>
      <vt:lpstr>Conception technique : Cas d’Usage</vt:lpstr>
      <vt:lpstr>Développement : étapes et timing</vt:lpstr>
      <vt:lpstr>Livrable attendu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ZAOULY HELIOTE-ISMAEL</dc:creator>
  <cp:lastModifiedBy>ZAOULY HELIOTE-ISMAEL</cp:lastModifiedBy>
  <cp:revision>2</cp:revision>
  <dcterms:created xsi:type="dcterms:W3CDTF">2025-06-12T20:55:51Z</dcterms:created>
  <dcterms:modified xsi:type="dcterms:W3CDTF">2025-06-12T22:29:29Z</dcterms:modified>
</cp:coreProperties>
</file>