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25">
          <p15:clr>
            <a:srgbClr val="A4A3A4"/>
          </p15:clr>
        </p15:guide>
        <p15:guide id="2" pos="1209">
          <p15:clr>
            <a:srgbClr val="A4A3A4"/>
          </p15:clr>
        </p15:guide>
        <p15:guide id="3" pos="2955">
          <p15:clr>
            <a:srgbClr val="A4A3A4"/>
          </p15:clr>
        </p15:guide>
        <p15:guide id="4" pos="2071">
          <p15:clr>
            <a:srgbClr val="A4A3A4"/>
          </p15:clr>
        </p15:guide>
        <p15:guide id="5" pos="3840">
          <p15:clr>
            <a:srgbClr val="A4A3A4"/>
          </p15:clr>
        </p15:guide>
        <p15:guide id="6" pos="4702">
          <p15:clr>
            <a:srgbClr val="A4A3A4"/>
          </p15:clr>
        </p15:guide>
        <p15:guide id="7" pos="5586">
          <p15:clr>
            <a:srgbClr val="A4A3A4"/>
          </p15:clr>
        </p15:guide>
        <p15:guide id="8" pos="7333">
          <p15:clr>
            <a:srgbClr val="A4A3A4"/>
          </p15:clr>
        </p15:guide>
        <p15:guide id="9" orient="horz" pos="3952">
          <p15:clr>
            <a:srgbClr val="A4A3A4"/>
          </p15:clr>
        </p15:guide>
        <p15:guide id="10" pos="6471">
          <p15:clr>
            <a:srgbClr val="A4A3A4"/>
          </p15:clr>
        </p15:guide>
        <p15:guide id="11" orient="horz" pos="913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5" roundtripDataSignature="AMtx7mg5kKR1rPo+C8wR7h+dBo3C/k8u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pos="3952" orient="horz"/>
        <p:guide pos="6471"/>
        <p:guide pos="913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daa37081e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35daa37081e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g35daa37081e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daa37081e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35daa37081e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g35daa37081e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daa37081e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35daa37081e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g35daa37081e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daa37081e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35daa37081e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g35daa37081e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daa37081e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35daa37081e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g35daa37081e_0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9841b909_0_2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35e9841b909_0_2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g35e9841b909_0_2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a26f83d09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ca26f83d09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2ca26f83d09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daa37081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35daa37081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35daa37081e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daa37081e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5daa37081e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35daa37081e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daa37081e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35daa37081e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35daa37081e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daa37081e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35daa37081e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35daa37081e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daa37081e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35daa37081e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35daa37081e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9841b909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35e9841b909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35e9841b909_0_1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9841b909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35e9841b90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35e9841b909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">
  <p:cSld name="Обложка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white text&#10;&#10;Description automatically generated with low confidence" id="16" name="Google Shape;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859" y="962173"/>
            <a:ext cx="886499" cy="886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18"/>
          <p:cNvCxnSpPr/>
          <p:nvPr/>
        </p:nvCxnSpPr>
        <p:spPr>
          <a:xfrm>
            <a:off x="6090212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" name="Google Shape;18;p18"/>
          <p:cNvCxnSpPr/>
          <p:nvPr/>
        </p:nvCxnSpPr>
        <p:spPr>
          <a:xfrm>
            <a:off x="8642581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" name="Google Shape;19;p18"/>
          <p:cNvCxnSpPr/>
          <p:nvPr/>
        </p:nvCxnSpPr>
        <p:spPr>
          <a:xfrm>
            <a:off x="11179047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18"/>
          <p:cNvSpPr txBox="1"/>
          <p:nvPr>
            <p:ph type="title"/>
          </p:nvPr>
        </p:nvSpPr>
        <p:spPr>
          <a:xfrm>
            <a:off x="1027967" y="2404670"/>
            <a:ext cx="7634059" cy="197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/>
              <a:buNone/>
              <a:defRPr b="0" i="0" sz="4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2" type="body"/>
          </p:nvPr>
        </p:nvSpPr>
        <p:spPr>
          <a:xfrm>
            <a:off x="6259420" y="1173829"/>
            <a:ext cx="2278063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3" type="body"/>
          </p:nvPr>
        </p:nvSpPr>
        <p:spPr>
          <a:xfrm>
            <a:off x="8786720" y="1173829"/>
            <a:ext cx="2217738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4" type="body"/>
          </p:nvPr>
        </p:nvSpPr>
        <p:spPr>
          <a:xfrm>
            <a:off x="1027967" y="4824914"/>
            <a:ext cx="7625267" cy="652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">
  <p:cSld name="чисты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_2">
  <p:cSld name="чистый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36" name="Google Shape;13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8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28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28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28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28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вет">
  <p:cSld name="цв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46" name="Google Shape;1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9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29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29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29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29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4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9"/>
          <p:cNvSpPr/>
          <p:nvPr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9"/>
          <p:cNvSpPr/>
          <p:nvPr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9"/>
          <p:cNvSpPr/>
          <p:nvPr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9"/>
          <p:cNvSpPr/>
          <p:nvPr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3">
  <p:cSld name="Текст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6" name="Google Shape;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27;p21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21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" name="Google Shape;29;p21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21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21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3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4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5" type="body"/>
          </p:nvPr>
        </p:nvSpPr>
        <p:spPr>
          <a:xfrm>
            <a:off x="6259892" y="2379663"/>
            <a:ext cx="5383968" cy="3451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/>
              <a:buNone/>
              <a:defRPr b="0" i="0" sz="3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6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1">
  <p:cSld name="Текст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40" name="Google Shape;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41;p19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" name="Google Shape;42;p19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" name="Google Shape;43;p19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" name="Google Shape;44;p19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19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" name="Google Shape;46;p19"/>
          <p:cNvSpPr/>
          <p:nvPr>
            <p:ph idx="2" type="pic"/>
          </p:nvPr>
        </p:nvSpPr>
        <p:spPr>
          <a:xfrm>
            <a:off x="6684653" y="1447790"/>
            <a:ext cx="4325167" cy="4325107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sp>
      <p:sp>
        <p:nvSpPr>
          <p:cNvPr id="47" name="Google Shape;47;p19"/>
          <p:cNvSpPr txBox="1"/>
          <p:nvPr>
            <p:ph type="title"/>
          </p:nvPr>
        </p:nvSpPr>
        <p:spPr>
          <a:xfrm>
            <a:off x="585898" y="1447790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585897" y="2379663"/>
            <a:ext cx="5245561" cy="3393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3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4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5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2">
  <p:cSld name="Текст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53" name="Google Shape;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4;p20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" name="Google Shape;55;p20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20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20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20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20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3" type="body"/>
          </p:nvPr>
        </p:nvSpPr>
        <p:spPr>
          <a:xfrm>
            <a:off x="585897" y="2379663"/>
            <a:ext cx="11057971" cy="3745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4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1">
  <p:cSld name="График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65" name="Google Shape;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22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" name="Google Shape;67;p22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" name="Google Shape;68;p22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22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22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22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4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5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/>
          <p:nvPr>
            <p:ph idx="6" type="chart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2">
  <p:cSld name="График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79" name="Google Shape;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23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" name="Google Shape;81;p23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" name="Google Shape;82;p23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23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23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4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3"/>
          <p:cNvSpPr/>
          <p:nvPr>
            <p:ph idx="5" type="chart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6" type="body"/>
          </p:nvPr>
        </p:nvSpPr>
        <p:spPr>
          <a:xfrm>
            <a:off x="585788" y="1447064"/>
            <a:ext cx="4322762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7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фры">
  <p:cSld name="Цифры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93" name="Google Shape;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24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24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24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24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24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4" type="body"/>
          </p:nvPr>
        </p:nvSpPr>
        <p:spPr>
          <a:xfrm>
            <a:off x="575076" y="4103994"/>
            <a:ext cx="2758143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5" type="body"/>
          </p:nvPr>
        </p:nvSpPr>
        <p:spPr>
          <a:xfrm>
            <a:off x="4047007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6" type="body"/>
          </p:nvPr>
        </p:nvSpPr>
        <p:spPr>
          <a:xfrm>
            <a:off x="7518938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7" type="body"/>
          </p:nvPr>
        </p:nvSpPr>
        <p:spPr>
          <a:xfrm>
            <a:off x="575076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8" type="body"/>
          </p:nvPr>
        </p:nvSpPr>
        <p:spPr>
          <a:xfrm>
            <a:off x="4047007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9" type="body"/>
          </p:nvPr>
        </p:nvSpPr>
        <p:spPr>
          <a:xfrm>
            <a:off x="7518938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1">
  <p:cSld name="Таблица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10" name="Google Shape;1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25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25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25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25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25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25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4" type="body"/>
          </p:nvPr>
        </p:nvSpPr>
        <p:spPr>
          <a:xfrm>
            <a:off x="585787" y="1447065"/>
            <a:ext cx="11058065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5" type="body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2">
  <p:cSld name="Таблица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22" name="Google Shape;1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6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26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26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26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6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4" type="body"/>
          </p:nvPr>
        </p:nvSpPr>
        <p:spPr>
          <a:xfrm>
            <a:off x="585787" y="1447064"/>
            <a:ext cx="7617877" cy="537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5" type="body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6" type="body"/>
          </p:nvPr>
        </p:nvSpPr>
        <p:spPr>
          <a:xfrm>
            <a:off x="8686807" y="2208363"/>
            <a:ext cx="2930666" cy="2570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/>
          <p:nvPr>
            <p:ph idx="1" type="body"/>
          </p:nvPr>
        </p:nvSpPr>
        <p:spPr>
          <a:xfrm>
            <a:off x="2074947" y="1187841"/>
            <a:ext cx="3848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Факультет экономических наук</a:t>
            </a:r>
            <a:endParaRPr/>
          </a:p>
        </p:txBody>
      </p:sp>
      <p:sp>
        <p:nvSpPr>
          <p:cNvPr id="182" name="Google Shape;182;p1"/>
          <p:cNvSpPr txBox="1"/>
          <p:nvPr>
            <p:ph idx="2" type="body"/>
          </p:nvPr>
        </p:nvSpPr>
        <p:spPr>
          <a:xfrm>
            <a:off x="6259420" y="1173829"/>
            <a:ext cx="2278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Бакалаврская программа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Экономика</a:t>
            </a:r>
            <a:endParaRPr/>
          </a:p>
        </p:txBody>
      </p:sp>
      <p:sp>
        <p:nvSpPr>
          <p:cNvPr id="183" name="Google Shape;183;p1"/>
          <p:cNvSpPr txBox="1"/>
          <p:nvPr>
            <p:ph idx="3" type="body"/>
          </p:nvPr>
        </p:nvSpPr>
        <p:spPr>
          <a:xfrm>
            <a:off x="8786720" y="1173829"/>
            <a:ext cx="2217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Москва 2025</a:t>
            </a:r>
            <a:endParaRPr/>
          </a:p>
        </p:txBody>
      </p:sp>
      <p:sp>
        <p:nvSpPr>
          <p:cNvPr id="184" name="Google Shape;184;p1"/>
          <p:cNvSpPr txBox="1"/>
          <p:nvPr>
            <p:ph idx="4" type="body"/>
          </p:nvPr>
        </p:nvSpPr>
        <p:spPr>
          <a:xfrm>
            <a:off x="1027975" y="2969325"/>
            <a:ext cx="64365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ru-RU" sz="2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Агентная модель рынка жилья</a:t>
            </a:r>
            <a:endParaRPr b="1" sz="2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ru-RU" sz="2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условиях льготной ипотеки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"/>
          <p:cNvSpPr txBox="1"/>
          <p:nvPr>
            <p:ph idx="4" type="body"/>
          </p:nvPr>
        </p:nvSpPr>
        <p:spPr>
          <a:xfrm>
            <a:off x="1027975" y="4373175"/>
            <a:ext cx="76254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b="1" lang="ru-RU" sz="1500"/>
              <a:t>Выполнил: 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ru-RU" sz="1500"/>
              <a:t>Горбенко Игорь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daa37081e_0_65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/>
              <a:t>Факультет экономических наук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39" name="Google Shape;339;g35daa37081e_0_65"/>
          <p:cNvSpPr txBox="1"/>
          <p:nvPr>
            <p:ph idx="2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Бакалаврская программа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Экономика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40" name="Google Shape;340;g35daa37081e_0_65"/>
          <p:cNvSpPr txBox="1"/>
          <p:nvPr>
            <p:ph idx="6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/>
              <a:t>Москва 2025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41" name="Google Shape;341;g35daa37081e_0_65"/>
          <p:cNvSpPr txBox="1"/>
          <p:nvPr>
            <p:ph type="title"/>
          </p:nvPr>
        </p:nvSpPr>
        <p:spPr>
          <a:xfrm>
            <a:off x="566997" y="1318265"/>
            <a:ext cx="11058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3000"/>
              <a:t>Базовая модель</a:t>
            </a:r>
            <a:endParaRPr sz="3000"/>
          </a:p>
        </p:txBody>
      </p:sp>
      <p:pic>
        <p:nvPicPr>
          <p:cNvPr id="342" name="Google Shape;342;g35daa37081e_0_65"/>
          <p:cNvPicPr preferRelativeResize="0"/>
          <p:nvPr/>
        </p:nvPicPr>
        <p:blipFill rotWithShape="1">
          <a:blip r:embed="rId3">
            <a:alphaModFix/>
          </a:blip>
          <a:srcRect b="34024" l="0" r="0" t="32647"/>
          <a:stretch/>
        </p:blipFill>
        <p:spPr>
          <a:xfrm>
            <a:off x="696313" y="1942325"/>
            <a:ext cx="4873814" cy="229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35daa37081e_0_65"/>
          <p:cNvPicPr preferRelativeResize="0"/>
          <p:nvPr/>
        </p:nvPicPr>
        <p:blipFill rotWithShape="1">
          <a:blip r:embed="rId3">
            <a:alphaModFix/>
          </a:blip>
          <a:srcRect b="0" l="0" r="0" t="66210"/>
          <a:stretch/>
        </p:blipFill>
        <p:spPr>
          <a:xfrm>
            <a:off x="696325" y="4259225"/>
            <a:ext cx="4873801" cy="2329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35daa37081e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5900" y="1942325"/>
            <a:ext cx="4873801" cy="4714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35daa37081e_0_65"/>
          <p:cNvPicPr preferRelativeResize="0"/>
          <p:nvPr/>
        </p:nvPicPr>
        <p:blipFill rotWithShape="1">
          <a:blip r:embed="rId5">
            <a:alphaModFix/>
          </a:blip>
          <a:srcRect b="28374" l="43655" r="51734" t="68560"/>
          <a:stretch/>
        </p:blipFill>
        <p:spPr>
          <a:xfrm rot="10800000">
            <a:off x="1256100" y="5888325"/>
            <a:ext cx="234000" cy="2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daa37081e_0_73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/>
              <a:t>Факультет экономических наук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52" name="Google Shape;352;g35daa37081e_0_73"/>
          <p:cNvSpPr txBox="1"/>
          <p:nvPr>
            <p:ph idx="2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Бакалаврская программа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Экономика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53" name="Google Shape;353;g35daa37081e_0_73"/>
          <p:cNvSpPr txBox="1"/>
          <p:nvPr>
            <p:ph idx="6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/>
              <a:t>Москва 2025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54" name="Google Shape;354;g35daa37081e_0_73"/>
          <p:cNvSpPr txBox="1"/>
          <p:nvPr>
            <p:ph type="title"/>
          </p:nvPr>
        </p:nvSpPr>
        <p:spPr>
          <a:xfrm>
            <a:off x="566997" y="1318265"/>
            <a:ext cx="11058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3000"/>
              <a:t>Модель с общей льготной ипотекой</a:t>
            </a:r>
            <a:endParaRPr sz="3000"/>
          </a:p>
        </p:txBody>
      </p:sp>
      <p:pic>
        <p:nvPicPr>
          <p:cNvPr id="355" name="Google Shape;355;g35daa37081e_0_73"/>
          <p:cNvPicPr preferRelativeResize="0"/>
          <p:nvPr/>
        </p:nvPicPr>
        <p:blipFill rotWithShape="1">
          <a:blip r:embed="rId3">
            <a:alphaModFix/>
          </a:blip>
          <a:srcRect b="33365" l="0" r="0" t="32661"/>
          <a:stretch/>
        </p:blipFill>
        <p:spPr>
          <a:xfrm>
            <a:off x="725875" y="1968825"/>
            <a:ext cx="4961824" cy="23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35daa37081e_0_73"/>
          <p:cNvPicPr preferRelativeResize="0"/>
          <p:nvPr/>
        </p:nvPicPr>
        <p:blipFill rotWithShape="1">
          <a:blip r:embed="rId3">
            <a:alphaModFix/>
          </a:blip>
          <a:srcRect b="0" l="0" r="0" t="66655"/>
          <a:stretch/>
        </p:blipFill>
        <p:spPr>
          <a:xfrm>
            <a:off x="725875" y="4291400"/>
            <a:ext cx="4961824" cy="2355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35daa37081e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4000" y="1977750"/>
            <a:ext cx="4809066" cy="46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35daa37081e_0_73"/>
          <p:cNvPicPr preferRelativeResize="0"/>
          <p:nvPr/>
        </p:nvPicPr>
        <p:blipFill rotWithShape="1">
          <a:blip r:embed="rId3">
            <a:alphaModFix/>
          </a:blip>
          <a:srcRect b="0" l="8181" r="0" t="94113"/>
          <a:stretch/>
        </p:blipFill>
        <p:spPr>
          <a:xfrm>
            <a:off x="6842275" y="6231050"/>
            <a:ext cx="4383900" cy="4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35daa37081e_0_73"/>
          <p:cNvPicPr preferRelativeResize="0"/>
          <p:nvPr/>
        </p:nvPicPr>
        <p:blipFill rotWithShape="1">
          <a:blip r:embed="rId3">
            <a:alphaModFix/>
          </a:blip>
          <a:srcRect b="0" l="8181" r="0" t="94113"/>
          <a:stretch/>
        </p:blipFill>
        <p:spPr>
          <a:xfrm>
            <a:off x="6842275" y="3945050"/>
            <a:ext cx="4383900" cy="4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35daa37081e_0_73"/>
          <p:cNvPicPr preferRelativeResize="0"/>
          <p:nvPr/>
        </p:nvPicPr>
        <p:blipFill rotWithShape="1">
          <a:blip r:embed="rId5">
            <a:alphaModFix/>
          </a:blip>
          <a:srcRect b="28374" l="43655" r="51734" t="68560"/>
          <a:stretch/>
        </p:blipFill>
        <p:spPr>
          <a:xfrm rot="10800000">
            <a:off x="4494625" y="4423650"/>
            <a:ext cx="234000" cy="2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daa37081e_0_81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/>
              <a:t>Факультет экономических наук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67" name="Google Shape;367;g35daa37081e_0_81"/>
          <p:cNvSpPr txBox="1"/>
          <p:nvPr>
            <p:ph idx="2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Бакалаврская программа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Экономика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68" name="Google Shape;368;g35daa37081e_0_81"/>
          <p:cNvSpPr txBox="1"/>
          <p:nvPr>
            <p:ph idx="6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/>
              <a:t>Москва 2025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69" name="Google Shape;369;g35daa37081e_0_81"/>
          <p:cNvSpPr txBox="1"/>
          <p:nvPr>
            <p:ph type="title"/>
          </p:nvPr>
        </p:nvSpPr>
        <p:spPr>
          <a:xfrm>
            <a:off x="566997" y="1318265"/>
            <a:ext cx="11058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3000"/>
              <a:t>Модель с льготной ипотекой для молодёжи</a:t>
            </a:r>
            <a:endParaRPr sz="3000"/>
          </a:p>
        </p:txBody>
      </p:sp>
      <p:pic>
        <p:nvPicPr>
          <p:cNvPr id="370" name="Google Shape;370;g35daa37081e_0_81"/>
          <p:cNvPicPr preferRelativeResize="0"/>
          <p:nvPr/>
        </p:nvPicPr>
        <p:blipFill rotWithShape="1">
          <a:blip r:embed="rId3">
            <a:alphaModFix/>
          </a:blip>
          <a:srcRect b="35455" l="0" r="0" t="33001"/>
          <a:stretch/>
        </p:blipFill>
        <p:spPr>
          <a:xfrm>
            <a:off x="609600" y="1913375"/>
            <a:ext cx="5062825" cy="2280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35daa37081e_0_81"/>
          <p:cNvPicPr preferRelativeResize="0"/>
          <p:nvPr/>
        </p:nvPicPr>
        <p:blipFill rotWithShape="1">
          <a:blip r:embed="rId3">
            <a:alphaModFix/>
          </a:blip>
          <a:srcRect b="0" l="0" r="0" t="66036"/>
          <a:stretch/>
        </p:blipFill>
        <p:spPr>
          <a:xfrm>
            <a:off x="609600" y="4186525"/>
            <a:ext cx="5062825" cy="24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35daa37081e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3100" y="1913375"/>
            <a:ext cx="4877561" cy="47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35daa37081e_0_81"/>
          <p:cNvPicPr preferRelativeResize="0"/>
          <p:nvPr/>
        </p:nvPicPr>
        <p:blipFill rotWithShape="1">
          <a:blip r:embed="rId5">
            <a:alphaModFix/>
          </a:blip>
          <a:srcRect b="28374" l="43655" r="51734" t="68560"/>
          <a:stretch/>
        </p:blipFill>
        <p:spPr>
          <a:xfrm rot="10800000">
            <a:off x="4457075" y="4375250"/>
            <a:ext cx="248975" cy="2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daa37081e_0_89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/>
              <a:t>Факультет экономических наук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80" name="Google Shape;380;g35daa37081e_0_89"/>
          <p:cNvSpPr txBox="1"/>
          <p:nvPr>
            <p:ph idx="2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Бакалаврская программа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Экономика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81" name="Google Shape;381;g35daa37081e_0_89"/>
          <p:cNvSpPr txBox="1"/>
          <p:nvPr>
            <p:ph idx="6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/>
              <a:t>Москва 2025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82" name="Google Shape;382;g35daa37081e_0_89"/>
          <p:cNvSpPr txBox="1"/>
          <p:nvPr>
            <p:ph type="title"/>
          </p:nvPr>
        </p:nvSpPr>
        <p:spPr>
          <a:xfrm>
            <a:off x="566997" y="1318265"/>
            <a:ext cx="11058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3000"/>
              <a:t>Модель с перераспределением доходов</a:t>
            </a:r>
            <a:endParaRPr sz="3000"/>
          </a:p>
        </p:txBody>
      </p:sp>
      <p:pic>
        <p:nvPicPr>
          <p:cNvPr id="383" name="Google Shape;383;g35daa37081e_0_89"/>
          <p:cNvPicPr preferRelativeResize="0"/>
          <p:nvPr/>
        </p:nvPicPr>
        <p:blipFill rotWithShape="1">
          <a:blip r:embed="rId3">
            <a:alphaModFix/>
          </a:blip>
          <a:srcRect b="878" l="0" r="0" t="32601"/>
          <a:stretch/>
        </p:blipFill>
        <p:spPr>
          <a:xfrm>
            <a:off x="704850" y="1930600"/>
            <a:ext cx="4986625" cy="46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35daa37081e_0_89"/>
          <p:cNvPicPr preferRelativeResize="0"/>
          <p:nvPr/>
        </p:nvPicPr>
        <p:blipFill rotWithShape="1">
          <a:blip r:embed="rId3">
            <a:alphaModFix/>
          </a:blip>
          <a:srcRect b="28374" l="43655" r="51734" t="68560"/>
          <a:stretch/>
        </p:blipFill>
        <p:spPr>
          <a:xfrm rot="10800000">
            <a:off x="2886300" y="4454875"/>
            <a:ext cx="234000" cy="2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35daa37081e_0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5275" y="1930600"/>
            <a:ext cx="4912475" cy="476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daa37081e_0_99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/>
              <a:t>Факультет экономических наук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92" name="Google Shape;392;g35daa37081e_0_99"/>
          <p:cNvSpPr txBox="1"/>
          <p:nvPr>
            <p:ph idx="2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Бакалаврская программа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Экономика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93" name="Google Shape;393;g35daa37081e_0_99"/>
          <p:cNvSpPr txBox="1"/>
          <p:nvPr>
            <p:ph idx="6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/>
              <a:t>Москва 2025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94" name="Google Shape;394;g35daa37081e_0_99"/>
          <p:cNvSpPr txBox="1"/>
          <p:nvPr>
            <p:ph type="title"/>
          </p:nvPr>
        </p:nvSpPr>
        <p:spPr>
          <a:xfrm>
            <a:off x="566997" y="1318265"/>
            <a:ext cx="11058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3000"/>
              <a:t>Заключение</a:t>
            </a:r>
            <a:endParaRPr sz="3000"/>
          </a:p>
        </p:txBody>
      </p:sp>
      <p:sp>
        <p:nvSpPr>
          <p:cNvPr id="395" name="Google Shape;395;g35daa37081e_0_99"/>
          <p:cNvSpPr txBox="1"/>
          <p:nvPr/>
        </p:nvSpPr>
        <p:spPr>
          <a:xfrm>
            <a:off x="6191325" y="2202700"/>
            <a:ext cx="53529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Направления развития модели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Внедрение бракосочетания в модель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Добавление банков в качестве агентов модели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Разделение застройщиков и продавцов квартир (риэлторов)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Приведение масштаба модели к натуральной величине (1 : 1)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35daa37081e_0_99"/>
          <p:cNvSpPr txBox="1"/>
          <p:nvPr/>
        </p:nvSpPr>
        <p:spPr>
          <a:xfrm>
            <a:off x="611275" y="2202700"/>
            <a:ext cx="5352900" cy="3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Результаты работы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Создана агентная модель рынка недвижимости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Симулировано 4 различных сценария в модели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Проведён анализ результатов модели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e9841b909_0_224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/>
              <a:t>Факультет экономических наук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403" name="Google Shape;403;g35e9841b909_0_224"/>
          <p:cNvSpPr txBox="1"/>
          <p:nvPr>
            <p:ph idx="2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Бакалаврская программа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Экономика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404" name="Google Shape;404;g35e9841b909_0_224"/>
          <p:cNvSpPr txBox="1"/>
          <p:nvPr>
            <p:ph idx="6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/>
              <a:t>Москва 2025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405" name="Google Shape;405;g35e9841b909_0_224"/>
          <p:cNvSpPr txBox="1"/>
          <p:nvPr>
            <p:ph type="title"/>
          </p:nvPr>
        </p:nvSpPr>
        <p:spPr>
          <a:xfrm>
            <a:off x="566997" y="1318265"/>
            <a:ext cx="11058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3000"/>
              <a:t>Код</a:t>
            </a:r>
            <a:endParaRPr sz="3000"/>
          </a:p>
        </p:txBody>
      </p:sp>
      <p:pic>
        <p:nvPicPr>
          <p:cNvPr id="406" name="Google Shape;406;g35e9841b909_0_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175" y="2095275"/>
            <a:ext cx="3857625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35e9841b909_0_224"/>
          <p:cNvSpPr txBox="1"/>
          <p:nvPr/>
        </p:nvSpPr>
        <p:spPr>
          <a:xfrm>
            <a:off x="4115250" y="5823200"/>
            <a:ext cx="39615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Ссылка на гит-репозиторий с кодом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a26f83d09_0_3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/>
              <a:t>Факультет экономических наук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92" name="Google Shape;192;g2ca26f83d09_0_3"/>
          <p:cNvSpPr txBox="1"/>
          <p:nvPr>
            <p:ph idx="2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Бакалаврская программа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Экономика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93" name="Google Shape;193;g2ca26f83d09_0_3"/>
          <p:cNvSpPr txBox="1"/>
          <p:nvPr>
            <p:ph idx="6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/>
              <a:t>Москва 2025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94" name="Google Shape;194;g2ca26f83d09_0_3"/>
          <p:cNvSpPr txBox="1"/>
          <p:nvPr>
            <p:ph type="title"/>
          </p:nvPr>
        </p:nvSpPr>
        <p:spPr>
          <a:xfrm>
            <a:off x="566997" y="1318265"/>
            <a:ext cx="11058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3000"/>
              <a:t>Введение</a:t>
            </a:r>
            <a:endParaRPr sz="3000"/>
          </a:p>
        </p:txBody>
      </p:sp>
      <p:sp>
        <p:nvSpPr>
          <p:cNvPr id="195" name="Google Shape;195;g2ca26f83d09_0_3"/>
          <p:cNvSpPr txBox="1"/>
          <p:nvPr/>
        </p:nvSpPr>
        <p:spPr>
          <a:xfrm>
            <a:off x="641775" y="2078700"/>
            <a:ext cx="53529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Создать модель рынка жилья с государственным вмешательством и проанализировать её результаты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ca26f83d09_0_3"/>
          <p:cNvSpPr txBox="1"/>
          <p:nvPr/>
        </p:nvSpPr>
        <p:spPr>
          <a:xfrm>
            <a:off x="641775" y="3832800"/>
            <a:ext cx="35922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Агентное моделирование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ca26f83d09_0_3"/>
          <p:cNvSpPr txBox="1"/>
          <p:nvPr/>
        </p:nvSpPr>
        <p:spPr>
          <a:xfrm>
            <a:off x="5693225" y="2095275"/>
            <a:ext cx="61338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Изучить особенности рынка жилья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Составить агентную модель рынка недвижимости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Найти и реализовать в модели варианты государственного вмешательства в рынок недвижимости с целью повысить доступность жилья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Проанализировать результаты симуляции модели при разных государственных программах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daa37081e_0_2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/>
              <a:t>Факультет экономических наук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04" name="Google Shape;204;g35daa37081e_0_2"/>
          <p:cNvSpPr txBox="1"/>
          <p:nvPr>
            <p:ph idx="2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Бакалаврская программа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Экономика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05" name="Google Shape;205;g35daa37081e_0_2"/>
          <p:cNvSpPr txBox="1"/>
          <p:nvPr>
            <p:ph idx="6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/>
              <a:t>Москва 2025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06" name="Google Shape;206;g35daa37081e_0_2"/>
          <p:cNvSpPr txBox="1"/>
          <p:nvPr>
            <p:ph type="title"/>
          </p:nvPr>
        </p:nvSpPr>
        <p:spPr>
          <a:xfrm>
            <a:off x="566997" y="1318265"/>
            <a:ext cx="11058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3000"/>
              <a:t>Рынок недвижимости</a:t>
            </a:r>
            <a:endParaRPr sz="3000"/>
          </a:p>
        </p:txBody>
      </p:sp>
      <p:pic>
        <p:nvPicPr>
          <p:cNvPr id="207" name="Google Shape;207;g35daa37081e_0_2"/>
          <p:cNvPicPr preferRelativeResize="0"/>
          <p:nvPr/>
        </p:nvPicPr>
        <p:blipFill rotWithShape="1">
          <a:blip r:embed="rId3">
            <a:alphaModFix/>
          </a:blip>
          <a:srcRect b="8547" l="5439" r="8353" t="1475"/>
          <a:stretch/>
        </p:blipFill>
        <p:spPr>
          <a:xfrm rot="-3931783">
            <a:off x="7283250" y="1922892"/>
            <a:ext cx="3999175" cy="401114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35daa37081e_0_2"/>
          <p:cNvSpPr txBox="1"/>
          <p:nvPr/>
        </p:nvSpPr>
        <p:spPr>
          <a:xfrm>
            <a:off x="7254675" y="1449400"/>
            <a:ext cx="4056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ВВП по статьям ОКВЭД за 2023 год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35daa37081e_0_2"/>
          <p:cNvSpPr txBox="1"/>
          <p:nvPr/>
        </p:nvSpPr>
        <p:spPr>
          <a:xfrm>
            <a:off x="6480400" y="5938100"/>
            <a:ext cx="22188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недвижимостью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35daa37081e_0_2"/>
          <p:cNvSpPr txBox="1"/>
          <p:nvPr/>
        </p:nvSpPr>
        <p:spPr>
          <a:xfrm>
            <a:off x="9635775" y="6065900"/>
            <a:ext cx="1698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Строительство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g35daa37081e_0_2"/>
          <p:cNvPicPr preferRelativeResize="0"/>
          <p:nvPr/>
        </p:nvPicPr>
        <p:blipFill rotWithShape="1">
          <a:blip r:embed="rId4">
            <a:alphaModFix/>
          </a:blip>
          <a:srcRect b="2678" l="3311" r="1812" t="4634"/>
          <a:stretch/>
        </p:blipFill>
        <p:spPr>
          <a:xfrm>
            <a:off x="567000" y="2317386"/>
            <a:ext cx="5913398" cy="3249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212" name="Google Shape;212;g35daa37081e_0_2"/>
          <p:cNvCxnSpPr>
            <a:endCxn id="207" idx="1"/>
          </p:cNvCxnSpPr>
          <p:nvPr/>
        </p:nvCxnSpPr>
        <p:spPr>
          <a:xfrm flipH="1" rot="10800000">
            <a:off x="7877666" y="5748440"/>
            <a:ext cx="5769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g35daa37081e_0_2"/>
          <p:cNvCxnSpPr/>
          <p:nvPr/>
        </p:nvCxnSpPr>
        <p:spPr>
          <a:xfrm rot="10800000">
            <a:off x="9471200" y="5933000"/>
            <a:ext cx="682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daa37081e_0_18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/>
              <a:t>Факультет экономических наук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20" name="Google Shape;220;g35daa37081e_0_18"/>
          <p:cNvSpPr txBox="1"/>
          <p:nvPr>
            <p:ph idx="2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Бакалаврская программа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Экономика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21" name="Google Shape;221;g35daa37081e_0_18"/>
          <p:cNvSpPr txBox="1"/>
          <p:nvPr>
            <p:ph idx="6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/>
              <a:t>Москва 2025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22" name="Google Shape;222;g35daa37081e_0_18"/>
          <p:cNvSpPr txBox="1"/>
          <p:nvPr>
            <p:ph type="title"/>
          </p:nvPr>
        </p:nvSpPr>
        <p:spPr>
          <a:xfrm>
            <a:off x="566997" y="1318265"/>
            <a:ext cx="11058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3000"/>
              <a:t>Агентное моделирование</a:t>
            </a:r>
            <a:endParaRPr sz="3000"/>
          </a:p>
        </p:txBody>
      </p:sp>
      <p:sp>
        <p:nvSpPr>
          <p:cNvPr id="223" name="Google Shape;223;g35daa37081e_0_18"/>
          <p:cNvSpPr txBox="1"/>
          <p:nvPr/>
        </p:nvSpPr>
        <p:spPr>
          <a:xfrm>
            <a:off x="613375" y="2149700"/>
            <a:ext cx="4077600" cy="3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Основные идеи: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Независимость агентов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Адаптивность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Локальные взаимодействия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Ограниченная рациональность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Гетерогенность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35daa37081e_0_18"/>
          <p:cNvSpPr txBox="1"/>
          <p:nvPr/>
        </p:nvSpPr>
        <p:spPr>
          <a:xfrm>
            <a:off x="6252175" y="2149700"/>
            <a:ext cx="42720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Преимущества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Легко изменять модель под разные сценарии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Мало сложных предпосылок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Точное воспроизведение сложных систем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35daa37081e_0_18"/>
          <p:cNvSpPr txBox="1"/>
          <p:nvPr/>
        </p:nvSpPr>
        <p:spPr>
          <a:xfrm>
            <a:off x="6252175" y="4377475"/>
            <a:ext cx="40776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Недостатки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Высокое потребление вычислительных ресурсов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Нелинейное масштабирование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daa37081e_0_28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/>
              <a:t>Факультет экономических наук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32" name="Google Shape;232;g35daa37081e_0_28"/>
          <p:cNvSpPr txBox="1"/>
          <p:nvPr>
            <p:ph idx="2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Бакалаврская программа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Экономика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33" name="Google Shape;233;g35daa37081e_0_28"/>
          <p:cNvSpPr txBox="1"/>
          <p:nvPr>
            <p:ph idx="6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/>
              <a:t>Москва 2025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34" name="Google Shape;234;g35daa37081e_0_28"/>
          <p:cNvSpPr txBox="1"/>
          <p:nvPr>
            <p:ph type="title"/>
          </p:nvPr>
        </p:nvSpPr>
        <p:spPr>
          <a:xfrm>
            <a:off x="566997" y="1318265"/>
            <a:ext cx="11058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3000"/>
              <a:t>Семьи: покупатели жилья</a:t>
            </a:r>
            <a:endParaRPr sz="3000"/>
          </a:p>
        </p:txBody>
      </p:sp>
      <p:sp>
        <p:nvSpPr>
          <p:cNvPr id="235" name="Google Shape;235;g35daa37081e_0_28"/>
          <p:cNvSpPr/>
          <p:nvPr/>
        </p:nvSpPr>
        <p:spPr>
          <a:xfrm>
            <a:off x="1093775" y="4689625"/>
            <a:ext cx="3032700" cy="70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/>
              <a:t>Жизнь потребителя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35daa37081e_0_28"/>
          <p:cNvSpPr/>
          <p:nvPr/>
        </p:nvSpPr>
        <p:spPr>
          <a:xfrm>
            <a:off x="2768400" y="2761625"/>
            <a:ext cx="1901700" cy="2098500"/>
          </a:xfrm>
          <a:prstGeom prst="bentArrow">
            <a:avLst>
              <a:gd fmla="val 16262" name="adj1"/>
              <a:gd fmla="val 21910" name="adj2"/>
              <a:gd fmla="val 22438" name="adj3"/>
              <a:gd fmla="val 39436" name="adj4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35daa37081e_0_28"/>
          <p:cNvSpPr txBox="1"/>
          <p:nvPr/>
        </p:nvSpPr>
        <p:spPr>
          <a:xfrm>
            <a:off x="2304975" y="5623725"/>
            <a:ext cx="12342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Рождение детей</a:t>
            </a:r>
            <a:endParaRPr b="0" i="0" sz="1400" u="none" cap="none" strike="noStrike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35daa37081e_0_28"/>
          <p:cNvSpPr txBox="1"/>
          <p:nvPr/>
        </p:nvSpPr>
        <p:spPr>
          <a:xfrm>
            <a:off x="507450" y="5623725"/>
            <a:ext cx="999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Рождение</a:t>
            </a:r>
            <a:endParaRPr b="0" i="0" sz="1400" u="none" cap="none" strike="noStrike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35daa37081e_0_28"/>
          <p:cNvSpPr txBox="1"/>
          <p:nvPr/>
        </p:nvSpPr>
        <p:spPr>
          <a:xfrm>
            <a:off x="3693713" y="5623725"/>
            <a:ext cx="8658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Смерть</a:t>
            </a:r>
            <a:endParaRPr b="0" i="0" sz="1400" u="none" cap="none" strike="noStrike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35daa37081e_0_28"/>
          <p:cNvSpPr txBox="1"/>
          <p:nvPr/>
        </p:nvSpPr>
        <p:spPr>
          <a:xfrm>
            <a:off x="1353401" y="5623725"/>
            <a:ext cx="10788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Взросление</a:t>
            </a:r>
            <a:endParaRPr b="0" i="0" sz="1400" u="none" cap="none" strike="noStrike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35daa37081e_0_28"/>
          <p:cNvSpPr txBox="1"/>
          <p:nvPr/>
        </p:nvSpPr>
        <p:spPr>
          <a:xfrm>
            <a:off x="3466200" y="2939275"/>
            <a:ext cx="696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Дети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g35daa37081e_0_28"/>
          <p:cNvCxnSpPr/>
          <p:nvPr/>
        </p:nvCxnSpPr>
        <p:spPr>
          <a:xfrm rot="10800000">
            <a:off x="1092125" y="5267625"/>
            <a:ext cx="3300" cy="3561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g35daa37081e_0_28"/>
          <p:cNvCxnSpPr/>
          <p:nvPr/>
        </p:nvCxnSpPr>
        <p:spPr>
          <a:xfrm rot="10800000">
            <a:off x="1851250" y="5267625"/>
            <a:ext cx="3300" cy="3561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g35daa37081e_0_28"/>
          <p:cNvCxnSpPr/>
          <p:nvPr/>
        </p:nvCxnSpPr>
        <p:spPr>
          <a:xfrm rot="10800000">
            <a:off x="2920425" y="5267625"/>
            <a:ext cx="3300" cy="3561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Google Shape;245;g35daa37081e_0_28"/>
          <p:cNvCxnSpPr/>
          <p:nvPr/>
        </p:nvCxnSpPr>
        <p:spPr>
          <a:xfrm rot="10800000">
            <a:off x="4125125" y="5120325"/>
            <a:ext cx="3000" cy="5034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6" name="Google Shape;246;g35daa37081e_0_28"/>
          <p:cNvSpPr/>
          <p:nvPr/>
        </p:nvSpPr>
        <p:spPr>
          <a:xfrm>
            <a:off x="4052075" y="3557425"/>
            <a:ext cx="149100" cy="1267500"/>
          </a:xfrm>
          <a:prstGeom prst="upArrow">
            <a:avLst>
              <a:gd fmla="val 50000" name="adj1"/>
              <a:gd fmla="val 144215" name="adj2"/>
            </a:avLst>
          </a:prstGeom>
          <a:solidFill>
            <a:srgbClr val="CFE2F3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35daa37081e_0_28"/>
          <p:cNvSpPr txBox="1"/>
          <p:nvPr/>
        </p:nvSpPr>
        <p:spPr>
          <a:xfrm>
            <a:off x="4162800" y="3983275"/>
            <a:ext cx="9462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Наследство</a:t>
            </a:r>
            <a:endParaRPr b="0" i="0" sz="1200" u="none" cap="none" strike="noStrike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35daa37081e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6775" y="5085225"/>
            <a:ext cx="266700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35daa37081e_0_28"/>
          <p:cNvSpPr txBox="1"/>
          <p:nvPr/>
        </p:nvSpPr>
        <p:spPr>
          <a:xfrm>
            <a:off x="6981075" y="4581825"/>
            <a:ext cx="45678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полезности: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- количество комнат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- остальное потребление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- коэффициент необходимости комнаты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35daa37081e_0_28"/>
          <p:cNvSpPr txBox="1"/>
          <p:nvPr/>
        </p:nvSpPr>
        <p:spPr>
          <a:xfrm>
            <a:off x="6981075" y="1956813"/>
            <a:ext cx="4077600" cy="27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Гетерогенные атрибуты покупателей: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Зарплата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Накопления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Возраст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Осведомлённость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Количество детей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Количество комнат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35daa37081e_0_28"/>
          <p:cNvSpPr txBox="1"/>
          <p:nvPr/>
        </p:nvSpPr>
        <p:spPr>
          <a:xfrm>
            <a:off x="502575" y="1956825"/>
            <a:ext cx="421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Схема жизненного цикла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daa37081e_0_49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/>
              <a:t>Факультет экономических наук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58" name="Google Shape;258;g35daa37081e_0_49"/>
          <p:cNvSpPr txBox="1"/>
          <p:nvPr>
            <p:ph idx="2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Бакалаврская программа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Экономика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59" name="Google Shape;259;g35daa37081e_0_49"/>
          <p:cNvSpPr txBox="1"/>
          <p:nvPr>
            <p:ph idx="6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/>
              <a:t>Москва 2025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60" name="Google Shape;260;g35daa37081e_0_49"/>
          <p:cNvSpPr txBox="1"/>
          <p:nvPr>
            <p:ph type="title"/>
          </p:nvPr>
        </p:nvSpPr>
        <p:spPr>
          <a:xfrm>
            <a:off x="566997" y="1318265"/>
            <a:ext cx="11058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3000"/>
              <a:t>Застройщики: продавцы и строители жилья</a:t>
            </a:r>
            <a:endParaRPr sz="3000"/>
          </a:p>
        </p:txBody>
      </p:sp>
      <p:pic>
        <p:nvPicPr>
          <p:cNvPr id="261" name="Google Shape;261;g35daa37081e_0_49"/>
          <p:cNvPicPr preferRelativeResize="0"/>
          <p:nvPr/>
        </p:nvPicPr>
        <p:blipFill rotWithShape="1">
          <a:blip r:embed="rId3">
            <a:alphaModFix/>
          </a:blip>
          <a:srcRect b="0" l="0" r="0" t="12010"/>
          <a:stretch/>
        </p:blipFill>
        <p:spPr>
          <a:xfrm>
            <a:off x="340475" y="3243000"/>
            <a:ext cx="6083449" cy="27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35daa37081e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1098" y="3312515"/>
            <a:ext cx="5065927" cy="262196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35daa37081e_0_49"/>
          <p:cNvSpPr txBox="1"/>
          <p:nvPr/>
        </p:nvSpPr>
        <p:spPr>
          <a:xfrm>
            <a:off x="6592800" y="2663200"/>
            <a:ext cx="5182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 Херфиндаля-Хиршмана по городам России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35daa37081e_0_49"/>
          <p:cNvSpPr txBox="1"/>
          <p:nvPr/>
        </p:nvSpPr>
        <p:spPr>
          <a:xfrm>
            <a:off x="815350" y="2547250"/>
            <a:ext cx="5391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Изменение доли крупнейших застройщиков в объёме текущего жилищного строительства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35daa37081e_0_49"/>
          <p:cNvSpPr txBox="1"/>
          <p:nvPr/>
        </p:nvSpPr>
        <p:spPr>
          <a:xfrm>
            <a:off x="10889325" y="5729075"/>
            <a:ext cx="827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2024 год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daa37081e_0_57"/>
          <p:cNvSpPr/>
          <p:nvPr/>
        </p:nvSpPr>
        <p:spPr>
          <a:xfrm>
            <a:off x="4051350" y="2202925"/>
            <a:ext cx="4089300" cy="596100"/>
          </a:xfrm>
          <a:prstGeom prst="roundRect">
            <a:avLst>
              <a:gd fmla="val 16667" name="adj"/>
            </a:avLst>
          </a:prstGeom>
          <a:solidFill>
            <a:srgbClr val="FFDC9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Основные действия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35daa37081e_0_57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/>
              <a:t>Факультет экономических наук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73" name="Google Shape;273;g35daa37081e_0_57"/>
          <p:cNvSpPr txBox="1"/>
          <p:nvPr>
            <p:ph idx="2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Бакалаврская программа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Экономика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74" name="Google Shape;274;g35daa37081e_0_57"/>
          <p:cNvSpPr txBox="1"/>
          <p:nvPr>
            <p:ph idx="6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/>
              <a:t>Москва 2025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75" name="Google Shape;275;g35daa37081e_0_57"/>
          <p:cNvSpPr txBox="1"/>
          <p:nvPr>
            <p:ph type="title"/>
          </p:nvPr>
        </p:nvSpPr>
        <p:spPr>
          <a:xfrm>
            <a:off x="566997" y="1318265"/>
            <a:ext cx="11058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3000"/>
              <a:t>Государство: регулятор рынка</a:t>
            </a:r>
            <a:endParaRPr sz="3000"/>
          </a:p>
        </p:txBody>
      </p:sp>
      <p:sp>
        <p:nvSpPr>
          <p:cNvPr id="276" name="Google Shape;276;g35daa37081e_0_57"/>
          <p:cNvSpPr/>
          <p:nvPr/>
        </p:nvSpPr>
        <p:spPr>
          <a:xfrm rot="2700000">
            <a:off x="2580182" y="2811164"/>
            <a:ext cx="397535" cy="203392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35daa37081e_0_57"/>
          <p:cNvSpPr/>
          <p:nvPr/>
        </p:nvSpPr>
        <p:spPr>
          <a:xfrm>
            <a:off x="4534300" y="3051625"/>
            <a:ext cx="397500" cy="1466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35daa37081e_0_57"/>
          <p:cNvSpPr/>
          <p:nvPr/>
        </p:nvSpPr>
        <p:spPr>
          <a:xfrm>
            <a:off x="497275" y="4776538"/>
            <a:ext cx="2456400" cy="1679400"/>
          </a:xfrm>
          <a:prstGeom prst="roundRect">
            <a:avLst>
              <a:gd fmla="val 16667" name="adj"/>
            </a:avLst>
          </a:prstGeom>
          <a:solidFill>
            <a:srgbClr val="FFDC9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Установление</a:t>
            </a: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 государственной политики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35daa37081e_0_57"/>
          <p:cNvSpPr/>
          <p:nvPr/>
        </p:nvSpPr>
        <p:spPr>
          <a:xfrm>
            <a:off x="3428657" y="4776538"/>
            <a:ext cx="2456400" cy="1679400"/>
          </a:xfrm>
          <a:prstGeom prst="roundRect">
            <a:avLst>
              <a:gd fmla="val 16667" name="adj"/>
            </a:avLst>
          </a:prstGeom>
          <a:solidFill>
            <a:srgbClr val="FFDC9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Сбор налогов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35daa37081e_0_57"/>
          <p:cNvSpPr/>
          <p:nvPr/>
        </p:nvSpPr>
        <p:spPr>
          <a:xfrm>
            <a:off x="6360040" y="4776538"/>
            <a:ext cx="2456400" cy="1679400"/>
          </a:xfrm>
          <a:prstGeom prst="roundRect">
            <a:avLst>
              <a:gd fmla="val 16667" name="adj"/>
            </a:avLst>
          </a:prstGeom>
          <a:solidFill>
            <a:srgbClr val="FFDC9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Передача выморочного имущества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35daa37081e_0_57"/>
          <p:cNvSpPr/>
          <p:nvPr/>
        </p:nvSpPr>
        <p:spPr>
          <a:xfrm>
            <a:off x="9291422" y="4776538"/>
            <a:ext cx="2456400" cy="1679400"/>
          </a:xfrm>
          <a:prstGeom prst="roundRect">
            <a:avLst>
              <a:gd fmla="val 16667" name="adj"/>
            </a:avLst>
          </a:prstGeom>
          <a:solidFill>
            <a:srgbClr val="FFDC9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Calibri"/>
                <a:ea typeface="Calibri"/>
                <a:cs typeface="Calibri"/>
                <a:sym typeface="Calibri"/>
              </a:rPr>
              <a:t>Выдача трансфертов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35daa37081e_0_57"/>
          <p:cNvSpPr/>
          <p:nvPr/>
        </p:nvSpPr>
        <p:spPr>
          <a:xfrm>
            <a:off x="7235525" y="3051625"/>
            <a:ext cx="397500" cy="1466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35daa37081e_0_57"/>
          <p:cNvSpPr/>
          <p:nvPr/>
        </p:nvSpPr>
        <p:spPr>
          <a:xfrm rot="-2700000">
            <a:off x="9066982" y="2717914"/>
            <a:ext cx="397535" cy="203392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9841b909_0_162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/>
              <a:t>Факультет экономических наук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90" name="Google Shape;290;g35e9841b909_0_162"/>
          <p:cNvSpPr txBox="1"/>
          <p:nvPr>
            <p:ph idx="2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Бакалаврская программа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Экономика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91" name="Google Shape;291;g35e9841b909_0_162"/>
          <p:cNvSpPr txBox="1"/>
          <p:nvPr>
            <p:ph idx="6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/>
              <a:t>Москва 2025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92" name="Google Shape;292;g35e9841b909_0_162"/>
          <p:cNvSpPr txBox="1"/>
          <p:nvPr>
            <p:ph type="title"/>
          </p:nvPr>
        </p:nvSpPr>
        <p:spPr>
          <a:xfrm>
            <a:off x="566997" y="1318265"/>
            <a:ext cx="11058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3000"/>
              <a:t>Модель: схема</a:t>
            </a:r>
            <a:endParaRPr sz="3000"/>
          </a:p>
        </p:txBody>
      </p:sp>
      <p:sp>
        <p:nvSpPr>
          <p:cNvPr id="293" name="Google Shape;293;g35e9841b909_0_162"/>
          <p:cNvSpPr/>
          <p:nvPr/>
        </p:nvSpPr>
        <p:spPr>
          <a:xfrm>
            <a:off x="2735850" y="3360202"/>
            <a:ext cx="6720300" cy="3113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35e9841b909_0_162"/>
          <p:cNvSpPr/>
          <p:nvPr/>
        </p:nvSpPr>
        <p:spPr>
          <a:xfrm>
            <a:off x="4819333" y="2172050"/>
            <a:ext cx="2531400" cy="606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Государство</a:t>
            </a:r>
            <a:endParaRPr sz="2400"/>
          </a:p>
        </p:txBody>
      </p:sp>
      <p:sp>
        <p:nvSpPr>
          <p:cNvPr id="295" name="Google Shape;295;g35e9841b909_0_162"/>
          <p:cNvSpPr/>
          <p:nvPr/>
        </p:nvSpPr>
        <p:spPr>
          <a:xfrm>
            <a:off x="4838737" y="2847885"/>
            <a:ext cx="2531400" cy="442500"/>
          </a:xfrm>
          <a:prstGeom prst="downArrow">
            <a:avLst>
              <a:gd fmla="val 50000" name="adj1"/>
              <a:gd fmla="val 60874" name="adj2"/>
            </a:avLst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Политика</a:t>
            </a:r>
            <a:endParaRPr sz="1800"/>
          </a:p>
        </p:txBody>
      </p:sp>
      <p:sp>
        <p:nvSpPr>
          <p:cNvPr id="296" name="Google Shape;296;g35e9841b909_0_162"/>
          <p:cNvSpPr/>
          <p:nvPr/>
        </p:nvSpPr>
        <p:spPr>
          <a:xfrm>
            <a:off x="5191811" y="4363396"/>
            <a:ext cx="1806000" cy="1251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Торговля</a:t>
            </a:r>
            <a:endParaRPr sz="1800"/>
          </a:p>
        </p:txBody>
      </p:sp>
      <p:sp>
        <p:nvSpPr>
          <p:cNvPr id="297" name="Google Shape;297;g35e9841b909_0_162"/>
          <p:cNvSpPr txBox="1"/>
          <p:nvPr/>
        </p:nvSpPr>
        <p:spPr>
          <a:xfrm>
            <a:off x="5152104" y="3360202"/>
            <a:ext cx="1885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Рынок недвижимости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98" name="Google Shape;298;g35e9841b909_0_162"/>
          <p:cNvSpPr/>
          <p:nvPr/>
        </p:nvSpPr>
        <p:spPr>
          <a:xfrm>
            <a:off x="7185910" y="3555045"/>
            <a:ext cx="2051100" cy="2779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35e9841b909_0_162"/>
          <p:cNvSpPr txBox="1"/>
          <p:nvPr/>
        </p:nvSpPr>
        <p:spPr>
          <a:xfrm>
            <a:off x="7406981" y="4753851"/>
            <a:ext cx="1608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Продавцы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00" name="Google Shape;300;g35e9841b909_0_162"/>
          <p:cNvSpPr/>
          <p:nvPr/>
        </p:nvSpPr>
        <p:spPr>
          <a:xfrm>
            <a:off x="2952558" y="3555045"/>
            <a:ext cx="2051100" cy="2779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35e9841b909_0_162"/>
          <p:cNvSpPr/>
          <p:nvPr/>
        </p:nvSpPr>
        <p:spPr>
          <a:xfrm rot="5400000">
            <a:off x="3309769" y="4222229"/>
            <a:ext cx="1364400" cy="1885500"/>
          </a:xfrm>
          <a:prstGeom prst="leftRightArrowCallout">
            <a:avLst>
              <a:gd fmla="val 25000" name="adj1"/>
              <a:gd fmla="val 25000" name="adj2"/>
              <a:gd fmla="val 25000" name="adj3"/>
              <a:gd fmla="val 48123" name="adj4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5e9841b909_0_162"/>
          <p:cNvSpPr txBox="1"/>
          <p:nvPr/>
        </p:nvSpPr>
        <p:spPr>
          <a:xfrm>
            <a:off x="3173725" y="4923068"/>
            <a:ext cx="16089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Наследство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03" name="Google Shape;303;g35e9841b909_0_162"/>
          <p:cNvSpPr/>
          <p:nvPr/>
        </p:nvSpPr>
        <p:spPr>
          <a:xfrm>
            <a:off x="3953431" y="4118928"/>
            <a:ext cx="333300" cy="31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35e9841b909_0_162"/>
          <p:cNvSpPr/>
          <p:nvPr/>
        </p:nvSpPr>
        <p:spPr>
          <a:xfrm>
            <a:off x="4286646" y="4437169"/>
            <a:ext cx="333300" cy="31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35e9841b909_0_162"/>
          <p:cNvSpPr/>
          <p:nvPr/>
        </p:nvSpPr>
        <p:spPr>
          <a:xfrm>
            <a:off x="4449235" y="4047535"/>
            <a:ext cx="333300" cy="31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5e9841b909_0_162"/>
          <p:cNvSpPr/>
          <p:nvPr/>
        </p:nvSpPr>
        <p:spPr>
          <a:xfrm>
            <a:off x="3173729" y="4118928"/>
            <a:ext cx="333300" cy="31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35e9841b909_0_162"/>
          <p:cNvSpPr/>
          <p:nvPr/>
        </p:nvSpPr>
        <p:spPr>
          <a:xfrm>
            <a:off x="3563580" y="4070340"/>
            <a:ext cx="333300" cy="31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5e9841b909_0_162"/>
          <p:cNvSpPr/>
          <p:nvPr/>
        </p:nvSpPr>
        <p:spPr>
          <a:xfrm>
            <a:off x="3402534" y="4381001"/>
            <a:ext cx="333300" cy="31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35e9841b909_0_162"/>
          <p:cNvSpPr txBox="1"/>
          <p:nvPr/>
        </p:nvSpPr>
        <p:spPr>
          <a:xfrm>
            <a:off x="3173729" y="3657901"/>
            <a:ext cx="1608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Покупатели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10" name="Google Shape;310;g35e9841b909_0_162"/>
          <p:cNvSpPr/>
          <p:nvPr/>
        </p:nvSpPr>
        <p:spPr>
          <a:xfrm rot="10800000">
            <a:off x="3683407" y="5907856"/>
            <a:ext cx="333300" cy="31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35e9841b909_0_162"/>
          <p:cNvSpPr/>
          <p:nvPr/>
        </p:nvSpPr>
        <p:spPr>
          <a:xfrm rot="10800000">
            <a:off x="3350192" y="5589615"/>
            <a:ext cx="333300" cy="31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35e9841b909_0_162"/>
          <p:cNvSpPr/>
          <p:nvPr/>
        </p:nvSpPr>
        <p:spPr>
          <a:xfrm rot="10800000">
            <a:off x="3187602" y="5979249"/>
            <a:ext cx="333300" cy="31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5e9841b909_0_162"/>
          <p:cNvSpPr/>
          <p:nvPr/>
        </p:nvSpPr>
        <p:spPr>
          <a:xfrm rot="10800000">
            <a:off x="4463108" y="5907856"/>
            <a:ext cx="333300" cy="31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35e9841b909_0_162"/>
          <p:cNvSpPr/>
          <p:nvPr/>
        </p:nvSpPr>
        <p:spPr>
          <a:xfrm rot="10800000">
            <a:off x="4073258" y="5956444"/>
            <a:ext cx="333300" cy="31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35e9841b909_0_162"/>
          <p:cNvSpPr/>
          <p:nvPr/>
        </p:nvSpPr>
        <p:spPr>
          <a:xfrm rot="10800000">
            <a:off x="4234303" y="5645783"/>
            <a:ext cx="333300" cy="3180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" name="Google Shape;316;g35e9841b909_0_162"/>
          <p:cNvCxnSpPr/>
          <p:nvPr/>
        </p:nvCxnSpPr>
        <p:spPr>
          <a:xfrm flipH="1">
            <a:off x="3729775" y="2382725"/>
            <a:ext cx="787800" cy="7800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g35e9841b909_0_162"/>
          <p:cNvCxnSpPr/>
          <p:nvPr/>
        </p:nvCxnSpPr>
        <p:spPr>
          <a:xfrm flipH="1" rot="10800000">
            <a:off x="4073258" y="2633863"/>
            <a:ext cx="578100" cy="5622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g35e9841b909_0_162"/>
          <p:cNvSpPr txBox="1"/>
          <p:nvPr/>
        </p:nvSpPr>
        <p:spPr>
          <a:xfrm rot="-2700000">
            <a:off x="3930864" y="2646096"/>
            <a:ext cx="750523" cy="31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Налоги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35e9841b909_0_162"/>
          <p:cNvSpPr txBox="1"/>
          <p:nvPr/>
        </p:nvSpPr>
        <p:spPr>
          <a:xfrm rot="-2700000">
            <a:off x="3522525" y="2472376"/>
            <a:ext cx="1037750" cy="31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Трансферты</a:t>
            </a:r>
            <a:endParaRPr sz="12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9841b909_0_28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/>
              <a:t>Факультет экономических наук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26" name="Google Shape;326;g35e9841b909_0_28"/>
          <p:cNvSpPr txBox="1"/>
          <p:nvPr>
            <p:ph idx="2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Бакалаврская программа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/>
              <a:t>Экономика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27" name="Google Shape;327;g35e9841b909_0_28"/>
          <p:cNvSpPr txBox="1"/>
          <p:nvPr>
            <p:ph idx="6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-RU"/>
              <a:t>Москва 2025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28" name="Google Shape;328;g35e9841b909_0_28"/>
          <p:cNvSpPr txBox="1"/>
          <p:nvPr>
            <p:ph type="title"/>
          </p:nvPr>
        </p:nvSpPr>
        <p:spPr>
          <a:xfrm>
            <a:off x="566997" y="1318265"/>
            <a:ext cx="11058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3000"/>
              <a:t>Доступность жилья</a:t>
            </a:r>
            <a:endParaRPr sz="3000"/>
          </a:p>
        </p:txBody>
      </p:sp>
      <p:pic>
        <p:nvPicPr>
          <p:cNvPr id="329" name="Google Shape;329;g35e9841b909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00" y="2317275"/>
            <a:ext cx="5675950" cy="1734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35e9841b909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98" y="4179400"/>
            <a:ext cx="5675950" cy="16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35e9841b909_0_28"/>
          <p:cNvPicPr preferRelativeResize="0"/>
          <p:nvPr/>
        </p:nvPicPr>
        <p:blipFill rotWithShape="1">
          <a:blip r:embed="rId5">
            <a:alphaModFix/>
          </a:blip>
          <a:srcRect b="0" l="0" r="0" t="6655"/>
          <a:stretch/>
        </p:blipFill>
        <p:spPr>
          <a:xfrm>
            <a:off x="6259900" y="2045000"/>
            <a:ext cx="5724925" cy="42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35e9841b909_0_28"/>
          <p:cNvSpPr txBox="1"/>
          <p:nvPr/>
        </p:nvSpPr>
        <p:spPr>
          <a:xfrm>
            <a:off x="6853925" y="1318275"/>
            <a:ext cx="49980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Коэффициент </a:t>
            </a:r>
            <a:r>
              <a:rPr lang="ru-RU" sz="1800">
                <a:solidFill>
                  <a:srgbClr val="0F2C68"/>
                </a:solidFill>
                <a:latin typeface="Calibri"/>
                <a:ea typeface="Calibri"/>
                <a:cs typeface="Calibri"/>
                <a:sym typeface="Calibri"/>
              </a:rPr>
              <a:t>доступности жилья (КДЖ) в российских агломерациях</a:t>
            </a:r>
            <a:endParaRPr sz="1800">
              <a:solidFill>
                <a:srgbClr val="0F2C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2021-11-11T08:52:47Z</dcterms:created>
  <dc:creator>Кутьков Юрий Юрьевич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