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6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1738-59C9-4CB0-8C2B-2D262DE3C98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A681F-3674-4776-A6F5-EC5D71121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DD55-B1A7-EE48-97DC-21A26688D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1B7D-94BF-B91B-996F-7BA9E49B5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57BC-9FFA-D44C-947D-D862858C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8BD8-27C0-4976-85C3-5DC7EB2BF50F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7F1D-97E6-0875-F970-99AD8596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68F9-7000-28BE-EDF8-E671CD38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DD33-2CB4-5FA3-6394-4B3E8DD1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04EA-9255-8469-8118-767DAFF5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85C6-2703-3A04-4D31-D13FA25A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B213-A02D-4F63-8543-3FB369955AE9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1172-A038-A8F1-DF74-3D532CEC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F989-535B-71C2-8CD3-BFE8CB1F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E421B-ADAC-81D7-2F38-14882D0F8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CD21B-099E-1BEF-D807-B59D6C57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DF08-6934-C611-BA0F-928C3D0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B0D6-58BF-4C49-B6F4-1AAC3CB487C4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2E5C-CD9D-27D2-B43B-D6AC5717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5475-888F-BFEF-22FD-B239DC10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BD71-6DAF-8539-7ECF-673C52BA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959F-2A44-7214-4C39-31974F41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30AB-D1A2-D0A1-2508-13BA07F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F62F-345B-4FFF-AC17-C74C328BF13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03CC-E7C3-4837-56E8-D343E1D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C747-2D4F-E817-2FDA-9E0D8CA5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ADA8-A187-75B9-B421-3800099A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9F2E-AAD0-6895-79A3-06511F28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B8D0-2DBC-1662-4B93-2EA4FEF6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79-4996-4841-95F3-EECA55836F28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EEE2-7DB2-0E7A-04E8-54D61BA5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5F4-CB81-3CB8-B973-5AB3FAEE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C432-DA96-1C4C-7319-87201A49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D53D-0351-2FD6-5C6E-AF4BFA8A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DECA-1319-CF6C-5C23-0FC042F6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621F-F56E-227E-FE9A-5E9C2F83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8900-8D5A-4048-910B-21C49B4D2BD0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B0F57-954C-1DCE-C110-69A47102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699D-E6C2-D6F0-C580-EBBF4C8A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F101-EF74-4C4D-4B64-121014A2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7122-7E5C-CF3D-D729-0E3ACA8D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C655-E745-5614-EA88-F9BD615A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38B7-4FF6-6746-AECE-8301B8E2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A1DDA-6E8E-FBC4-24CC-76EA9A483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546DA-70DB-4DFE-9E19-9A5EC61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09A3-852D-45C5-B760-DCEA9FAEFFE7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12C0-A522-8830-35C8-DA2A9BE9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0873E-F442-B6DB-E3E8-F3BD96B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7868-5CD6-5DA7-8F3B-F2875FC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16A53-91D1-DA36-8402-7D0C3E8C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7ACC-E77E-4B24-B9D0-BBB4A3F36C9D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0F6D-43AB-7A40-BA17-6E7BE2D4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B9A3A-CA83-3624-B4E1-A1374895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150AD-20D5-D54E-EB53-D26E414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8DDB-7D4F-4573-90C4-9981E0C46632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E65F1-EA2E-2A3F-C3B0-3711E3E3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5754A-A47B-1628-D1B1-009FE83C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6C2-DE85-F31B-FD53-06C1A008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4045-8931-DB18-610F-67C61385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73A91-72E0-0733-A460-38F270E7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57E3-0C17-AEF1-E56A-44094548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11F-CA0E-45BB-A3A5-40751570AE11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EE8C-F1FE-F512-FF88-675F7626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E9F2-308B-BD8B-C97E-2C2C9B94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FFA4-868D-87FA-5857-DE0F32B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E7927-92ED-3743-8DB5-F8F36644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43DD-D6A4-9CFB-BE92-31C58301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679C-0B90-C963-D299-7EAC9228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B93-6AA4-4C5F-B433-D96A209373A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AF2F-66A9-EDF4-113B-6A0C65E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CD12-753C-D2E4-D0B6-1EE3F39F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D54E-AC47-E2BD-5715-B69013B3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CD11-570F-0466-D687-A2E76D85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1923-A0D0-9FD4-818F-36E723CCD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579F-BD78-4A59-8B7C-4D0CDBA9FE7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E282-5809-0FEB-E419-88DABC1D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DA3B-81D6-B4BE-D8A7-BA037F623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CC37-000C-4C59-8AD4-25D4A515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3706D3-F967-37DE-600C-A7CDAEDD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49" y="436633"/>
            <a:ext cx="6849979" cy="23876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AF17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br>
              <a:rPr lang="en-US" sz="4800" dirty="0">
                <a:solidFill>
                  <a:srgbClr val="AF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4800" dirty="0">
                <a:solidFill>
                  <a:srgbClr val="AF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 Prediction Model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AF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PROPOSAL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2EEC7-6F00-1124-AE88-A48EE778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429000"/>
            <a:ext cx="5040582" cy="2759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CEA7A-8BEB-5CC3-13F0-55F7FCF5ABB4}"/>
              </a:ext>
            </a:extLst>
          </p:cNvPr>
          <p:cNvSpPr txBox="1"/>
          <p:nvPr/>
        </p:nvSpPr>
        <p:spPr>
          <a:xfrm>
            <a:off x="5052583" y="6184371"/>
            <a:ext cx="20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r>
              <a:rPr lang="en-US" sz="2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Sep, 2022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BE00E-95C0-9A29-469D-A47922666D84}"/>
              </a:ext>
            </a:extLst>
          </p:cNvPr>
          <p:cNvSpPr/>
          <p:nvPr/>
        </p:nvSpPr>
        <p:spPr>
          <a:xfrm rot="20531605">
            <a:off x="1365134" y="2999110"/>
            <a:ext cx="2446855" cy="24151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3BD886-EB10-15FA-3AA9-E8BF21F01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1" y="211848"/>
            <a:ext cx="2279189" cy="1321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0DB89B-37F2-ADB8-A063-8586032A67FD}"/>
              </a:ext>
            </a:extLst>
          </p:cNvPr>
          <p:cNvSpPr/>
          <p:nvPr/>
        </p:nvSpPr>
        <p:spPr>
          <a:xfrm rot="20531605">
            <a:off x="1239202" y="2879476"/>
            <a:ext cx="2687156" cy="2654189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AC82E-EC28-E405-8977-1483AB6EB5D0}"/>
              </a:ext>
            </a:extLst>
          </p:cNvPr>
          <p:cNvSpPr/>
          <p:nvPr/>
        </p:nvSpPr>
        <p:spPr>
          <a:xfrm rot="20531605">
            <a:off x="784548" y="3976148"/>
            <a:ext cx="2446855" cy="24151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5E409-D7B0-9B3E-BD02-10ADF0DBB3A0}"/>
              </a:ext>
            </a:extLst>
          </p:cNvPr>
          <p:cNvSpPr/>
          <p:nvPr/>
        </p:nvSpPr>
        <p:spPr>
          <a:xfrm rot="20531605">
            <a:off x="658616" y="3856514"/>
            <a:ext cx="2687156" cy="2654189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420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BB83-AB9A-702C-302D-769BB44B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653" y="2063703"/>
            <a:ext cx="4522694" cy="273059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AF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4F3B1-A912-B8E9-9D15-2A1B7C698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4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48-DC4B-A219-E68A-2201FEBA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918E-B20D-EF52-41E1-12813CA1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2508250"/>
          </a:xfrm>
        </p:spPr>
        <p:txBody>
          <a:bodyPr/>
          <a:lstStyle/>
          <a:p>
            <a:r>
              <a:rPr lang="en-US" dirty="0"/>
              <a:t>One of the main income earning assets for a bank is loan</a:t>
            </a:r>
          </a:p>
          <a:p>
            <a:r>
              <a:rPr lang="en-US" dirty="0"/>
              <a:t>Default on loans diminishes asset quality of a bank</a:t>
            </a:r>
          </a:p>
          <a:p>
            <a:r>
              <a:rPr lang="en-US" dirty="0"/>
              <a:t>Important for banks to invest their assets in safe hands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4F062-E7EF-0944-675B-06A3B5ECE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2746-021A-FAA9-D0E9-E1CC6AA4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z="280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1A92-A641-B199-F7C5-E427867A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370C-9331-7771-AC80-F5B39F68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default prediction model based on historical data that can predict whether it is safe to issue a loan to a particular applicant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DAE9-83BA-B558-5205-A6BC60A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8A7B-40BD-171B-232F-C195948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660-D6E1-84EF-7965-553C108F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3650"/>
          </a:xfrm>
        </p:spPr>
        <p:txBody>
          <a:bodyPr/>
          <a:lstStyle/>
          <a:p>
            <a:r>
              <a:rPr lang="en-US" i="0" dirty="0">
                <a:effectLst/>
              </a:rPr>
              <a:t>From Kaggle website</a:t>
            </a:r>
          </a:p>
          <a:p>
            <a:r>
              <a:rPr lang="en-US" dirty="0"/>
              <a:t>D</a:t>
            </a:r>
            <a:r>
              <a:rPr lang="en-US" i="0" dirty="0">
                <a:effectLst/>
              </a:rPr>
              <a:t>ataset contains columns simulating credit bureau data</a:t>
            </a:r>
            <a:endParaRPr lang="en-US" dirty="0"/>
          </a:p>
          <a:p>
            <a:r>
              <a:rPr lang="en-US" dirty="0"/>
              <a:t>No. of cases: 32,582</a:t>
            </a:r>
          </a:p>
          <a:p>
            <a:r>
              <a:rPr lang="en-US" dirty="0"/>
              <a:t>No. of Defaults:7,108 (21.82%)</a:t>
            </a:r>
          </a:p>
          <a:p>
            <a:r>
              <a:rPr lang="en-US" dirty="0"/>
              <a:t>No. of variables/features: 11</a:t>
            </a:r>
          </a:p>
          <a:p>
            <a:r>
              <a:rPr lang="en-US" dirty="0"/>
              <a:t>Total loan amount 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312,431,300</a:t>
            </a:r>
            <a:r>
              <a:rPr lang="en-US" dirty="0"/>
              <a:t> </a:t>
            </a:r>
          </a:p>
          <a:p>
            <a:r>
              <a:rPr lang="en-US" dirty="0"/>
              <a:t>Total loan amount for default : 77,125,375 (24.68%)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C1E7C-F994-9B44-D378-990D994C8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0AD6-AA4D-9F22-01D4-3DCDD5CE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6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C20A-3F03-B204-EEAB-981FDCAA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B948-A0E5-0D57-5FB1-E74273CF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Reddy and Kavitha (2010)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showed that using Neural Networks through attribute relevance analysis to build a prediction model increases the speed of Neural Network and feasible accuracy.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Shoumo et al. (2019)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focused on applying appropriate dimensionally reduction approach using Recursive Feature Elimination with Cross-Validation (RFECV) and Principal Component Analysis (PCA), noise handling, parameters tuning, using a grid search with cross-validation and on handling the imbalanced data problem. 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058F9-4276-C7E4-4862-26A98167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D546-6A37-5BFE-DE3F-D678B584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188258"/>
            <a:ext cx="3429000" cy="856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Methodology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2AF1C-B62F-B087-C605-3808379B3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31F20-BC01-F690-4DF0-BAC8F22F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406" y="1033278"/>
            <a:ext cx="8261794" cy="563646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8E8C2D-34CA-6253-3612-5F374AE9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23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981A-5FE5-8C98-8705-D02E635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097B-D2E6-1F16-0511-C70D3BEB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generalize the model as the data is taken from only one company/source </a:t>
            </a:r>
          </a:p>
          <a:p>
            <a:r>
              <a:rPr lang="en-US" dirty="0"/>
              <a:t>Other various factors/features/variables can affect the default process that are not included in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9E0DF-F563-0138-8A00-9EB512DC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DFCC-5E17-48D7-115B-1D34C3E6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C3E-11E4-7365-D6AF-E7149809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2817"/>
          </a:xfrm>
        </p:spPr>
        <p:txBody>
          <a:bodyPr/>
          <a:lstStyle/>
          <a:p>
            <a:r>
              <a:rPr lang="en-US" dirty="0"/>
              <a:t>Being able to determine whether the customer are likely to become default or not is very beneficial.</a:t>
            </a:r>
          </a:p>
          <a:p>
            <a:r>
              <a:rPr lang="en-US" dirty="0"/>
              <a:t>We will pre-process the data, perform EDA and then build prediction models, plus, also evaluate the performance of the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AD74E-A5F0-EBCE-B35E-4A1F9DCDB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38791-1565-2BBA-2F65-9DC7968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6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EC9D-A0D4-6D69-F83D-A4A7508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C0A-12AF-E5EA-7E9B-B58C24C6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2607"/>
          </a:xfrm>
        </p:spPr>
        <p:txBody>
          <a:bodyPr>
            <a:normAutofit/>
          </a:bodyPr>
          <a:lstStyle/>
          <a:p>
            <a:r>
              <a:rPr lang="en-US" dirty="0"/>
              <a:t> A. Jeremy Mahoney (2020, Sep 9), Credit risk modeling with machine learning. </a:t>
            </a:r>
            <a:r>
              <a:rPr lang="en-US" dirty="0" err="1"/>
              <a:t>towardsdatascience</a:t>
            </a:r>
            <a:r>
              <a:rPr lang="en-US" dirty="0"/>
              <a:t> site, Last accessed 3</a:t>
            </a:r>
            <a:r>
              <a:rPr lang="en-US" baseline="30000" dirty="0"/>
              <a:t>rd</a:t>
            </a:r>
            <a:r>
              <a:rPr lang="en-US" dirty="0"/>
              <a:t> Sep 2022: https://towardsdatascience.com/credit-risk-modeling-with-machine-learning8c8a2657b4c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5C19B-6E2F-FF6D-AA5D-8A881B6A8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500" y="0"/>
            <a:ext cx="1477125" cy="856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75C1-6702-262F-F718-5231ACA3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CC37-000C-4C59-8AD4-25D4A515AEF6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754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Default Prediction Model PROJECT PROPOSAL </vt:lpstr>
      <vt:lpstr>Introduction</vt:lpstr>
      <vt:lpstr>Objective</vt:lpstr>
      <vt:lpstr>Dataset</vt:lpstr>
      <vt:lpstr>Related Work</vt:lpstr>
      <vt:lpstr>Methodology</vt:lpstr>
      <vt:lpstr>Limitations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 PROJECT PROPOSAL</dc:title>
  <dc:creator>pradeep kandel</dc:creator>
  <cp:lastModifiedBy>pradeep kandel</cp:lastModifiedBy>
  <cp:revision>3</cp:revision>
  <dcterms:created xsi:type="dcterms:W3CDTF">2022-09-04T12:30:58Z</dcterms:created>
  <dcterms:modified xsi:type="dcterms:W3CDTF">2022-09-06T06:55:11Z</dcterms:modified>
</cp:coreProperties>
</file>