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c:v>
                </c:pt>
                <c:pt idx="1">
                  <c:v>24</c:v>
                </c:pt>
                <c:pt idx="2">
                  <c:v>28</c:v>
                </c:pt>
                <c:pt idx="3">
                  <c:v>27</c:v>
                </c:pt>
                <c:pt idx="4">
                  <c:v>17</c:v>
                </c:pt>
                <c:pt idx="5">
                  <c:v>23</c:v>
                </c:pt>
                <c:pt idx="6">
                  <c:v>13</c:v>
                </c:pt>
                <c:pt idx="7">
                  <c:v>24</c:v>
                </c:pt>
                <c:pt idx="8">
                  <c:v>25</c:v>
                </c:pt>
                <c:pt idx="9">
                  <c:v>26</c:v>
                </c:pt>
                <c:pt idx="10">
                  <c:v>25</c:v>
                </c:pt>
                <c:pt idx="11">
                  <c:v>28</c:v>
                </c:pt>
                <c:pt idx="12">
                  <c:v>24</c:v>
                </c:pt>
                <c:pt idx="13">
                  <c:v>24</c:v>
                </c:pt>
                <c:pt idx="14">
                  <c:v>27</c:v>
                </c:pt>
                <c:pt idx="15">
                  <c:v>14</c:v>
                </c:pt>
                <c:pt idx="16">
                  <c:v>29</c:v>
                </c:pt>
                <c:pt idx="17">
                  <c:v>24</c:v>
                </c:pt>
                <c:pt idx="18">
                  <c:v>16</c:v>
                </c:pt>
                <c:pt idx="19">
                  <c:v>29</c:v>
                </c:pt>
                <c:pt idx="20">
                  <c:v>18</c:v>
                </c:pt>
                <c:pt idx="21">
                  <c:v>22</c:v>
                </c:pt>
                <c:pt idx="22">
                  <c:v>22</c:v>
                </c:pt>
                <c:pt idx="23">
                  <c:v>24</c:v>
                </c:pt>
                <c:pt idx="24">
                  <c:v>27</c:v>
                </c:pt>
                <c:pt idx="25">
                  <c:v>24</c:v>
                </c:pt>
                <c:pt idx="26">
                  <c:v>26</c:v>
                </c:pt>
                <c:pt idx="27">
                  <c:v>20</c:v>
                </c:pt>
                <c:pt idx="28">
                  <c:v>25</c:v>
                </c:pt>
              </c:numCache>
            </c:numRef>
          </c:val>
          <c:extLst>
            <c:ext xmlns:c16="http://schemas.microsoft.com/office/drawing/2014/chart" uri="{C3380CC4-5D6E-409C-BE32-E72D297353CC}">
              <c16:uniqueId val="{00000000-6828-6D44-9C75-A97C44F988A1}"/>
            </c:ext>
          </c:extLst>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c:v>
                </c:pt>
                <c:pt idx="1">
                  <c:v>14</c:v>
                </c:pt>
                <c:pt idx="2">
                  <c:v>23</c:v>
                </c:pt>
                <c:pt idx="3">
                  <c:v>28</c:v>
                </c:pt>
                <c:pt idx="4">
                  <c:v>27</c:v>
                </c:pt>
                <c:pt idx="5">
                  <c:v>29</c:v>
                </c:pt>
                <c:pt idx="6">
                  <c:v>15</c:v>
                </c:pt>
                <c:pt idx="7">
                  <c:v>22</c:v>
                </c:pt>
                <c:pt idx="8">
                  <c:v>30</c:v>
                </c:pt>
                <c:pt idx="9">
                  <c:v>26</c:v>
                </c:pt>
                <c:pt idx="10">
                  <c:v>26</c:v>
                </c:pt>
                <c:pt idx="11">
                  <c:v>24</c:v>
                </c:pt>
                <c:pt idx="12">
                  <c:v>25</c:v>
                </c:pt>
                <c:pt idx="13">
                  <c:v>27</c:v>
                </c:pt>
                <c:pt idx="14">
                  <c:v>18</c:v>
                </c:pt>
                <c:pt idx="15">
                  <c:v>16</c:v>
                </c:pt>
                <c:pt idx="16">
                  <c:v>29</c:v>
                </c:pt>
                <c:pt idx="17">
                  <c:v>27</c:v>
                </c:pt>
                <c:pt idx="18">
                  <c:v>24</c:v>
                </c:pt>
                <c:pt idx="19">
                  <c:v>25</c:v>
                </c:pt>
                <c:pt idx="20">
                  <c:v>23</c:v>
                </c:pt>
                <c:pt idx="21">
                  <c:v>18</c:v>
                </c:pt>
                <c:pt idx="22">
                  <c:v>24</c:v>
                </c:pt>
                <c:pt idx="23">
                  <c:v>16</c:v>
                </c:pt>
                <c:pt idx="24">
                  <c:v>24</c:v>
                </c:pt>
                <c:pt idx="25">
                  <c:v>30</c:v>
                </c:pt>
                <c:pt idx="26">
                  <c:v>30</c:v>
                </c:pt>
                <c:pt idx="27">
                  <c:v>29</c:v>
                </c:pt>
                <c:pt idx="28">
                  <c:v>13</c:v>
                </c:pt>
              </c:numCache>
            </c:numRef>
          </c:val>
          <c:extLst>
            <c:ext xmlns:c16="http://schemas.microsoft.com/office/drawing/2014/chart" uri="{C3380CC4-5D6E-409C-BE32-E72D297353CC}">
              <c16:uniqueId val="{00000001-6828-6D44-9C75-A97C44F988A1}"/>
            </c:ext>
          </c:extLst>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c:v>
                </c:pt>
                <c:pt idx="1">
                  <c:v>16</c:v>
                </c:pt>
                <c:pt idx="2">
                  <c:v>19</c:v>
                </c:pt>
                <c:pt idx="3">
                  <c:v>26</c:v>
                </c:pt>
                <c:pt idx="4">
                  <c:v>24</c:v>
                </c:pt>
                <c:pt idx="5">
                  <c:v>30</c:v>
                </c:pt>
                <c:pt idx="6">
                  <c:v>24</c:v>
                </c:pt>
                <c:pt idx="7">
                  <c:v>23</c:v>
                </c:pt>
                <c:pt idx="8">
                  <c:v>29</c:v>
                </c:pt>
                <c:pt idx="9">
                  <c:v>28</c:v>
                </c:pt>
                <c:pt idx="10">
                  <c:v>28</c:v>
                </c:pt>
                <c:pt idx="11">
                  <c:v>23</c:v>
                </c:pt>
                <c:pt idx="12">
                  <c:v>26</c:v>
                </c:pt>
                <c:pt idx="13">
                  <c:v>29</c:v>
                </c:pt>
                <c:pt idx="14">
                  <c:v>18</c:v>
                </c:pt>
                <c:pt idx="15">
                  <c:v>20</c:v>
                </c:pt>
                <c:pt idx="16">
                  <c:v>24</c:v>
                </c:pt>
                <c:pt idx="17">
                  <c:v>25</c:v>
                </c:pt>
                <c:pt idx="18">
                  <c:v>24</c:v>
                </c:pt>
                <c:pt idx="19">
                  <c:v>24</c:v>
                </c:pt>
                <c:pt idx="20">
                  <c:v>22</c:v>
                </c:pt>
                <c:pt idx="21">
                  <c:v>30</c:v>
                </c:pt>
                <c:pt idx="22">
                  <c:v>24</c:v>
                </c:pt>
                <c:pt idx="23">
                  <c:v>23</c:v>
                </c:pt>
                <c:pt idx="24">
                  <c:v>27</c:v>
                </c:pt>
                <c:pt idx="25">
                  <c:v>30</c:v>
                </c:pt>
                <c:pt idx="26">
                  <c:v>26</c:v>
                </c:pt>
                <c:pt idx="27">
                  <c:v>30</c:v>
                </c:pt>
                <c:pt idx="28">
                  <c:v>17</c:v>
                </c:pt>
              </c:numCache>
            </c:numRef>
          </c:val>
          <c:extLst>
            <c:ext xmlns:c16="http://schemas.microsoft.com/office/drawing/2014/chart" uri="{C3380CC4-5D6E-409C-BE32-E72D297353CC}">
              <c16:uniqueId val="{00000002-6828-6D44-9C75-A97C44F988A1}"/>
            </c:ext>
          </c:extLst>
        </c:ser>
        <c:dLbls>
          <c:showLegendKey val="0"/>
          <c:showVal val="0"/>
          <c:showCatName val="0"/>
          <c:showSerName val="0"/>
          <c:showPercent val="0"/>
          <c:showBubbleSize val="0"/>
        </c:dLbls>
        <c:gapWidth val="150"/>
        <c:axId val="76114560"/>
        <c:axId val="76220672"/>
      </c:barChart>
      <c:catAx>
        <c:axId val="76114560"/>
        <c:scaling>
          <c:orientation val="minMax"/>
        </c:scaling>
        <c:delete val="0"/>
        <c:axPos val="b"/>
        <c:numFmt formatCode="General" sourceLinked="0"/>
        <c:majorTickMark val="out"/>
        <c:minorTickMark val="none"/>
        <c:tickLblPos val="nextTo"/>
        <c:crossAx val="76220672"/>
        <c:crosses val="autoZero"/>
        <c:auto val="1"/>
        <c:lblAlgn val="ctr"/>
        <c:lblOffset val="100"/>
        <c:noMultiLvlLbl val="0"/>
      </c:catAx>
      <c:valAx>
        <c:axId val="76220672"/>
        <c:scaling>
          <c:orientation val="minMax"/>
        </c:scaling>
        <c:delete val="0"/>
        <c:axPos val="l"/>
        <c:majorGridlines/>
        <c:numFmt formatCode="General" sourceLinked="1"/>
        <c:majorTickMark val="out"/>
        <c:minorTickMark val="none"/>
        <c:tickLblPos val="nextTo"/>
        <c:crossAx val="76114560"/>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9/6/2024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983" y="1071546"/>
            <a:ext cx="9982200" cy="200183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19861" y="3325791"/>
            <a:ext cx="10069803" cy="2308324"/>
          </a:xfrm>
          <a:prstGeom prst="rect">
            <a:avLst/>
          </a:prstGeom>
          <a:noFill/>
        </p:spPr>
        <p:txBody>
          <a:bodyPr wrap="square" rtlCol="0">
            <a:spAutoFit/>
          </a:bodyPr>
          <a:lstStyle/>
          <a:p>
            <a:r>
              <a:rPr lang="en-US" sz="2400" dirty="0"/>
              <a:t>STUDENT NAME :</a:t>
            </a:r>
            <a:r>
              <a:rPr lang="en-IN" sz="2400" dirty="0"/>
              <a:t> A.S.HELLAN SHALINI</a:t>
            </a:r>
            <a:endParaRPr lang="en-US" sz="2400" dirty="0"/>
          </a:p>
          <a:p>
            <a:r>
              <a:rPr lang="en-US" sz="2400" dirty="0"/>
              <a:t>REGISTER NO     :</a:t>
            </a:r>
            <a:r>
              <a:rPr lang="en-IN" sz="2400" dirty="0"/>
              <a:t> 122204105</a:t>
            </a:r>
            <a:endParaRPr lang="en-US" sz="2400" dirty="0"/>
          </a:p>
          <a:p>
            <a:r>
              <a:rPr lang="en-US" sz="2400" dirty="0"/>
              <a:t>NM user id          :</a:t>
            </a:r>
            <a:r>
              <a:rPr lang="en-IN" sz="2400" dirty="0"/>
              <a:t> asunm1659122204105</a:t>
            </a:r>
            <a:endParaRPr lang="en-US" sz="2400" dirty="0"/>
          </a:p>
          <a:p>
            <a:r>
              <a:rPr lang="en-US" sz="2400" dirty="0"/>
              <a:t>DEPARTMENT    : </a:t>
            </a:r>
            <a:r>
              <a:rPr lang="en-US" sz="2400" dirty="0" err="1"/>
              <a:t>B.Com</a:t>
            </a:r>
            <a:r>
              <a:rPr lang="en-IN" sz="2400" dirty="0" err="1"/>
              <a:t> Corporate Secretaryship</a:t>
            </a:r>
            <a:endParaRPr lang="en-US" sz="2400" dirty="0"/>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a:solidFill>
            <a:schemeClr val="accent4"/>
          </a:solidFill>
          <a:ln>
            <a:solidFill>
              <a:schemeClr val="accent4"/>
            </a:solidFill>
          </a:ln>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523968" y="1142984"/>
            <a:ext cx="6096000" cy="2308324"/>
          </a:xfrm>
          <a:prstGeom prst="rect">
            <a:avLst/>
          </a:prstGeom>
        </p:spPr>
        <p:txBody>
          <a:bodyPr>
            <a:spAutoFit/>
          </a:bodyPr>
          <a:lstStyle/>
          <a:p>
            <a:r>
              <a:rPr lang="en-US" sz="2400" dirty="0"/>
              <a:t>Effective modeling is essential for creating a robust and insightful Excel-based solution for visualizing employee attendance trends. Below, we outline the key components of this modeling process, including data structure, chart selection, and interactivity.</a:t>
            </a:r>
          </a:p>
        </p:txBody>
      </p:sp>
      <p:sp>
        <p:nvSpPr>
          <p:cNvPr id="10" name="Rectangle 9"/>
          <p:cNvSpPr/>
          <p:nvPr/>
        </p:nvSpPr>
        <p:spPr>
          <a:xfrm>
            <a:off x="1666844" y="3786190"/>
            <a:ext cx="6096000" cy="2308324"/>
          </a:xfrm>
          <a:prstGeom prst="rect">
            <a:avLst/>
          </a:prstGeom>
        </p:spPr>
        <p:txBody>
          <a:bodyPr>
            <a:spAutoFit/>
          </a:bodyPr>
          <a:lstStyle/>
          <a:p>
            <a:r>
              <a:rPr lang="en-US" sz="2400" b="1" dirty="0">
                <a:solidFill>
                  <a:srgbClr val="0070C0"/>
                </a:solidFill>
              </a:rPr>
              <a:t>Key </a:t>
            </a:r>
            <a:r>
              <a:rPr lang="en-US" sz="2400" b="1" dirty="0" err="1">
                <a:solidFill>
                  <a:srgbClr val="0070C0"/>
                </a:solidFill>
              </a:rPr>
              <a:t>modelling</a:t>
            </a:r>
            <a:r>
              <a:rPr lang="en-US" sz="2400" b="1" dirty="0">
                <a:solidFill>
                  <a:srgbClr val="0070C0"/>
                </a:solidFill>
              </a:rPr>
              <a:t> factors :</a:t>
            </a:r>
          </a:p>
          <a:p>
            <a:r>
              <a:rPr lang="en-US" sz="2400" b="1" dirty="0">
                <a:solidFill>
                  <a:srgbClr val="0070C0"/>
                </a:solidFill>
              </a:rPr>
              <a:t>1. Data Structure and Preparation</a:t>
            </a:r>
            <a:endParaRPr lang="en-US" sz="2400" dirty="0">
              <a:solidFill>
                <a:srgbClr val="0070C0"/>
              </a:solidFill>
            </a:endParaRPr>
          </a:p>
          <a:p>
            <a:r>
              <a:rPr lang="en-US" sz="2400" b="1" dirty="0">
                <a:solidFill>
                  <a:srgbClr val="0070C0"/>
                </a:solidFill>
              </a:rPr>
              <a:t>2. Chart Selection and Design</a:t>
            </a:r>
          </a:p>
          <a:p>
            <a:r>
              <a:rPr lang="en-US" sz="2400" b="1" dirty="0">
                <a:solidFill>
                  <a:srgbClr val="0070C0"/>
                </a:solidFill>
              </a:rPr>
              <a:t>3. Interactivity and User Experience</a:t>
            </a:r>
          </a:p>
          <a:p>
            <a:r>
              <a:rPr lang="en-US" sz="2400" b="1" dirty="0">
                <a:solidFill>
                  <a:srgbClr val="0070C0"/>
                </a:solidFill>
              </a:rPr>
              <a:t>4. Analysis and Reporting</a:t>
            </a:r>
            <a:endParaRPr lang="en-US" sz="2400" dirty="0">
              <a:solidFill>
                <a:srgbClr val="0070C0"/>
              </a:solidFill>
            </a:endParaRPr>
          </a:p>
          <a:p>
            <a:r>
              <a:rPr lang="en-US" sz="2400" b="1" dirty="0">
                <a:solidFill>
                  <a:srgbClr val="0070C0"/>
                </a:solidFill>
              </a:rPr>
              <a:t>5. Documentation and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5"/>
            <a:ext cx="2437131" cy="675185"/>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4"/>
                </a:solidFill>
              </a:rPr>
              <a:t>R</a:t>
            </a:r>
            <a:r>
              <a:rPr spc="-40" dirty="0">
                <a:solidFill>
                  <a:schemeClr val="accent4"/>
                </a:solidFill>
              </a:rPr>
              <a:t>E</a:t>
            </a:r>
            <a:r>
              <a:rPr spc="15" dirty="0">
                <a:solidFill>
                  <a:schemeClr val="accent4"/>
                </a:solidFill>
              </a:rPr>
              <a:t>S</a:t>
            </a:r>
            <a:r>
              <a:rPr spc="-30" dirty="0">
                <a:solidFill>
                  <a:schemeClr val="accent4"/>
                </a:solidFill>
              </a:rPr>
              <a:t>U</a:t>
            </a:r>
            <a:r>
              <a:rPr spc="-405" dirty="0">
                <a:solidFill>
                  <a:schemeClr val="accent4"/>
                </a:solidFill>
              </a:rPr>
              <a:t>L</a:t>
            </a:r>
            <a:r>
              <a:rPr dirty="0">
                <a:solidFill>
                  <a:schemeClr val="accent4"/>
                </a:solidFill>
              </a:rPr>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2024034" y="1225689"/>
            <a:ext cx="8215370" cy="4524315"/>
          </a:xfrm>
          <a:prstGeom prst="rect">
            <a:avLst/>
          </a:prstGeom>
        </p:spPr>
        <p:txBody>
          <a:bodyPr wrap="square">
            <a:spAutoFit/>
          </a:bodyPr>
          <a:lstStyle/>
          <a:p>
            <a:r>
              <a:rPr lang="en-US" sz="2400" dirty="0"/>
              <a:t>Results  that enhance organizational efficiency, decision-making, and employee engagement. Here’s an overview of the key results:</a:t>
            </a:r>
          </a:p>
          <a:p>
            <a:r>
              <a:rPr lang="en-US" sz="2400" b="1" dirty="0"/>
              <a:t>Enhanced Data Insights</a:t>
            </a:r>
          </a:p>
          <a:p>
            <a:r>
              <a:rPr lang="en-US" sz="2400" b="1" dirty="0"/>
              <a:t>Clear Trend Visualization:</a:t>
            </a:r>
            <a:endParaRPr lang="en-US" sz="2400" dirty="0"/>
          </a:p>
          <a:p>
            <a:r>
              <a:rPr lang="en-US" sz="2400" b="1" dirty="0"/>
              <a:t>Outcome:</a:t>
            </a:r>
            <a:r>
              <a:rPr lang="en-US" sz="2400" dirty="0"/>
              <a:t> Pie charts and heat maps illustrate the distribution of attendance statuses (e.g., present, absent, late) and highlight periods of high or low attendance.</a:t>
            </a:r>
          </a:p>
          <a:p>
            <a:r>
              <a:rPr lang="en-US" sz="2400" b="1" dirty="0"/>
              <a:t>. Improved Decision-Making</a:t>
            </a:r>
          </a:p>
          <a:p>
            <a:r>
              <a:rPr lang="en-US" sz="2400" b="1" dirty="0"/>
              <a:t> Data-Driven Decisions:</a:t>
            </a:r>
            <a:endParaRPr lang="en-US" sz="2400" dirty="0"/>
          </a:p>
          <a:p>
            <a:r>
              <a:rPr lang="en-US" sz="2400" b="1" dirty="0"/>
              <a:t>Outcome:</a:t>
            </a:r>
            <a:r>
              <a:rPr lang="en-US" sz="2400" dirty="0"/>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23836" y="0"/>
            <a:ext cx="9997440" cy="1143000"/>
          </a:xfrm>
        </p:spPr>
        <p:txBody>
          <a:bodyPr/>
          <a:lstStyle/>
          <a:p>
            <a:r>
              <a:rPr lang="en-US" dirty="0">
                <a:solidFill>
                  <a:schemeClr val="accent4"/>
                </a:solidFill>
                <a:latin typeface="Times New Roman" panose="02020603050405020304" pitchFamily="18" charset="0"/>
                <a:cs typeface="Times New Roman" panose="02020603050405020304" pitchFamily="18" charset="0"/>
              </a:rPr>
              <a:t>conclusion</a:t>
            </a:r>
            <a:endParaRPr lang="en-IN" dirty="0">
              <a:solidFill>
                <a:schemeClr val="accent4"/>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6646" y="1000108"/>
            <a:ext cx="11787270" cy="3539430"/>
          </a:xfrm>
          <a:prstGeom prst="rect">
            <a:avLst/>
          </a:prstGeom>
        </p:spPr>
        <p:txBody>
          <a:bodyPr wrap="square">
            <a:spAutoFit/>
          </a:bodyPr>
          <a:lstStyle/>
          <a:p>
            <a:r>
              <a:rPr lang="en-US" sz="3200" b="1" dirty="0"/>
              <a:t>Visualizing employee attendance trends with Excel charts</a:t>
            </a:r>
            <a:r>
              <a:rPr lang="en-US" sz="3200" dirty="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lang="en-US" dirty="0"/>
              <a:t>.</a:t>
            </a:r>
          </a:p>
        </p:txBody>
      </p:sp>
      <p:sp>
        <p:nvSpPr>
          <p:cNvPr id="4" name="Rectangle 3"/>
          <p:cNvSpPr/>
          <p:nvPr/>
        </p:nvSpPr>
        <p:spPr>
          <a:xfrm>
            <a:off x="238084" y="4572008"/>
            <a:ext cx="8739206" cy="1815882"/>
          </a:xfrm>
          <a:prstGeom prst="rect">
            <a:avLst/>
          </a:prstGeom>
        </p:spPr>
        <p:txBody>
          <a:bodyPr wrap="square">
            <a:spAutoFit/>
          </a:bodyPr>
          <a:lstStyle/>
          <a:p>
            <a:r>
              <a:rPr lang="en-US" sz="2800" dirty="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3128" y="1452798"/>
            <a:ext cx="11363042" cy="3209853"/>
          </a:xfrm>
          <a:prstGeom prst="rect">
            <a:avLst/>
          </a:prstGeom>
        </p:spPr>
        <p:txBody>
          <a:bodyPr vert="horz" wrap="square" lIns="0" tIns="16510" rIns="0" bIns="0" rtlCol="0">
            <a:spAutoFit/>
          </a:bodyPr>
          <a:lstStyle/>
          <a:p>
            <a:pPr marL="12700">
              <a:lnSpc>
                <a:spcPct val="100000"/>
              </a:lnSpc>
              <a:spcBef>
                <a:spcPts val="130"/>
              </a:spcBef>
            </a:pPr>
            <a:r>
              <a:rPr sz="4250" spc="5">
                <a:solidFill>
                  <a:schemeClr val="accent3">
                    <a:lumMod val="75000"/>
                  </a:schemeClr>
                </a:solidFill>
              </a:rPr>
              <a:t>PROJECT</a:t>
            </a:r>
            <a:r>
              <a:rPr sz="4250" spc="-85">
                <a:solidFill>
                  <a:schemeClr val="accent3">
                    <a:lumMod val="75000"/>
                  </a:schemeClr>
                </a:solidFill>
              </a:rPr>
              <a:t> </a:t>
            </a:r>
            <a:r>
              <a:rPr sz="4250" spc="25">
                <a:solidFill>
                  <a:schemeClr val="accent3">
                    <a:lumMod val="75000"/>
                  </a:schemeClr>
                </a:solidFill>
              </a:rPr>
              <a:t>TITLE</a:t>
            </a:r>
            <a:br>
              <a:rPr lang="en-US" sz="4250" spc="25" dirty="0">
                <a:solidFill>
                  <a:schemeClr val="accent3">
                    <a:lumMod val="75000"/>
                  </a:schemeClr>
                </a:solidFill>
              </a:rPr>
            </a:br>
            <a:br>
              <a:rPr lang="en-US" sz="4250" spc="25" dirty="0">
                <a:solidFill>
                  <a:schemeClr val="accent3">
                    <a:lumMod val="75000"/>
                  </a:schemeClr>
                </a:solidFill>
              </a:rPr>
            </a:br>
            <a:br>
              <a:rPr lang="en-US" sz="4250" spc="25" dirty="0">
                <a:solidFill>
                  <a:schemeClr val="accent3">
                    <a:lumMod val="75000"/>
                  </a:schemeClr>
                </a:solidFill>
              </a:rPr>
            </a:br>
            <a:r>
              <a:rPr lang="en-US" sz="4000" dirty="0">
                <a:solidFill>
                  <a:schemeClr val="accent3">
                    <a:lumMod val="75000"/>
                  </a:schemeClr>
                </a:solidFill>
              </a:rPr>
              <a:t>VISUALIZING  EMPLOYEE  ATTENDANCE  TRENDS  WITH  EXCEL CHARTS</a:t>
            </a:r>
            <a:endParaRPr sz="4250">
              <a:solidFill>
                <a:schemeClr val="accent3">
                  <a:lumMod val="75000"/>
                </a:schemeClr>
              </a:solidFill>
            </a:endParaRP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75185"/>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881936" y="16189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a:solidFill>
                <a:schemeClr val="accent4"/>
              </a:solidFill>
            </a:endParaRPr>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Rectangle 10"/>
          <p:cNvSpPr/>
          <p:nvPr/>
        </p:nvSpPr>
        <p:spPr>
          <a:xfrm>
            <a:off x="369075" y="1035193"/>
            <a:ext cx="11453850" cy="5632311"/>
          </a:xfrm>
          <a:prstGeom prst="rect">
            <a:avLst/>
          </a:prstGeom>
        </p:spPr>
        <p:txBody>
          <a:bodyPr wrap="square">
            <a:spAutoFit/>
          </a:bodyPr>
          <a:lstStyle/>
          <a:p>
            <a:endParaRPr lang="en-US" b="1" dirty="0"/>
          </a:p>
          <a:p>
            <a:r>
              <a:rPr lang="en-US" dirty="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lang="en-US" b="1" dirty="0"/>
              <a:t>Objective</a:t>
            </a:r>
          </a:p>
          <a:p>
            <a:r>
              <a:rPr lang="en-US" dirty="0"/>
              <a:t>To create an effective system for visualizing employee attendance trends using Excel charts, enabling managers to easily interpret attendance patterns, identify trends, and make data-driven decisions.</a:t>
            </a:r>
          </a:p>
          <a:p>
            <a:r>
              <a:rPr lang="en-US" b="1" dirty="0"/>
              <a:t>Requirements</a:t>
            </a:r>
          </a:p>
          <a:p>
            <a:r>
              <a:rPr lang="en-US" b="1" dirty="0"/>
              <a:t>Data Collection and Preparation:</a:t>
            </a:r>
            <a:endParaRPr lang="en-US" dirty="0"/>
          </a:p>
          <a:p>
            <a:pPr lvl="1"/>
            <a:r>
              <a:rPr lang="en-US" dirty="0"/>
              <a:t>Collect attendance data for employees, including attributes such as dates, employee </a:t>
            </a:r>
          </a:p>
          <a:p>
            <a:pPr lvl="1"/>
            <a:r>
              <a:rPr lang="en-US" dirty="0"/>
              <a:t>IDs, names, attendance status  </a:t>
            </a:r>
            <a:r>
              <a:rPr lang="en-US" b="1" dirty="0"/>
              <a:t>Chart Types and Visualization:</a:t>
            </a:r>
            <a:endParaRPr lang="en-US" dirty="0"/>
          </a:p>
          <a:p>
            <a:pPr lvl="1"/>
            <a:r>
              <a:rPr lang="en-US" dirty="0"/>
              <a:t>Develop various types of charts to visualize attendance trends, including but</a:t>
            </a:r>
          </a:p>
          <a:p>
            <a:pPr lvl="1"/>
            <a:r>
              <a:rPr lang="en-US" dirty="0"/>
              <a:t> not limited to:</a:t>
            </a:r>
          </a:p>
          <a:p>
            <a:pPr lvl="2"/>
            <a:r>
              <a:rPr lang="en-US" b="1" dirty="0"/>
              <a:t>Line Charts:</a:t>
            </a:r>
            <a:r>
              <a:rPr lang="en-US" dirty="0"/>
              <a:t> To show attendance trends over time for individual employees</a:t>
            </a:r>
          </a:p>
          <a:p>
            <a:pPr lvl="2"/>
            <a:r>
              <a:rPr lang="en-US" dirty="0"/>
              <a:t> or teams.</a:t>
            </a:r>
          </a:p>
          <a:p>
            <a:pPr lvl="2"/>
            <a:r>
              <a:rPr lang="en-US" b="1" dirty="0"/>
              <a:t>Bar Charts:</a:t>
            </a:r>
            <a:r>
              <a:rPr lang="en-US" dirty="0"/>
              <a:t> To compare attendance rates across different departments or</a:t>
            </a:r>
          </a:p>
          <a:p>
            <a:pPr lvl="2"/>
            <a:r>
              <a:rPr lang="en-US" dirty="0"/>
              <a:t> time periods.</a:t>
            </a:r>
          </a:p>
          <a:p>
            <a:pPr lvl="2"/>
            <a:r>
              <a:rPr lang="en-US" b="1" dirty="0"/>
              <a:t>Pie Charts:</a:t>
            </a:r>
            <a:r>
              <a:rPr lang="en-US" dirty="0"/>
              <a:t> To represent the proportion of different attendance statuses </a:t>
            </a:r>
          </a:p>
          <a:p>
            <a:pPr lvl="2"/>
            <a:r>
              <a:rPr lang="en-US" b="1" dirty="0"/>
              <a:t>Heat Maps:</a:t>
            </a:r>
            <a:r>
              <a:rPr lang="en-US" dirty="0"/>
              <a:t> To highlight periods of high or low attendance.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a:solidFill>
                <a:schemeClr val="accent4"/>
              </a:solidFill>
            </a:endParaRPr>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85926"/>
            <a:ext cx="9572692" cy="4154984"/>
          </a:xfrm>
          <a:prstGeom prst="rect">
            <a:avLst/>
          </a:prstGeom>
        </p:spPr>
        <p:txBody>
          <a:bodyPr wrap="square">
            <a:spAutoFit/>
          </a:bodyPr>
          <a:lstStyle/>
          <a:p>
            <a:r>
              <a:rPr lang="en-US" sz="2400" dirty="0"/>
              <a:t>The project aims to develop an Excel-based solution for visualizing employee attendance data, providing managers and HR professionals with intuitive charts and interactive tools to analyze attendance patterns, identify trends, and make data-driven decisions.</a:t>
            </a:r>
          </a:p>
          <a:p>
            <a:r>
              <a:rPr lang="en-US" sz="2400" b="1" dirty="0"/>
              <a:t>Project Goals</a:t>
            </a:r>
          </a:p>
          <a:p>
            <a:r>
              <a:rPr lang="en-US" sz="2400" b="1" dirty="0"/>
              <a:t>Effective Visualization</a:t>
            </a:r>
            <a:r>
              <a:rPr lang="en-US" sz="2400" dirty="0"/>
              <a:t>: Create a suite of Excel charts that clearly represent attendance trends, facilitating easy interpretation of data.</a:t>
            </a:r>
          </a:p>
          <a:p>
            <a:r>
              <a:rPr lang="en-US" sz="2400" b="1" dirty="0"/>
              <a:t>Interactive Features</a:t>
            </a:r>
            <a:r>
              <a:rPr lang="en-US" sz="2400" dirty="0"/>
              <a:t>: Implement interactive elements to allow users to explore data dynamically and generate custom views based on their needs.</a:t>
            </a:r>
          </a:p>
          <a:p>
            <a:r>
              <a:rPr lang="en-US" sz="2400" b="1" dirty="0"/>
              <a:t>Data Analysis</a:t>
            </a:r>
            <a:r>
              <a:rPr lang="en-US" sz="2400" dirty="0"/>
              <a:t>: Enable detailed analysis of attendance patterns to support decision-making processes and improve organizational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a:solidFill>
                <a:schemeClr val="accent4"/>
              </a:solidFill>
            </a:endParaRPr>
          </a:p>
        </p:txBody>
      </p:sp>
      <p:sp>
        <p:nvSpPr>
          <p:cNvPr id="8" name="object 8"/>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9" name="Rectangle 8"/>
          <p:cNvSpPr/>
          <p:nvPr/>
        </p:nvSpPr>
        <p:spPr>
          <a:xfrm>
            <a:off x="952464" y="1714488"/>
            <a:ext cx="8072494" cy="5078313"/>
          </a:xfrm>
          <a:prstGeom prst="rect">
            <a:avLst/>
          </a:prstGeom>
        </p:spPr>
        <p:txBody>
          <a:bodyPr wrap="square">
            <a:spAutoFit/>
          </a:bodyPr>
          <a:lstStyle/>
          <a:p>
            <a:r>
              <a:rPr lang="en-US" sz="3600" b="1" dirty="0"/>
              <a:t>1. HR Managers and HR Personnel</a:t>
            </a:r>
          </a:p>
          <a:p>
            <a:r>
              <a:rPr lang="en-US" sz="3600" b="1" dirty="0"/>
              <a:t>2. Department Managers and Team Leads</a:t>
            </a:r>
          </a:p>
          <a:p>
            <a:r>
              <a:rPr lang="en-US" sz="3600" b="1" dirty="0"/>
              <a:t>3. Executives and Senior Leadership</a:t>
            </a:r>
          </a:p>
          <a:p>
            <a:r>
              <a:rPr lang="en-US" sz="3600" b="1" dirty="0"/>
              <a:t>4. Data Analysts and Reporting Specialists</a:t>
            </a:r>
          </a:p>
          <a:p>
            <a:r>
              <a:rPr lang="en-US" sz="3600" b="1" dirty="0"/>
              <a:t>5. Payroll Specialists</a:t>
            </a:r>
            <a:endParaRPr lang="en-US" sz="3600" dirty="0"/>
          </a:p>
          <a:p>
            <a:r>
              <a:rPr lang="en-US" sz="3600" b="1" dirty="0"/>
              <a:t>6. Employees (for Self-Monitoring)</a:t>
            </a:r>
          </a:p>
          <a:p>
            <a:r>
              <a:rPr lang="en-US" sz="3600" b="1" dirty="0"/>
              <a:t>7. IT Support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28572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lang="en-US" sz="3600" spc="-345" dirty="0">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sp>
        <p:nvSpPr>
          <p:cNvPr id="9" name="object 9"/>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Rectangle 9"/>
          <p:cNvSpPr/>
          <p:nvPr/>
        </p:nvSpPr>
        <p:spPr>
          <a:xfrm>
            <a:off x="881026" y="948690"/>
            <a:ext cx="10858576" cy="5909310"/>
          </a:xfrm>
          <a:prstGeom prst="rect">
            <a:avLst/>
          </a:prstGeom>
        </p:spPr>
        <p:txBody>
          <a:bodyPr wrap="square">
            <a:spAutoFit/>
          </a:bodyPr>
          <a:lstStyle/>
          <a:p>
            <a:r>
              <a:rPr lang="en-US" b="1" dirty="0"/>
              <a:t>Solution and Value: Visualizing Employee Attendance Trends with Excel Charts</a:t>
            </a:r>
          </a:p>
          <a:p>
            <a:r>
              <a:rPr lang="en-US" b="1" dirty="0"/>
              <a:t>Solution Overview</a:t>
            </a:r>
          </a:p>
          <a:p>
            <a:r>
              <a:rPr lang="en-US" b="1" dirty="0"/>
              <a:t>Our solution</a:t>
            </a:r>
            <a:r>
              <a:rPr lang="en-US" dirty="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lang="en-US" b="1" dirty="0"/>
              <a:t>Documentation and Support:</a:t>
            </a:r>
            <a:endParaRPr lang="en-US" dirty="0"/>
          </a:p>
          <a:p>
            <a:pPr lvl="1"/>
            <a:r>
              <a:rPr lang="en-US" b="1" dirty="0"/>
              <a:t>User Guide:</a:t>
            </a:r>
            <a:r>
              <a:rPr lang="en-US" dirty="0"/>
              <a:t> Detailed documentation on how to use the Excel workbook, including chart customization, data updates, and report generation.</a:t>
            </a:r>
          </a:p>
          <a:p>
            <a:pPr lvl="1"/>
            <a:r>
              <a:rPr lang="en-US" b="1" dirty="0"/>
              <a:t>Training Materials:</a:t>
            </a:r>
            <a:r>
              <a:rPr lang="en-US" dirty="0"/>
              <a:t> Provide training resources or sessions to ensure users can effectively utilize the solution.</a:t>
            </a:r>
          </a:p>
          <a:p>
            <a:r>
              <a:rPr lang="en-US" b="1" dirty="0"/>
              <a:t>Value Proposition</a:t>
            </a:r>
          </a:p>
          <a:p>
            <a:r>
              <a:rPr lang="en-US" b="1" dirty="0"/>
              <a:t>Enhanced Decision-Making:</a:t>
            </a:r>
            <a:endParaRPr lang="en-US" dirty="0"/>
          </a:p>
          <a:p>
            <a:pPr lvl="1"/>
            <a:r>
              <a:rPr lang="en-US" b="1" dirty="0"/>
              <a:t>Data-Driven Insights:</a:t>
            </a:r>
            <a:r>
              <a:rPr lang="en-US" dirty="0"/>
              <a:t> Clear visualization of attendance trends helps managers and HR professionals make informed decisions based on real-time data.</a:t>
            </a:r>
          </a:p>
          <a:p>
            <a:pPr lvl="1"/>
            <a:r>
              <a:rPr lang="en-US" b="1" dirty="0"/>
              <a:t>Identifying Patterns:</a:t>
            </a:r>
            <a:r>
              <a:rPr lang="en-US" dirty="0"/>
              <a:t> Easily spot attendance patterns, peak absence periods, and potential issues, allowing for proactive management and interventions.</a:t>
            </a:r>
          </a:p>
          <a:p>
            <a:r>
              <a:rPr lang="en-US" b="1" dirty="0"/>
              <a:t>Improved Efficiency:</a:t>
            </a:r>
            <a:endParaRPr lang="en-US" dirty="0"/>
          </a:p>
          <a:p>
            <a:pPr lvl="1"/>
            <a:r>
              <a:rPr lang="en-US" b="1" dirty="0"/>
              <a:t>Streamlined Reporting:</a:t>
            </a:r>
            <a:r>
              <a:rPr lang="en-US" dirty="0"/>
              <a:t> Automated and customizable reports save time and reduce manual effort in preparing attendance summaries.</a:t>
            </a:r>
          </a:p>
          <a:p>
            <a:pPr lvl="1"/>
            <a:r>
              <a:rPr lang="en-US" b="1" dirty="0"/>
              <a:t>Interactive Features:</a:t>
            </a:r>
            <a:r>
              <a:rPr lang="en-US" dirty="0"/>
              <a:t> Real-time data exploration and filtering enhance users' ability to quickly access relevant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452530" y="0"/>
            <a:ext cx="9997440" cy="1143000"/>
          </a:xfrm>
        </p:spPr>
        <p:txBody>
          <a:bodyPr/>
          <a:lstStyle/>
          <a:p>
            <a:r>
              <a:rPr lang="en-IN" dirty="0">
                <a:solidFill>
                  <a:schemeClr val="accent4"/>
                </a:solidFill>
              </a:rPr>
              <a:t>Dataset Description</a:t>
            </a:r>
          </a:p>
        </p:txBody>
      </p:sp>
      <p:graphicFrame>
        <p:nvGraphicFramePr>
          <p:cNvPr id="3" name="Table 2"/>
          <p:cNvGraphicFramePr>
            <a:graphicFrameLocks noGrp="1"/>
          </p:cNvGraphicFramePr>
          <p:nvPr/>
        </p:nvGraphicFramePr>
        <p:xfrm>
          <a:off x="1595406" y="1214422"/>
          <a:ext cx="4143404" cy="5396469"/>
        </p:xfrm>
        <a:graphic>
          <a:graphicData uri="http://schemas.openxmlformats.org/drawingml/2006/table">
            <a:tbl>
              <a:tblPr/>
              <a:tblGrid>
                <a:gridCol w="1003140">
                  <a:extLst>
                    <a:ext uri="{9D8B030D-6E8A-4147-A177-3AD203B41FA5}">
                      <a16:colId xmlns:a16="http://schemas.microsoft.com/office/drawing/2014/main" val="20000"/>
                    </a:ext>
                  </a:extLst>
                </a:gridCol>
                <a:gridCol w="1061293">
                  <a:extLst>
                    <a:ext uri="{9D8B030D-6E8A-4147-A177-3AD203B41FA5}">
                      <a16:colId xmlns:a16="http://schemas.microsoft.com/office/drawing/2014/main" val="20001"/>
                    </a:ext>
                  </a:extLst>
                </a:gridCol>
                <a:gridCol w="1046755">
                  <a:extLst>
                    <a:ext uri="{9D8B030D-6E8A-4147-A177-3AD203B41FA5}">
                      <a16:colId xmlns:a16="http://schemas.microsoft.com/office/drawing/2014/main" val="20002"/>
                    </a:ext>
                  </a:extLst>
                </a:gridCol>
                <a:gridCol w="1032216">
                  <a:extLst>
                    <a:ext uri="{9D8B030D-6E8A-4147-A177-3AD203B41FA5}">
                      <a16:colId xmlns:a16="http://schemas.microsoft.com/office/drawing/2014/main" val="20003"/>
                    </a:ext>
                  </a:extLst>
                </a:gridCol>
              </a:tblGrid>
              <a:tr h="159373">
                <a:tc>
                  <a:txBody>
                    <a:bodyPr/>
                    <a:lstStyle/>
                    <a:p>
                      <a:pPr algn="l" fontAlgn="b"/>
                      <a:r>
                        <a:rPr lang="en-US" sz="900" b="0" i="0" u="none" strike="noStrik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0" i="0" u="none" strike="noStrik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59373">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59373">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r>
                        <a:rPr lang="en-US" sz="900" b="1" i="0" u="none" strike="noStrike">
                          <a:solidFill>
                            <a:srgbClr val="000000"/>
                          </a:solidFill>
                          <a:latin typeface="Calibri"/>
                        </a:rPr>
                        <a:t>Values</a:t>
                      </a: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extLst>
                  <a:ext uri="{0D108BD9-81ED-4DB2-BD59-A6C34878D82A}">
                    <a16:rowId xmlns:a16="http://schemas.microsoft.com/office/drawing/2014/main" val="10002"/>
                  </a:ext>
                </a:extLst>
              </a:tr>
              <a:tr h="159373">
                <a:tc>
                  <a:txBody>
                    <a:bodyPr/>
                    <a:lstStyle/>
                    <a:p>
                      <a:pPr algn="l" fontAlgn="b"/>
                      <a:r>
                        <a:rPr lang="en-US" sz="900" b="1" i="0" u="none" strike="noStrik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59373">
                <a:tc>
                  <a:txBody>
                    <a:bodyPr/>
                    <a:lstStyle/>
                    <a:p>
                      <a:pPr algn="l" fontAlgn="b"/>
                      <a:r>
                        <a:rPr lang="en-US" sz="900" b="0" i="0" u="none" strike="noStrik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159373">
                <a:tc>
                  <a:txBody>
                    <a:bodyPr/>
                    <a:lstStyle/>
                    <a:p>
                      <a:pPr algn="l" fontAlgn="b"/>
                      <a:r>
                        <a:rPr lang="en-US" sz="900" b="0" i="0" u="none" strike="noStrike">
                          <a:solidFill>
                            <a:srgbClr val="000000"/>
                          </a:solidFill>
                          <a:latin typeface="Calibri"/>
                        </a:rPr>
                        <a:t>Bartholemew</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59373">
                <a:tc>
                  <a:txBody>
                    <a:bodyPr/>
                    <a:lstStyle/>
                    <a:p>
                      <a:pPr algn="l" fontAlgn="b"/>
                      <a:r>
                        <a:rPr lang="en-US" sz="900" b="0" i="0" u="none" strike="noStrike">
                          <a:solidFill>
                            <a:srgbClr val="000000"/>
                          </a:solidFill>
                          <a:latin typeface="Calibri"/>
                        </a:rPr>
                        <a:t>Bobby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19</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59373">
                <a:tc>
                  <a:txBody>
                    <a:bodyPr/>
                    <a:lstStyle/>
                    <a:p>
                      <a:pPr algn="l" fontAlgn="b"/>
                      <a:r>
                        <a:rPr lang="en-US" sz="900" b="0" i="0" u="none" strike="noStrike">
                          <a:solidFill>
                            <a:srgbClr val="000000"/>
                          </a:solidFill>
                          <a:latin typeface="Calibri"/>
                        </a:rPr>
                        <a:t>Bridger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59373">
                <a:tc>
                  <a:txBody>
                    <a:bodyPr/>
                    <a:lstStyle/>
                    <a:p>
                      <a:pPr algn="l" fontAlgn="b"/>
                      <a:r>
                        <a:rPr lang="en-US" sz="900" b="0" i="0" u="none" strike="noStrike">
                          <a:solidFill>
                            <a:srgbClr val="000000"/>
                          </a:solidFill>
                          <a:latin typeface="Calibri"/>
                        </a:rPr>
                        <a:t>Carlee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59373">
                <a:tc>
                  <a:txBody>
                    <a:bodyPr/>
                    <a:lstStyle/>
                    <a:p>
                      <a:pPr algn="l" fontAlgn="b"/>
                      <a:r>
                        <a:rPr lang="en-US" sz="900" b="0" i="0" u="none" strike="noStrike">
                          <a:solidFill>
                            <a:srgbClr val="000000"/>
                          </a:solidFill>
                          <a:latin typeface="Calibri"/>
                        </a:rPr>
                        <a:t>Charity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59373">
                <a:tc>
                  <a:txBody>
                    <a:bodyPr/>
                    <a:lstStyle/>
                    <a:p>
                      <a:pPr algn="l" fontAlgn="b"/>
                      <a:r>
                        <a:rPr lang="en-US" sz="900" b="0" i="0" u="none" strike="noStrike">
                          <a:solidFill>
                            <a:srgbClr val="000000"/>
                          </a:solidFill>
                          <a:latin typeface="Calibri"/>
                        </a:rPr>
                        <a:t>Dheepa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10"/>
                  </a:ext>
                </a:extLst>
              </a:tr>
              <a:tr h="159373">
                <a:tc>
                  <a:txBody>
                    <a:bodyPr/>
                    <a:lstStyle/>
                    <a:p>
                      <a:pPr algn="l" fontAlgn="b"/>
                      <a:r>
                        <a:rPr lang="en-US" sz="900" b="0" i="0" u="none" strike="noStrike">
                          <a:solidFill>
                            <a:srgbClr val="000000"/>
                          </a:solidFill>
                          <a:latin typeface="Calibri"/>
                        </a:rPr>
                        <a:t>Edward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11"/>
                  </a:ext>
                </a:extLst>
              </a:tr>
              <a:tr h="159373">
                <a:tc>
                  <a:txBody>
                    <a:bodyPr/>
                    <a:lstStyle/>
                    <a:p>
                      <a:pPr algn="l" fontAlgn="b"/>
                      <a:r>
                        <a:rPr lang="en-US" sz="900" b="0" i="0" u="none" strike="noStrike">
                          <a:solidFill>
                            <a:srgbClr val="000000"/>
                          </a:solidFill>
                          <a:latin typeface="Calibri"/>
                        </a:rPr>
                        <a:t>Gerald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extLst>
                  <a:ext uri="{0D108BD9-81ED-4DB2-BD59-A6C34878D82A}">
                    <a16:rowId xmlns:a16="http://schemas.microsoft.com/office/drawing/2014/main" val="10012"/>
                  </a:ext>
                </a:extLst>
              </a:tr>
              <a:tr h="159373">
                <a:tc>
                  <a:txBody>
                    <a:bodyPr/>
                    <a:lstStyle/>
                    <a:p>
                      <a:pPr algn="l" fontAlgn="b"/>
                      <a:r>
                        <a:rPr lang="en-US" sz="900" b="0" i="0" u="none" strike="noStrike">
                          <a:solidFill>
                            <a:srgbClr val="000000"/>
                          </a:solidFill>
                          <a:latin typeface="Calibri"/>
                        </a:rPr>
                        <a:t>Hector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extLst>
                  <a:ext uri="{0D108BD9-81ED-4DB2-BD59-A6C34878D82A}">
                    <a16:rowId xmlns:a16="http://schemas.microsoft.com/office/drawing/2014/main" val="10013"/>
                  </a:ext>
                </a:extLst>
              </a:tr>
              <a:tr h="159373">
                <a:tc>
                  <a:txBody>
                    <a:bodyPr/>
                    <a:lstStyle/>
                    <a:p>
                      <a:pPr algn="l" fontAlgn="b"/>
                      <a:r>
                        <a:rPr lang="en-US" sz="900" b="0" i="0" u="none" strike="noStrike">
                          <a:solidFill>
                            <a:srgbClr val="000000"/>
                          </a:solidFill>
                          <a:latin typeface="Calibri"/>
                        </a:rPr>
                        <a:t>Jac</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extLst>
                  <a:ext uri="{0D108BD9-81ED-4DB2-BD59-A6C34878D82A}">
                    <a16:rowId xmlns:a16="http://schemas.microsoft.com/office/drawing/2014/main" val="10014"/>
                  </a:ext>
                </a:extLst>
              </a:tr>
              <a:tr h="159373">
                <a:tc>
                  <a:txBody>
                    <a:bodyPr/>
                    <a:lstStyle/>
                    <a:p>
                      <a:pPr algn="l" fontAlgn="b"/>
                      <a:r>
                        <a:rPr lang="en-US" sz="900" b="0" i="0" u="none" strike="noStrike">
                          <a:solidFill>
                            <a:srgbClr val="000000"/>
                          </a:solidFill>
                          <a:latin typeface="Calibri"/>
                        </a:rPr>
                        <a:t>Jasmine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15"/>
                  </a:ext>
                </a:extLst>
              </a:tr>
              <a:tr h="159373">
                <a:tc>
                  <a:txBody>
                    <a:bodyPr/>
                    <a:lstStyle/>
                    <a:p>
                      <a:pPr algn="l" fontAlgn="b"/>
                      <a:r>
                        <a:rPr lang="en-US" sz="900" b="0" i="0" u="none" strike="noStrike">
                          <a:solidFill>
                            <a:srgbClr val="000000"/>
                          </a:solidFill>
                          <a:latin typeface="Calibri"/>
                        </a:rPr>
                        <a:t>Jaydon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16"/>
                  </a:ext>
                </a:extLst>
              </a:tr>
              <a:tr h="159373">
                <a:tc>
                  <a:txBody>
                    <a:bodyPr/>
                    <a:lstStyle/>
                    <a:p>
                      <a:pPr algn="l" fontAlgn="b"/>
                      <a:r>
                        <a:rPr lang="en-US" sz="900" b="0" i="0" u="none" strike="noStrike">
                          <a:solidFill>
                            <a:srgbClr val="000000"/>
                          </a:solidFill>
                          <a:latin typeface="Calibri"/>
                        </a:rPr>
                        <a:t>Joseph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extLst>
                  <a:ext uri="{0D108BD9-81ED-4DB2-BD59-A6C34878D82A}">
                    <a16:rowId xmlns:a16="http://schemas.microsoft.com/office/drawing/2014/main" val="10017"/>
                  </a:ext>
                </a:extLst>
              </a:tr>
              <a:tr h="126379">
                <a:tc>
                  <a:txBody>
                    <a:bodyPr/>
                    <a:lstStyle/>
                    <a:p>
                      <a:pPr algn="l" fontAlgn="b"/>
                      <a:r>
                        <a:rPr lang="en-US" sz="900" b="0" i="0" u="none" strike="noStrike">
                          <a:solidFill>
                            <a:srgbClr val="000000"/>
                          </a:solidFill>
                          <a:latin typeface="Calibri"/>
                        </a:rPr>
                        <a:t>Kaylah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extLst>
                  <a:ext uri="{0D108BD9-81ED-4DB2-BD59-A6C34878D82A}">
                    <a16:rowId xmlns:a16="http://schemas.microsoft.com/office/drawing/2014/main" val="10018"/>
                  </a:ext>
                </a:extLst>
              </a:tr>
              <a:tr h="159373">
                <a:tc>
                  <a:txBody>
                    <a:bodyPr/>
                    <a:lstStyle/>
                    <a:p>
                      <a:pPr algn="l" fontAlgn="b"/>
                      <a:r>
                        <a:rPr lang="en-US" sz="900" b="0" i="0" u="none" strike="noStrike">
                          <a:solidFill>
                            <a:srgbClr val="000000"/>
                          </a:solidFill>
                          <a:latin typeface="Calibri"/>
                        </a:rPr>
                        <a:t>Kristen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extLst>
                  <a:ext uri="{0D108BD9-81ED-4DB2-BD59-A6C34878D82A}">
                    <a16:rowId xmlns:a16="http://schemas.microsoft.com/office/drawing/2014/main" val="10019"/>
                  </a:ext>
                </a:extLst>
              </a:tr>
              <a:tr h="159373">
                <a:tc>
                  <a:txBody>
                    <a:bodyPr/>
                    <a:lstStyle/>
                    <a:p>
                      <a:pPr algn="l" fontAlgn="b"/>
                      <a:r>
                        <a:rPr lang="en-US" sz="900" b="0" i="0" u="none" strike="noStrike">
                          <a:solidFill>
                            <a:srgbClr val="000000"/>
                          </a:solidFill>
                          <a:latin typeface="Calibri"/>
                        </a:rPr>
                        <a:t>Latia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0"/>
                  </a:ext>
                </a:extLst>
              </a:tr>
              <a:tr h="159373">
                <a:tc>
                  <a:txBody>
                    <a:bodyPr/>
                    <a:lstStyle/>
                    <a:p>
                      <a:pPr algn="l" fontAlgn="b"/>
                      <a:r>
                        <a:rPr lang="en-US" sz="900" b="0" i="0" u="none" strike="noStrike">
                          <a:solidFill>
                            <a:srgbClr val="000000"/>
                          </a:solidFill>
                          <a:latin typeface="Calibri"/>
                        </a:rPr>
                        <a:t>Leon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extLst>
                  <a:ext uri="{0D108BD9-81ED-4DB2-BD59-A6C34878D82A}">
                    <a16:rowId xmlns:a16="http://schemas.microsoft.com/office/drawing/2014/main" val="10021"/>
                  </a:ext>
                </a:extLst>
              </a:tr>
              <a:tr h="159373">
                <a:tc>
                  <a:txBody>
                    <a:bodyPr/>
                    <a:lstStyle/>
                    <a:p>
                      <a:pPr algn="l" fontAlgn="b"/>
                      <a:r>
                        <a:rPr lang="en-US" sz="900" b="0" i="0" u="none" strike="noStrike">
                          <a:solidFill>
                            <a:srgbClr val="000000"/>
                          </a:solidFill>
                          <a:latin typeface="Calibri"/>
                        </a:rPr>
                        <a:t>Mariela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2"/>
                  </a:ext>
                </a:extLst>
              </a:tr>
              <a:tr h="159373">
                <a:tc>
                  <a:txBody>
                    <a:bodyPr/>
                    <a:lstStyle/>
                    <a:p>
                      <a:pPr algn="l" fontAlgn="b"/>
                      <a:r>
                        <a:rPr lang="en-US" sz="900" b="0" i="0" u="none" strike="noStrike">
                          <a:solidFill>
                            <a:srgbClr val="000000"/>
                          </a:solidFill>
                          <a:latin typeface="Calibri"/>
                        </a:rPr>
                        <a:t>Maruk</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3"/>
                  </a:ext>
                </a:extLst>
              </a:tr>
              <a:tr h="159373">
                <a:tc>
                  <a:txBody>
                    <a:bodyPr/>
                    <a:lstStyle/>
                    <a:p>
                      <a:pPr algn="l" fontAlgn="b"/>
                      <a:r>
                        <a:rPr lang="en-US" sz="900" b="0" i="0" u="none" strike="noStrike">
                          <a:solidFill>
                            <a:srgbClr val="000000"/>
                          </a:solidFill>
                          <a:latin typeface="Calibri"/>
                        </a:rPr>
                        <a:t>Michael</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extLst>
                  <a:ext uri="{0D108BD9-81ED-4DB2-BD59-A6C34878D82A}">
                    <a16:rowId xmlns:a16="http://schemas.microsoft.com/office/drawing/2014/main" val="10024"/>
                  </a:ext>
                </a:extLst>
              </a:tr>
              <a:tr h="159373">
                <a:tc>
                  <a:txBody>
                    <a:bodyPr/>
                    <a:lstStyle/>
                    <a:p>
                      <a:pPr algn="l" fontAlgn="b"/>
                      <a:r>
                        <a:rPr lang="en-US" sz="900" b="0" i="0" u="none" strike="noStrike">
                          <a:solidFill>
                            <a:srgbClr val="000000"/>
                          </a:solidFill>
                          <a:latin typeface="Calibri"/>
                        </a:rPr>
                        <a:t>Myriam</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25"/>
                  </a:ext>
                </a:extLst>
              </a:tr>
              <a:tr h="159373">
                <a:tc>
                  <a:txBody>
                    <a:bodyPr/>
                    <a:lstStyle/>
                    <a:p>
                      <a:pPr algn="l" fontAlgn="b"/>
                      <a:r>
                        <a:rPr lang="en-US" sz="900" b="0" i="0" u="none" strike="noStrike">
                          <a:solidFill>
                            <a:srgbClr val="000000"/>
                          </a:solidFill>
                          <a:latin typeface="Calibri"/>
                        </a:rPr>
                        <a:t>Paula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6"/>
                  </a:ext>
                </a:extLst>
              </a:tr>
              <a:tr h="159373">
                <a:tc>
                  <a:txBody>
                    <a:bodyPr/>
                    <a:lstStyle/>
                    <a:p>
                      <a:pPr algn="l" fontAlgn="b"/>
                      <a:r>
                        <a:rPr lang="en-US" sz="900" b="0" i="0" u="none" strike="noStrike">
                          <a:solidFill>
                            <a:srgbClr val="000000"/>
                          </a:solidFill>
                          <a:latin typeface="Calibri"/>
                        </a:rPr>
                        <a:t>Prater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27"/>
                  </a:ext>
                </a:extLst>
              </a:tr>
              <a:tr h="159373">
                <a:tc>
                  <a:txBody>
                    <a:bodyPr/>
                    <a:lstStyle/>
                    <a:p>
                      <a:pPr algn="l" fontAlgn="b"/>
                      <a:r>
                        <a:rPr lang="en-US" sz="900" b="0" i="0" u="none" strike="noStrike">
                          <a:solidFill>
                            <a:srgbClr val="000000"/>
                          </a:solidFill>
                          <a:latin typeface="Calibri"/>
                        </a:rPr>
                        <a:t>Reid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extLst>
                  <a:ext uri="{0D108BD9-81ED-4DB2-BD59-A6C34878D82A}">
                    <a16:rowId xmlns:a16="http://schemas.microsoft.com/office/drawing/2014/main" val="10028"/>
                  </a:ext>
                </a:extLst>
              </a:tr>
              <a:tr h="159373">
                <a:tc>
                  <a:txBody>
                    <a:bodyPr/>
                    <a:lstStyle/>
                    <a:p>
                      <a:pPr algn="l" fontAlgn="b"/>
                      <a:r>
                        <a:rPr lang="en-US" sz="900" b="0" i="0" u="none" strike="noStrike">
                          <a:solidFill>
                            <a:srgbClr val="000000"/>
                          </a:solidFill>
                          <a:latin typeface="Calibri"/>
                        </a:rPr>
                        <a:t>Reilly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29"/>
                  </a:ext>
                </a:extLst>
              </a:tr>
              <a:tr h="159373">
                <a:tc>
                  <a:txBody>
                    <a:bodyPr/>
                    <a:lstStyle/>
                    <a:p>
                      <a:pPr algn="l" fontAlgn="b"/>
                      <a:r>
                        <a:rPr lang="en-US" sz="900" b="0" i="0" u="none" strike="noStrike">
                          <a:solidFill>
                            <a:srgbClr val="000000"/>
                          </a:solidFill>
                          <a:latin typeface="Calibri"/>
                        </a:rPr>
                        <a:t>Sharlene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30"/>
                  </a:ext>
                </a:extLst>
              </a:tr>
              <a:tr h="159373">
                <a:tc>
                  <a:txBody>
                    <a:bodyPr/>
                    <a:lstStyle/>
                    <a:p>
                      <a:pPr algn="l" fontAlgn="b"/>
                      <a:r>
                        <a:rPr lang="en-US" sz="900" b="0" i="0" u="none" strike="noStrike">
                          <a:solidFill>
                            <a:srgbClr val="000000"/>
                          </a:solidFill>
                          <a:latin typeface="Calibri"/>
                        </a:rPr>
                        <a:t>Uriah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31"/>
                  </a:ext>
                </a:extLst>
              </a:tr>
              <a:tr h="159373">
                <a:tc>
                  <a:txBody>
                    <a:bodyPr/>
                    <a:lstStyle/>
                    <a:p>
                      <a:pPr algn="l" fontAlgn="b"/>
                      <a:r>
                        <a:rPr lang="en-US" sz="900" b="0" i="0" u="none" strike="noStrik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32"/>
                  </a:ext>
                </a:extLst>
              </a:tr>
              <a:tr h="159373">
                <a:tc>
                  <a:txBody>
                    <a:bodyPr/>
                    <a:lstStyle/>
                    <a:p>
                      <a:pPr algn="l" fontAlgn="b"/>
                      <a:r>
                        <a:rPr lang="en-US" sz="9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dirty="0">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33"/>
                  </a:ext>
                </a:extLst>
              </a:tr>
            </a:tbl>
          </a:graphicData>
        </a:graphic>
      </p:graphicFrame>
      <p:graphicFrame>
        <p:nvGraphicFramePr>
          <p:cNvPr id="4" name="Chart 3"/>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523836"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lang="en-US" sz="4250" spc="20" dirty="0">
                <a:solidFill>
                  <a:schemeClr val="accent4"/>
                </a:solidFill>
              </a:rPr>
              <a:t>"</a:t>
            </a:r>
            <a:r>
              <a:rPr sz="4250" spc="10" dirty="0">
                <a:solidFill>
                  <a:schemeClr val="accent4"/>
                </a:solidFill>
              </a:rPr>
              <a:t>WOW</a:t>
            </a:r>
            <a:r>
              <a:rPr lang="en-US" sz="4250" spc="10" dirty="0">
                <a:solidFill>
                  <a:schemeClr val="accent4"/>
                </a:solidFill>
              </a:rPr>
              <a:t>"</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642918"/>
            <a:ext cx="9715568" cy="5909310"/>
          </a:xfrm>
          <a:prstGeom prst="rect">
            <a:avLst/>
          </a:prstGeom>
        </p:spPr>
        <p:txBody>
          <a:bodyPr wrap="square">
            <a:spAutoFit/>
          </a:bodyPr>
          <a:lstStyle/>
          <a:p>
            <a:r>
              <a:rPr lang="en-US" b="1" dirty="0"/>
              <a:t>1. Dynamic Interactivity</a:t>
            </a:r>
          </a:p>
          <a:p>
            <a:r>
              <a:rPr lang="en-US" b="1" dirty="0"/>
              <a:t>Real-Time Data Exploration:</a:t>
            </a:r>
            <a:r>
              <a:rPr lang="en-US" dirty="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lang="en-US" b="1" dirty="0"/>
              <a:t>2. Comprehensive Visualization Suite</a:t>
            </a:r>
          </a:p>
          <a:p>
            <a:r>
              <a:rPr lang="en-US" b="1" dirty="0"/>
              <a:t>Diverse Chart Types:</a:t>
            </a:r>
            <a:r>
              <a:rPr lang="en-US" dirty="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lang="en-US" b="1" dirty="0"/>
              <a:t>3. Enhanced User Experience</a:t>
            </a:r>
          </a:p>
          <a:p>
            <a:r>
              <a:rPr lang="en-US" b="1" dirty="0"/>
              <a:t>Intuitive Design:</a:t>
            </a:r>
            <a:r>
              <a:rPr lang="en-US" dirty="0"/>
              <a:t> The solution is designed with user-friendliness in mind. Clear labels, guided instructions, and easy-to-navigate interfaces ensure that users with varying levels of Excel proficiency can effectively utilize the tool.</a:t>
            </a:r>
          </a:p>
          <a:p>
            <a:r>
              <a:rPr lang="en-US" b="1" dirty="0"/>
              <a:t>4. Powerful Analytical Capabilities</a:t>
            </a:r>
          </a:p>
          <a:p>
            <a:r>
              <a:rPr lang="en-US" b="1" dirty="0"/>
              <a:t>Automated Insights:</a:t>
            </a:r>
            <a:r>
              <a:rPr lang="en-US" dirty="0"/>
              <a:t> Built-in analytical tools generate summary reports and key insights automatically, reducing the need for manual data analysis and enhancing decision-making efficiency.</a:t>
            </a:r>
          </a:p>
          <a:p>
            <a:r>
              <a:rPr lang="en-US" b="1" dirty="0"/>
              <a:t>5. Scalability and Adaptability</a:t>
            </a:r>
          </a:p>
          <a:p>
            <a:r>
              <a:rPr lang="en-US" b="1" dirty="0"/>
              <a:t>Flexible Data Integration:</a:t>
            </a:r>
            <a:r>
              <a:rPr lang="en-US" dirty="0"/>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239</TotalTime>
  <Words>1229</Words>
  <Application>Microsoft Office PowerPoint</Application>
  <PresentationFormat>Widescreen</PresentationFormat>
  <Paragraphs>237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Employee Data Analysis using Excel  </vt:lpstr>
      <vt:lpstr>PROJECT TITLE   VISUALIZING  EMPLOYEE  ATTENDANCE  TRENDS  WITH  EXCEL CHARTS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hellan414@gmail.com</cp:lastModifiedBy>
  <cp:revision>21</cp:revision>
  <dcterms:created xsi:type="dcterms:W3CDTF">2024-03-29T15:07:22Z</dcterms:created>
  <dcterms:modified xsi:type="dcterms:W3CDTF">2024-09-06T12:10:04Z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