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56" r:id="rId5"/>
    <p:sldId id="257" r:id="rId6"/>
    <p:sldId id="260" r:id="rId7"/>
    <p:sldId id="262" r:id="rId8"/>
    <p:sldId id="258" r:id="rId9"/>
    <p:sldId id="261" r:id="rId10"/>
    <p:sldId id="292" r:id="rId11"/>
    <p:sldId id="286" r:id="rId12"/>
    <p:sldId id="287" r:id="rId13"/>
    <p:sldId id="290" r:id="rId14"/>
    <p:sldId id="288" r:id="rId15"/>
    <p:sldId id="289" r:id="rId16"/>
    <p:sldId id="291" r:id="rId17"/>
    <p:sldId id="294" r:id="rId18"/>
    <p:sldId id="293"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11" d="100"/>
          <a:sy n="111" d="100"/>
        </p:scale>
        <p:origin x="2226" y="9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12/21/2023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12/21/2023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7" y="2395728"/>
            <a:ext cx="8944557" cy="1325880"/>
          </a:xfrm>
        </p:spPr>
        <p:txBody>
          <a:bodyPr/>
          <a:lstStyle/>
          <a:p>
            <a:r>
              <a:rPr lang="en-US" dirty="0"/>
              <a:t>CAPSTONE-PROJECT</a:t>
            </a:r>
          </a:p>
        </p:txBody>
      </p:sp>
      <p:sp>
        <p:nvSpPr>
          <p:cNvPr id="6" name="Text Placeholder 4">
            <a:extLst>
              <a:ext uri="{FF2B5EF4-FFF2-40B4-BE49-F238E27FC236}">
                <a16:creationId xmlns:a16="http://schemas.microsoft.com/office/drawing/2014/main" id="{20243887-FD9A-DEB0-C6F1-68891A50F027}"/>
              </a:ext>
            </a:extLst>
          </p:cNvPr>
          <p:cNvSpPr txBox="1">
            <a:spLocks/>
          </p:cNvSpPr>
          <p:nvPr/>
        </p:nvSpPr>
        <p:spPr>
          <a:xfrm>
            <a:off x="3126476" y="4004382"/>
            <a:ext cx="6803136" cy="36576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GB" sz="1800" kern="1200" spc="300" dirty="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Based on A Health Care Insurance Company</a:t>
            </a:r>
          </a:p>
        </p:txBody>
      </p:sp>
      <p:sp>
        <p:nvSpPr>
          <p:cNvPr id="7" name="Text Placeholder 4">
            <a:extLst>
              <a:ext uri="{FF2B5EF4-FFF2-40B4-BE49-F238E27FC236}">
                <a16:creationId xmlns:a16="http://schemas.microsoft.com/office/drawing/2014/main" id="{80D9E205-5E6E-F94D-EC22-639838D3C460}"/>
              </a:ext>
            </a:extLst>
          </p:cNvPr>
          <p:cNvSpPr txBox="1">
            <a:spLocks/>
          </p:cNvSpPr>
          <p:nvPr/>
        </p:nvSpPr>
        <p:spPr>
          <a:xfrm>
            <a:off x="8031192" y="6276580"/>
            <a:ext cx="3243532" cy="365760"/>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GB" sz="1800" kern="1200" spc="300" dirty="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Presented By Rohit Thapa</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ER Diagram</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10</a:t>
            </a:fld>
            <a:endParaRPr lang="en-US" dirty="0"/>
          </a:p>
        </p:txBody>
      </p:sp>
      <p:pic>
        <p:nvPicPr>
          <p:cNvPr id="5" name="Picture 4" descr="A diagram of a computer program&#10;&#10;Description automatically generated with medium confidence">
            <a:extLst>
              <a:ext uri="{FF2B5EF4-FFF2-40B4-BE49-F238E27FC236}">
                <a16:creationId xmlns:a16="http://schemas.microsoft.com/office/drawing/2014/main" id="{76A9F9FD-42E4-BAB8-50B8-F6837428E779}"/>
              </a:ext>
            </a:extLst>
          </p:cNvPr>
          <p:cNvPicPr>
            <a:picLocks noChangeAspect="1"/>
          </p:cNvPicPr>
          <p:nvPr/>
        </p:nvPicPr>
        <p:blipFill>
          <a:blip r:embed="rId2"/>
          <a:stretch>
            <a:fillRect/>
          </a:stretch>
        </p:blipFill>
        <p:spPr>
          <a:xfrm>
            <a:off x="1385994" y="1358232"/>
            <a:ext cx="7887402" cy="4828430"/>
          </a:xfrm>
          <a:prstGeom prst="rect">
            <a:avLst/>
          </a:prstGeom>
        </p:spPr>
      </p:pic>
    </p:spTree>
    <p:extLst>
      <p:ext uri="{BB962C8B-B14F-4D97-AF65-F5344CB8AC3E}">
        <p14:creationId xmlns:p14="http://schemas.microsoft.com/office/powerpoint/2010/main" val="2494155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Use Cases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11</a:t>
            </a:fld>
            <a:endParaRPr lang="en-US" dirty="0"/>
          </a:p>
        </p:txBody>
      </p:sp>
      <p:pic>
        <p:nvPicPr>
          <p:cNvPr id="5" name="Picture 4" descr="A screenshot of a computer&#10;&#10;Description automatically generated">
            <a:extLst>
              <a:ext uri="{FF2B5EF4-FFF2-40B4-BE49-F238E27FC236}">
                <a16:creationId xmlns:a16="http://schemas.microsoft.com/office/drawing/2014/main" id="{CBB61565-2F84-18F6-ABCF-04D47D7EE728}"/>
              </a:ext>
            </a:extLst>
          </p:cNvPr>
          <p:cNvPicPr>
            <a:picLocks noChangeAspect="1"/>
          </p:cNvPicPr>
          <p:nvPr/>
        </p:nvPicPr>
        <p:blipFill>
          <a:blip r:embed="rId2"/>
          <a:stretch>
            <a:fillRect/>
          </a:stretch>
        </p:blipFill>
        <p:spPr>
          <a:xfrm>
            <a:off x="444499" y="2011840"/>
            <a:ext cx="10153696" cy="3698846"/>
          </a:xfrm>
          <a:prstGeom prst="rect">
            <a:avLst/>
          </a:prstGeom>
        </p:spPr>
      </p:pic>
      <p:sp>
        <p:nvSpPr>
          <p:cNvPr id="6" name="Text Placeholder 18">
            <a:extLst>
              <a:ext uri="{FF2B5EF4-FFF2-40B4-BE49-F238E27FC236}">
                <a16:creationId xmlns:a16="http://schemas.microsoft.com/office/drawing/2014/main" id="{02E18A8E-A0A4-E8CA-3DDB-BCE575FA9C99}"/>
              </a:ext>
            </a:extLst>
          </p:cNvPr>
          <p:cNvSpPr txBox="1">
            <a:spLocks/>
          </p:cNvSpPr>
          <p:nvPr/>
        </p:nvSpPr>
        <p:spPr>
          <a:xfrm>
            <a:off x="444499" y="1078456"/>
            <a:ext cx="6223720" cy="21225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Use case 1 : Which disease has a maximum number of claims.</a:t>
            </a:r>
          </a:p>
          <a:p>
            <a:r>
              <a:rPr lang="en-US" dirty="0"/>
              <a:t>Given screenshot represents the use case 1</a:t>
            </a:r>
          </a:p>
        </p:txBody>
      </p:sp>
    </p:spTree>
    <p:extLst>
      <p:ext uri="{BB962C8B-B14F-4D97-AF65-F5344CB8AC3E}">
        <p14:creationId xmlns:p14="http://schemas.microsoft.com/office/powerpoint/2010/main" val="1376020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Use Cases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
        <p:nvSpPr>
          <p:cNvPr id="6" name="Text Placeholder 18">
            <a:extLst>
              <a:ext uri="{FF2B5EF4-FFF2-40B4-BE49-F238E27FC236}">
                <a16:creationId xmlns:a16="http://schemas.microsoft.com/office/drawing/2014/main" id="{02E18A8E-A0A4-E8CA-3DDB-BCE575FA9C99}"/>
              </a:ext>
            </a:extLst>
          </p:cNvPr>
          <p:cNvSpPr txBox="1">
            <a:spLocks/>
          </p:cNvSpPr>
          <p:nvPr/>
        </p:nvSpPr>
        <p:spPr>
          <a:xfrm>
            <a:off x="444499" y="1078456"/>
            <a:ext cx="7224384" cy="21225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5000"/>
              </a:lnSpc>
              <a:spcBef>
                <a:spcPts val="0"/>
              </a:spcBef>
              <a:spcAft>
                <a:spcPts val="0"/>
              </a:spcAft>
            </a:pPr>
            <a:r>
              <a:rPr lang="en-US" sz="1600" dirty="0"/>
              <a:t>Use case 3 : </a:t>
            </a:r>
            <a:r>
              <a:rPr lang="en-GB" sz="1600" u="none" strike="noStrike" dirty="0">
                <a:effectLst/>
                <a:latin typeface="Calibri" panose="020F0502020204030204" pitchFamily="34" charset="0"/>
                <a:ea typeface="Calibri" panose="020F0502020204030204" pitchFamily="34" charset="0"/>
              </a:rPr>
              <a:t>Find out which group has maximum subgroups.</a:t>
            </a:r>
            <a:endParaRPr lang="en-US" sz="1600" dirty="0">
              <a:latin typeface="Arial" panose="020B0604020202020204" pitchFamily="34" charset="0"/>
              <a:ea typeface="Calibri" panose="020F0502020204030204" pitchFamily="34" charset="0"/>
            </a:endParaRPr>
          </a:p>
          <a:p>
            <a:pPr algn="just">
              <a:lnSpc>
                <a:spcPct val="115000"/>
              </a:lnSpc>
              <a:spcBef>
                <a:spcPts val="0"/>
              </a:spcBef>
              <a:spcAft>
                <a:spcPts val="0"/>
              </a:spcAft>
            </a:pPr>
            <a:r>
              <a:rPr lang="en-US" sz="1600" dirty="0">
                <a:latin typeface="Arial" panose="020B0604020202020204" pitchFamily="34" charset="0"/>
                <a:ea typeface="Calibri" panose="020F0502020204030204" pitchFamily="34" charset="0"/>
              </a:rPr>
              <a:t>               </a:t>
            </a:r>
            <a:r>
              <a:rPr lang="en-US" sz="1600" dirty="0"/>
              <a:t>Given screenshot represents the use case 3</a:t>
            </a:r>
          </a:p>
        </p:txBody>
      </p:sp>
      <p:pic>
        <p:nvPicPr>
          <p:cNvPr id="9" name="Picture 8" descr="A screenshot of a computer&#10;&#10;Description automatically generated">
            <a:extLst>
              <a:ext uri="{FF2B5EF4-FFF2-40B4-BE49-F238E27FC236}">
                <a16:creationId xmlns:a16="http://schemas.microsoft.com/office/drawing/2014/main" id="{F9636C69-0B9F-BF0C-7763-A7EF232532DB}"/>
              </a:ext>
            </a:extLst>
          </p:cNvPr>
          <p:cNvPicPr>
            <a:picLocks noChangeAspect="1"/>
          </p:cNvPicPr>
          <p:nvPr/>
        </p:nvPicPr>
        <p:blipFill>
          <a:blip r:embed="rId2"/>
          <a:stretch>
            <a:fillRect/>
          </a:stretch>
        </p:blipFill>
        <p:spPr>
          <a:xfrm>
            <a:off x="444499" y="1826237"/>
            <a:ext cx="9720012" cy="4020728"/>
          </a:xfrm>
          <a:prstGeom prst="rect">
            <a:avLst/>
          </a:prstGeom>
        </p:spPr>
      </p:pic>
    </p:spTree>
    <p:extLst>
      <p:ext uri="{BB962C8B-B14F-4D97-AF65-F5344CB8AC3E}">
        <p14:creationId xmlns:p14="http://schemas.microsoft.com/office/powerpoint/2010/main" val="3606655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Upload to redshift</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
        <p:nvSpPr>
          <p:cNvPr id="6" name="Text Placeholder 18">
            <a:extLst>
              <a:ext uri="{FF2B5EF4-FFF2-40B4-BE49-F238E27FC236}">
                <a16:creationId xmlns:a16="http://schemas.microsoft.com/office/drawing/2014/main" id="{02E18A8E-A0A4-E8CA-3DDB-BCE575FA9C99}"/>
              </a:ext>
            </a:extLst>
          </p:cNvPr>
          <p:cNvSpPr txBox="1">
            <a:spLocks/>
          </p:cNvSpPr>
          <p:nvPr/>
        </p:nvSpPr>
        <p:spPr>
          <a:xfrm>
            <a:off x="444499" y="1078456"/>
            <a:ext cx="7595320" cy="21225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5000"/>
              </a:lnSpc>
              <a:spcBef>
                <a:spcPts val="0"/>
              </a:spcBef>
              <a:spcAft>
                <a:spcPts val="0"/>
              </a:spcAft>
            </a:pPr>
            <a:r>
              <a:rPr lang="en-US" dirty="0">
                <a:latin typeface="Arial" panose="020B0604020202020204" pitchFamily="34" charset="0"/>
                <a:ea typeface="Calibri" panose="020F0502020204030204" pitchFamily="34" charset="0"/>
              </a:rPr>
              <a:t>Screenshot below represents the cleaned data of patients uploaded to redshift from Databricks</a:t>
            </a:r>
          </a:p>
          <a:p>
            <a:pPr algn="just">
              <a:lnSpc>
                <a:spcPct val="115000"/>
              </a:lnSpc>
              <a:spcBef>
                <a:spcPts val="0"/>
              </a:spcBef>
              <a:spcAft>
                <a:spcPts val="0"/>
              </a:spcAft>
            </a:pPr>
            <a:r>
              <a:rPr lang="en-US" sz="1600" dirty="0">
                <a:latin typeface="Arial" panose="020B0604020202020204" pitchFamily="34" charset="0"/>
                <a:ea typeface="Calibri" panose="020F0502020204030204" pitchFamily="34" charset="0"/>
              </a:rPr>
              <a:t>               </a:t>
            </a:r>
            <a:endParaRPr lang="en-US" sz="1600" dirty="0"/>
          </a:p>
        </p:txBody>
      </p:sp>
      <p:pic>
        <p:nvPicPr>
          <p:cNvPr id="5" name="Picture 4" descr="A screenshot of a computer&#10;&#10;Description automatically generated">
            <a:extLst>
              <a:ext uri="{FF2B5EF4-FFF2-40B4-BE49-F238E27FC236}">
                <a16:creationId xmlns:a16="http://schemas.microsoft.com/office/drawing/2014/main" id="{9BCA1E07-E041-7E08-FA8A-8AF56D72CAD4}"/>
              </a:ext>
            </a:extLst>
          </p:cNvPr>
          <p:cNvPicPr>
            <a:picLocks noChangeAspect="1"/>
          </p:cNvPicPr>
          <p:nvPr/>
        </p:nvPicPr>
        <p:blipFill>
          <a:blip r:embed="rId2"/>
          <a:stretch>
            <a:fillRect/>
          </a:stretch>
        </p:blipFill>
        <p:spPr>
          <a:xfrm>
            <a:off x="0" y="1362974"/>
            <a:ext cx="12192000" cy="5521059"/>
          </a:xfrm>
          <a:prstGeom prst="rect">
            <a:avLst/>
          </a:prstGeom>
        </p:spPr>
      </p:pic>
    </p:spTree>
    <p:extLst>
      <p:ext uri="{BB962C8B-B14F-4D97-AF65-F5344CB8AC3E}">
        <p14:creationId xmlns:p14="http://schemas.microsoft.com/office/powerpoint/2010/main" val="746833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Upload to redshift</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
        <p:nvSpPr>
          <p:cNvPr id="6" name="Text Placeholder 18">
            <a:extLst>
              <a:ext uri="{FF2B5EF4-FFF2-40B4-BE49-F238E27FC236}">
                <a16:creationId xmlns:a16="http://schemas.microsoft.com/office/drawing/2014/main" id="{02E18A8E-A0A4-E8CA-3DDB-BCE575FA9C99}"/>
              </a:ext>
            </a:extLst>
          </p:cNvPr>
          <p:cNvSpPr txBox="1">
            <a:spLocks/>
          </p:cNvSpPr>
          <p:nvPr/>
        </p:nvSpPr>
        <p:spPr>
          <a:xfrm>
            <a:off x="444499" y="1078456"/>
            <a:ext cx="7802354" cy="21225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5000"/>
              </a:lnSpc>
              <a:spcBef>
                <a:spcPts val="0"/>
              </a:spcBef>
              <a:spcAft>
                <a:spcPts val="0"/>
              </a:spcAft>
            </a:pPr>
            <a:r>
              <a:rPr lang="en-US" dirty="0">
                <a:latin typeface="Arial" panose="020B0604020202020204" pitchFamily="34" charset="0"/>
                <a:ea typeface="Calibri" panose="020F0502020204030204" pitchFamily="34" charset="0"/>
              </a:rPr>
              <a:t>Screenshot below represents the cleaned data of subscriber uploaded to redshift from Databricks</a:t>
            </a:r>
          </a:p>
          <a:p>
            <a:pPr algn="just">
              <a:lnSpc>
                <a:spcPct val="115000"/>
              </a:lnSpc>
              <a:spcBef>
                <a:spcPts val="0"/>
              </a:spcBef>
              <a:spcAft>
                <a:spcPts val="0"/>
              </a:spcAft>
            </a:pPr>
            <a:r>
              <a:rPr lang="en-US" sz="1600" dirty="0">
                <a:latin typeface="Arial" panose="020B0604020202020204" pitchFamily="34" charset="0"/>
                <a:ea typeface="Calibri" panose="020F0502020204030204" pitchFamily="34" charset="0"/>
              </a:rPr>
              <a:t>               </a:t>
            </a:r>
            <a:endParaRPr lang="en-US" sz="1600" dirty="0"/>
          </a:p>
        </p:txBody>
      </p:sp>
      <p:pic>
        <p:nvPicPr>
          <p:cNvPr id="7" name="Picture 6" descr="A screenshot of a computer&#10;&#10;Description automatically generated">
            <a:extLst>
              <a:ext uri="{FF2B5EF4-FFF2-40B4-BE49-F238E27FC236}">
                <a16:creationId xmlns:a16="http://schemas.microsoft.com/office/drawing/2014/main" id="{BDB548E0-B389-7AEF-81BC-027E4114D059}"/>
              </a:ext>
            </a:extLst>
          </p:cNvPr>
          <p:cNvPicPr>
            <a:picLocks noChangeAspect="1"/>
          </p:cNvPicPr>
          <p:nvPr/>
        </p:nvPicPr>
        <p:blipFill>
          <a:blip r:embed="rId2"/>
          <a:stretch>
            <a:fillRect/>
          </a:stretch>
        </p:blipFill>
        <p:spPr>
          <a:xfrm>
            <a:off x="0" y="1826237"/>
            <a:ext cx="12192000" cy="4328045"/>
          </a:xfrm>
          <a:prstGeom prst="rect">
            <a:avLst/>
          </a:prstGeom>
        </p:spPr>
      </p:pic>
    </p:spTree>
    <p:extLst>
      <p:ext uri="{BB962C8B-B14F-4D97-AF65-F5344CB8AC3E}">
        <p14:creationId xmlns:p14="http://schemas.microsoft.com/office/powerpoint/2010/main" val="1336585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err="1"/>
              <a:t>Dataframe</a:t>
            </a:r>
            <a:r>
              <a:rPr lang="en-US" dirty="0"/>
              <a:t> to write to S3 from </a:t>
            </a:r>
            <a:r>
              <a:rPr lang="en-US" dirty="0" err="1"/>
              <a:t>databricks</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
        <p:nvSpPr>
          <p:cNvPr id="3" name="Text Placeholder 18">
            <a:extLst>
              <a:ext uri="{FF2B5EF4-FFF2-40B4-BE49-F238E27FC236}">
                <a16:creationId xmlns:a16="http://schemas.microsoft.com/office/drawing/2014/main" id="{B4FFFC1B-F94F-59DB-9F3A-180773006156}"/>
              </a:ext>
            </a:extLst>
          </p:cNvPr>
          <p:cNvSpPr txBox="1">
            <a:spLocks/>
          </p:cNvSpPr>
          <p:nvPr/>
        </p:nvSpPr>
        <p:spPr>
          <a:xfrm>
            <a:off x="444499" y="1078456"/>
            <a:ext cx="5651501" cy="21225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Given screenshot presents the </a:t>
            </a:r>
            <a:r>
              <a:rPr lang="en-US" dirty="0" err="1"/>
              <a:t>dataframe</a:t>
            </a:r>
            <a:r>
              <a:rPr lang="en-US" dirty="0"/>
              <a:t> that writes file from </a:t>
            </a:r>
            <a:r>
              <a:rPr lang="en-US" dirty="0" err="1"/>
              <a:t>databricks</a:t>
            </a:r>
            <a:r>
              <a:rPr lang="en-US" dirty="0"/>
              <a:t> to redshift under schema </a:t>
            </a:r>
            <a:r>
              <a:rPr lang="en-US" dirty="0" err="1"/>
              <a:t>project_output</a:t>
            </a:r>
            <a:endParaRPr lang="en-US" dirty="0"/>
          </a:p>
        </p:txBody>
      </p:sp>
      <p:pic>
        <p:nvPicPr>
          <p:cNvPr id="6" name="Picture 5">
            <a:extLst>
              <a:ext uri="{FF2B5EF4-FFF2-40B4-BE49-F238E27FC236}">
                <a16:creationId xmlns:a16="http://schemas.microsoft.com/office/drawing/2014/main" id="{FECE10CA-A544-BA66-E4A4-DE601A4E4587}"/>
              </a:ext>
            </a:extLst>
          </p:cNvPr>
          <p:cNvPicPr>
            <a:picLocks noChangeAspect="1"/>
          </p:cNvPicPr>
          <p:nvPr/>
        </p:nvPicPr>
        <p:blipFill>
          <a:blip r:embed="rId2"/>
          <a:stretch>
            <a:fillRect/>
          </a:stretch>
        </p:blipFill>
        <p:spPr>
          <a:xfrm>
            <a:off x="0" y="2449903"/>
            <a:ext cx="12192000" cy="1250830"/>
          </a:xfrm>
          <a:prstGeom prst="rect">
            <a:avLst/>
          </a:prstGeom>
        </p:spPr>
      </p:pic>
      <p:pic>
        <p:nvPicPr>
          <p:cNvPr id="9" name="Picture 8">
            <a:extLst>
              <a:ext uri="{FF2B5EF4-FFF2-40B4-BE49-F238E27FC236}">
                <a16:creationId xmlns:a16="http://schemas.microsoft.com/office/drawing/2014/main" id="{B4BF9066-CBEF-9F85-55F8-9260CBC055AD}"/>
              </a:ext>
            </a:extLst>
          </p:cNvPr>
          <p:cNvPicPr>
            <a:picLocks noChangeAspect="1"/>
          </p:cNvPicPr>
          <p:nvPr/>
        </p:nvPicPr>
        <p:blipFill>
          <a:blip r:embed="rId3"/>
          <a:stretch>
            <a:fillRect/>
          </a:stretch>
        </p:blipFill>
        <p:spPr>
          <a:xfrm>
            <a:off x="0" y="4096098"/>
            <a:ext cx="12192000" cy="898596"/>
          </a:xfrm>
          <a:prstGeom prst="rect">
            <a:avLst/>
          </a:prstGeom>
        </p:spPr>
      </p:pic>
    </p:spTree>
    <p:extLst>
      <p:ext uri="{BB962C8B-B14F-4D97-AF65-F5344CB8AC3E}">
        <p14:creationId xmlns:p14="http://schemas.microsoft.com/office/powerpoint/2010/main" val="2666615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3221622" y="2229929"/>
            <a:ext cx="7781544" cy="859055"/>
          </a:xfrm>
        </p:spPr>
        <p:txBody>
          <a:bodyPr/>
          <a:lstStyle/>
          <a:p>
            <a:r>
              <a:rPr lang="en-US" dirty="0"/>
              <a:t>Introduction </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0" y="3454153"/>
            <a:ext cx="8639955" cy="859054"/>
          </a:xfrm>
        </p:spPr>
        <p:txBody>
          <a:bodyPr>
            <a:noAutofit/>
          </a:bodyPr>
          <a:lstStyle/>
          <a:p>
            <a:pPr marL="457200" marR="0" lvl="1" indent="0" algn="just">
              <a:lnSpc>
                <a:spcPct val="115000"/>
              </a:lnSpc>
              <a:spcBef>
                <a:spcPts val="0"/>
              </a:spcBef>
              <a:spcAft>
                <a:spcPts val="0"/>
              </a:spcAft>
              <a:buSzPts val="1400"/>
              <a:buNone/>
            </a:pPr>
            <a:r>
              <a:rPr lang="en-US" sz="1400" u="none" strike="noStrike" dirty="0">
                <a:solidFill>
                  <a:schemeClr val="bg1"/>
                </a:solidFill>
                <a:effectLst/>
                <a:latin typeface="Arial" panose="020B0604020202020204" pitchFamily="34" charset="0"/>
              </a:rPr>
              <a:t>The purpose of this capstone project is to provide a complete guide for the data Engineering team to understand and implement the features and functions as per required for the Health Care Insurance Project to enhance revenue and customer understanding from big data ecosystem to improve customer satisfaction.</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763092" y="2090112"/>
            <a:ext cx="7781544" cy="859055"/>
          </a:xfrm>
        </p:spPr>
        <p:txBody>
          <a:bodyPr/>
          <a:lstStyle/>
          <a:p>
            <a:r>
              <a:rPr lang="en-US" dirty="0"/>
              <a:t>Software included</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763092" y="3303917"/>
            <a:ext cx="6803136" cy="2225615"/>
          </a:xfrm>
        </p:spPr>
        <p:txBody>
          <a:bodyPr>
            <a:normAutofit/>
          </a:bodyPr>
          <a:lstStyle/>
          <a:p>
            <a:pPr marL="342900" marR="0" lvl="0" indent="-342900" algn="just">
              <a:lnSpc>
                <a:spcPct val="115000"/>
              </a:lnSpc>
              <a:spcBef>
                <a:spcPts val="0"/>
              </a:spcBef>
              <a:spcAft>
                <a:spcPts val="0"/>
              </a:spcAft>
              <a:buFont typeface="Arial" panose="020B0604020202020204" pitchFamily="34" charset="0"/>
              <a:buChar char="●"/>
            </a:pPr>
            <a:r>
              <a:rPr lang="en-GB" sz="1800" u="none" strike="noStrike" dirty="0">
                <a:effectLst/>
                <a:latin typeface="Calibri" panose="020F0502020204030204" pitchFamily="34" charset="0"/>
                <a:ea typeface="Calibri" panose="020F0502020204030204" pitchFamily="34" charset="0"/>
              </a:rPr>
              <a:t>AWS S3</a:t>
            </a:r>
            <a:endParaRPr lang="en-US" sz="1800" u="none" strike="noStrike" dirty="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Arial" panose="020B0604020202020204" pitchFamily="34" charset="0"/>
              <a:buChar char="●"/>
            </a:pPr>
            <a:r>
              <a:rPr lang="en-GB" sz="1800" u="none" strike="noStrike" dirty="0">
                <a:effectLst/>
                <a:latin typeface="Calibri" panose="020F0502020204030204" pitchFamily="34" charset="0"/>
                <a:ea typeface="Calibri" panose="020F0502020204030204" pitchFamily="34" charset="0"/>
              </a:rPr>
              <a:t>AWS Redshift</a:t>
            </a:r>
            <a:endParaRPr lang="en-US" sz="1800" u="none" strike="noStrike" dirty="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Arial" panose="020B0604020202020204" pitchFamily="34" charset="0"/>
              <a:buChar char="●"/>
            </a:pPr>
            <a:r>
              <a:rPr lang="en-GB" sz="1800" u="none" strike="noStrike" dirty="0">
                <a:effectLst/>
                <a:latin typeface="Calibri" panose="020F0502020204030204" pitchFamily="34" charset="0"/>
                <a:ea typeface="Calibri" panose="020F0502020204030204" pitchFamily="34" charset="0"/>
              </a:rPr>
              <a:t>Databricks</a:t>
            </a:r>
            <a:endParaRPr lang="en-US" sz="1800" u="none" strike="noStrike" dirty="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Arial" panose="020B0604020202020204" pitchFamily="34" charset="0"/>
              <a:buChar char="●"/>
            </a:pPr>
            <a:r>
              <a:rPr lang="en-GB" sz="1800" u="none" strike="noStrike" dirty="0" err="1">
                <a:effectLst/>
                <a:latin typeface="Calibri" panose="020F0502020204030204" pitchFamily="34" charset="0"/>
                <a:ea typeface="Calibri" panose="020F0502020204030204" pitchFamily="34" charset="0"/>
              </a:rPr>
              <a:t>Pyspark</a:t>
            </a:r>
            <a:endParaRPr lang="en-US" sz="1800" u="none" strike="noStrike" dirty="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Arial" panose="020B0604020202020204" pitchFamily="34" charset="0"/>
              <a:buChar char="●"/>
            </a:pPr>
            <a:r>
              <a:rPr lang="en-GB" sz="1800" u="none" strike="noStrike" dirty="0">
                <a:effectLst/>
                <a:latin typeface="Calibri" panose="020F0502020204030204" pitchFamily="34" charset="0"/>
                <a:ea typeface="Calibri" panose="020F0502020204030204" pitchFamily="34" charset="0"/>
              </a:rPr>
              <a:t>Jira</a:t>
            </a:r>
            <a:endParaRPr lang="en-US" sz="1800" u="none" strike="noStrike" dirty="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Arial" panose="020B0604020202020204" pitchFamily="34" charset="0"/>
              <a:buChar char="●"/>
            </a:pPr>
            <a:r>
              <a:rPr lang="en-GB" sz="1800" u="none" strike="noStrike" dirty="0">
                <a:effectLst/>
                <a:latin typeface="Calibri" panose="020F0502020204030204" pitchFamily="34" charset="0"/>
                <a:ea typeface="Calibri" panose="020F0502020204030204" pitchFamily="34" charset="0"/>
              </a:rPr>
              <a:t>GitHub</a:t>
            </a:r>
            <a:endParaRPr lang="en-US" sz="1800" u="none" strike="noStrike" dirty="0">
              <a:effectLst/>
              <a:latin typeface="Arial" panose="020B0604020202020204" pitchFamily="34" charset="0"/>
              <a:ea typeface="Arial" panose="020B0604020202020204" pitchFamily="34" charset="0"/>
            </a:endParaRPr>
          </a:p>
          <a:p>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Activities to be performed</a:t>
            </a:r>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1</a:t>
            </a:r>
          </a:p>
        </p:txBody>
      </p:sp>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dirty="0"/>
              <a:t>2</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3</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4</a:t>
            </a:r>
          </a:p>
        </p:txBody>
      </p:sp>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dirty="0"/>
              <a:t>5</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26" name="Text Placeholder 18">
            <a:extLst>
              <a:ext uri="{FF2B5EF4-FFF2-40B4-BE49-F238E27FC236}">
                <a16:creationId xmlns:a16="http://schemas.microsoft.com/office/drawing/2014/main" id="{C2CA227C-4F35-7AA9-BC59-CAD7EF6613C8}"/>
              </a:ext>
            </a:extLst>
          </p:cNvPr>
          <p:cNvSpPr txBox="1">
            <a:spLocks/>
          </p:cNvSpPr>
          <p:nvPr/>
        </p:nvSpPr>
        <p:spPr>
          <a:xfrm>
            <a:off x="3157412" y="3429000"/>
            <a:ext cx="1493740" cy="21225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Dataset Creation</a:t>
            </a:r>
          </a:p>
        </p:txBody>
      </p:sp>
      <p:sp>
        <p:nvSpPr>
          <p:cNvPr id="28" name="Text Placeholder 18">
            <a:extLst>
              <a:ext uri="{FF2B5EF4-FFF2-40B4-BE49-F238E27FC236}">
                <a16:creationId xmlns:a16="http://schemas.microsoft.com/office/drawing/2014/main" id="{B1209CC7-0A70-EC34-54F4-E14816790457}"/>
              </a:ext>
            </a:extLst>
          </p:cNvPr>
          <p:cNvSpPr txBox="1">
            <a:spLocks/>
          </p:cNvSpPr>
          <p:nvPr/>
        </p:nvSpPr>
        <p:spPr>
          <a:xfrm>
            <a:off x="5304680" y="3429000"/>
            <a:ext cx="1493740" cy="21225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Cleaning</a:t>
            </a:r>
          </a:p>
        </p:txBody>
      </p:sp>
      <p:sp>
        <p:nvSpPr>
          <p:cNvPr id="30" name="Text Placeholder 18">
            <a:extLst>
              <a:ext uri="{FF2B5EF4-FFF2-40B4-BE49-F238E27FC236}">
                <a16:creationId xmlns:a16="http://schemas.microsoft.com/office/drawing/2014/main" id="{8585C36B-8E3C-AA89-785E-6DDA8285AA53}"/>
              </a:ext>
            </a:extLst>
          </p:cNvPr>
          <p:cNvSpPr txBox="1">
            <a:spLocks/>
          </p:cNvSpPr>
          <p:nvPr/>
        </p:nvSpPr>
        <p:spPr>
          <a:xfrm>
            <a:off x="7451948" y="3429000"/>
            <a:ext cx="1846618" cy="29994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Solve the use cases</a:t>
            </a:r>
          </a:p>
        </p:txBody>
      </p:sp>
      <p:sp>
        <p:nvSpPr>
          <p:cNvPr id="32" name="Text Placeholder 18">
            <a:extLst>
              <a:ext uri="{FF2B5EF4-FFF2-40B4-BE49-F238E27FC236}">
                <a16:creationId xmlns:a16="http://schemas.microsoft.com/office/drawing/2014/main" id="{380CCB27-B07F-6CD9-549A-A8658952E93B}"/>
              </a:ext>
            </a:extLst>
          </p:cNvPr>
          <p:cNvSpPr txBox="1">
            <a:spLocks/>
          </p:cNvSpPr>
          <p:nvPr/>
        </p:nvSpPr>
        <p:spPr>
          <a:xfrm>
            <a:off x="9837165" y="3414946"/>
            <a:ext cx="1493740" cy="21225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Upload to redshift</a:t>
            </a:r>
          </a:p>
        </p:txBody>
      </p:sp>
      <p:sp>
        <p:nvSpPr>
          <p:cNvPr id="34" name="Text Placeholder 18">
            <a:extLst>
              <a:ext uri="{FF2B5EF4-FFF2-40B4-BE49-F238E27FC236}">
                <a16:creationId xmlns:a16="http://schemas.microsoft.com/office/drawing/2014/main" id="{B2BF20E5-B4AF-3CF5-A58E-3B37AEF5FADF}"/>
              </a:ext>
            </a:extLst>
          </p:cNvPr>
          <p:cNvSpPr txBox="1">
            <a:spLocks/>
          </p:cNvSpPr>
          <p:nvPr/>
        </p:nvSpPr>
        <p:spPr>
          <a:xfrm>
            <a:off x="909606" y="3429000"/>
            <a:ext cx="1493740" cy="21225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Scrum (Tracking)</a:t>
            </a:r>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Jira scrum for tracking tasks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pic>
        <p:nvPicPr>
          <p:cNvPr id="6" name="Picture 5" descr="A screenshot of a phone&#10;&#10;Description automatically generated">
            <a:extLst>
              <a:ext uri="{FF2B5EF4-FFF2-40B4-BE49-F238E27FC236}">
                <a16:creationId xmlns:a16="http://schemas.microsoft.com/office/drawing/2014/main" id="{A8BCC11B-C81F-4E60-4FD5-B4223FA6A604}"/>
              </a:ext>
            </a:extLst>
          </p:cNvPr>
          <p:cNvPicPr>
            <a:picLocks noChangeAspect="1"/>
          </p:cNvPicPr>
          <p:nvPr/>
        </p:nvPicPr>
        <p:blipFill>
          <a:blip r:embed="rId2"/>
          <a:stretch>
            <a:fillRect/>
          </a:stretch>
        </p:blipFill>
        <p:spPr>
          <a:xfrm>
            <a:off x="708516" y="1078456"/>
            <a:ext cx="3363151" cy="5472906"/>
          </a:xfrm>
          <a:prstGeom prst="rect">
            <a:avLst/>
          </a:prstGeom>
        </p:spPr>
      </p:pic>
      <p:pic>
        <p:nvPicPr>
          <p:cNvPr id="9" name="Picture 8" descr="A screenshot of a phone&#10;&#10;Description automatically generated">
            <a:extLst>
              <a:ext uri="{FF2B5EF4-FFF2-40B4-BE49-F238E27FC236}">
                <a16:creationId xmlns:a16="http://schemas.microsoft.com/office/drawing/2014/main" id="{FA6BE4C0-20B8-6785-CF10-A55C56AE7B44}"/>
              </a:ext>
            </a:extLst>
          </p:cNvPr>
          <p:cNvPicPr>
            <a:picLocks noChangeAspect="1"/>
          </p:cNvPicPr>
          <p:nvPr/>
        </p:nvPicPr>
        <p:blipFill>
          <a:blip r:embed="rId3"/>
          <a:stretch>
            <a:fillRect/>
          </a:stretch>
        </p:blipFill>
        <p:spPr>
          <a:xfrm>
            <a:off x="5118403" y="1728550"/>
            <a:ext cx="2543530" cy="3400900"/>
          </a:xfrm>
          <a:prstGeom prst="rect">
            <a:avLst/>
          </a:prstGeom>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Dataset Creation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6</a:t>
            </a:fld>
            <a:endParaRPr lang="en-US" dirty="0"/>
          </a:p>
        </p:txBody>
      </p:sp>
      <p:pic>
        <p:nvPicPr>
          <p:cNvPr id="17" name="Picture 16" descr="A screenshot of a computer&#10;&#10;Description automatically generated">
            <a:extLst>
              <a:ext uri="{FF2B5EF4-FFF2-40B4-BE49-F238E27FC236}">
                <a16:creationId xmlns:a16="http://schemas.microsoft.com/office/drawing/2014/main" id="{761213C1-B341-8CAF-678E-166B60DF132C}"/>
              </a:ext>
            </a:extLst>
          </p:cNvPr>
          <p:cNvPicPr>
            <a:picLocks noChangeAspect="1"/>
          </p:cNvPicPr>
          <p:nvPr/>
        </p:nvPicPr>
        <p:blipFill>
          <a:blip r:embed="rId2"/>
          <a:stretch>
            <a:fillRect/>
          </a:stretch>
        </p:blipFill>
        <p:spPr>
          <a:xfrm>
            <a:off x="444500" y="1406795"/>
            <a:ext cx="8751258" cy="5451205"/>
          </a:xfrm>
          <a:prstGeom prst="rect">
            <a:avLst/>
          </a:prstGeom>
        </p:spPr>
      </p:pic>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err="1"/>
              <a:t>Dataframe</a:t>
            </a:r>
            <a:r>
              <a:rPr lang="en-US" dirty="0"/>
              <a:t> to read from s3</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3" name="Text Placeholder 18">
            <a:extLst>
              <a:ext uri="{FF2B5EF4-FFF2-40B4-BE49-F238E27FC236}">
                <a16:creationId xmlns:a16="http://schemas.microsoft.com/office/drawing/2014/main" id="{B4FFFC1B-F94F-59DB-9F3A-180773006156}"/>
              </a:ext>
            </a:extLst>
          </p:cNvPr>
          <p:cNvSpPr txBox="1">
            <a:spLocks/>
          </p:cNvSpPr>
          <p:nvPr/>
        </p:nvSpPr>
        <p:spPr>
          <a:xfrm>
            <a:off x="444499" y="1078456"/>
            <a:ext cx="5651501" cy="21225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Given screenshot presents the </a:t>
            </a:r>
            <a:r>
              <a:rPr lang="en-US" dirty="0" err="1"/>
              <a:t>dataframe</a:t>
            </a:r>
            <a:r>
              <a:rPr lang="en-US" dirty="0"/>
              <a:t> that reads file from s3</a:t>
            </a:r>
          </a:p>
        </p:txBody>
      </p:sp>
      <p:pic>
        <p:nvPicPr>
          <p:cNvPr id="7" name="Picture 6" descr="A black screen with white text&#10;&#10;Description automatically generated">
            <a:extLst>
              <a:ext uri="{FF2B5EF4-FFF2-40B4-BE49-F238E27FC236}">
                <a16:creationId xmlns:a16="http://schemas.microsoft.com/office/drawing/2014/main" id="{A5F4CCF3-179E-7830-029C-AF2BB4058B99}"/>
              </a:ext>
            </a:extLst>
          </p:cNvPr>
          <p:cNvPicPr>
            <a:picLocks noChangeAspect="1"/>
          </p:cNvPicPr>
          <p:nvPr/>
        </p:nvPicPr>
        <p:blipFill>
          <a:blip r:embed="rId2"/>
          <a:stretch>
            <a:fillRect/>
          </a:stretch>
        </p:blipFill>
        <p:spPr>
          <a:xfrm>
            <a:off x="379739" y="2134447"/>
            <a:ext cx="10345594" cy="1562318"/>
          </a:xfrm>
          <a:prstGeom prst="rect">
            <a:avLst/>
          </a:prstGeom>
        </p:spPr>
      </p:pic>
    </p:spTree>
    <p:extLst>
      <p:ext uri="{BB962C8B-B14F-4D97-AF65-F5344CB8AC3E}">
        <p14:creationId xmlns:p14="http://schemas.microsoft.com/office/powerpoint/2010/main" val="31417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Data Cleaning</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3" name="Text Placeholder 18">
            <a:extLst>
              <a:ext uri="{FF2B5EF4-FFF2-40B4-BE49-F238E27FC236}">
                <a16:creationId xmlns:a16="http://schemas.microsoft.com/office/drawing/2014/main" id="{B4FFFC1B-F94F-59DB-9F3A-180773006156}"/>
              </a:ext>
            </a:extLst>
          </p:cNvPr>
          <p:cNvSpPr txBox="1">
            <a:spLocks/>
          </p:cNvSpPr>
          <p:nvPr/>
        </p:nvSpPr>
        <p:spPr>
          <a:xfrm>
            <a:off x="444499" y="1078456"/>
            <a:ext cx="5651501" cy="21225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Databricks was used for data cleaning process and creating pipeline </a:t>
            </a:r>
          </a:p>
          <a:p>
            <a:r>
              <a:rPr lang="en-US" dirty="0"/>
              <a:t>Given below screenshot represents code to clean data </a:t>
            </a:r>
          </a:p>
          <a:p>
            <a:endParaRPr lang="en-US" dirty="0"/>
          </a:p>
        </p:txBody>
      </p:sp>
      <p:pic>
        <p:nvPicPr>
          <p:cNvPr id="6" name="Picture 5" descr="A screenshot of a computer program&#10;&#10;Description automatically generated">
            <a:extLst>
              <a:ext uri="{FF2B5EF4-FFF2-40B4-BE49-F238E27FC236}">
                <a16:creationId xmlns:a16="http://schemas.microsoft.com/office/drawing/2014/main" id="{20884FCD-098E-C247-A21A-288ED2A0EB18}"/>
              </a:ext>
            </a:extLst>
          </p:cNvPr>
          <p:cNvPicPr>
            <a:picLocks noChangeAspect="1"/>
          </p:cNvPicPr>
          <p:nvPr/>
        </p:nvPicPr>
        <p:blipFill>
          <a:blip r:embed="rId2"/>
          <a:stretch>
            <a:fillRect/>
          </a:stretch>
        </p:blipFill>
        <p:spPr>
          <a:xfrm>
            <a:off x="973608" y="1673866"/>
            <a:ext cx="7264619" cy="4971884"/>
          </a:xfrm>
          <a:prstGeom prst="rect">
            <a:avLst/>
          </a:prstGeom>
        </p:spPr>
      </p:pic>
    </p:spTree>
    <p:extLst>
      <p:ext uri="{BB962C8B-B14F-4D97-AF65-F5344CB8AC3E}">
        <p14:creationId xmlns:p14="http://schemas.microsoft.com/office/powerpoint/2010/main" val="1070043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Cleaned data screenshot</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9</a:t>
            </a:fld>
            <a:endParaRPr lang="en-US" dirty="0"/>
          </a:p>
        </p:txBody>
      </p:sp>
      <p:pic>
        <p:nvPicPr>
          <p:cNvPr id="9" name="Picture 8" descr="A screenshot of a computer&#10;&#10;Description automatically generated">
            <a:extLst>
              <a:ext uri="{FF2B5EF4-FFF2-40B4-BE49-F238E27FC236}">
                <a16:creationId xmlns:a16="http://schemas.microsoft.com/office/drawing/2014/main" id="{1A39B433-3A3B-E9BA-D54D-C55F4564A31F}"/>
              </a:ext>
            </a:extLst>
          </p:cNvPr>
          <p:cNvPicPr>
            <a:picLocks noChangeAspect="1"/>
          </p:cNvPicPr>
          <p:nvPr/>
        </p:nvPicPr>
        <p:blipFill>
          <a:blip r:embed="rId2"/>
          <a:stretch>
            <a:fillRect/>
          </a:stretch>
        </p:blipFill>
        <p:spPr>
          <a:xfrm>
            <a:off x="1447151" y="1794294"/>
            <a:ext cx="7789543" cy="4054393"/>
          </a:xfrm>
          <a:prstGeom prst="rect">
            <a:avLst/>
          </a:prstGeom>
        </p:spPr>
      </p:pic>
      <p:sp>
        <p:nvSpPr>
          <p:cNvPr id="10" name="Text Placeholder 18">
            <a:extLst>
              <a:ext uri="{FF2B5EF4-FFF2-40B4-BE49-F238E27FC236}">
                <a16:creationId xmlns:a16="http://schemas.microsoft.com/office/drawing/2014/main" id="{5B7157A6-AD92-A077-B6FE-1E2C94D06F7B}"/>
              </a:ext>
            </a:extLst>
          </p:cNvPr>
          <p:cNvSpPr txBox="1">
            <a:spLocks/>
          </p:cNvSpPr>
          <p:nvPr/>
        </p:nvSpPr>
        <p:spPr>
          <a:xfrm>
            <a:off x="444499" y="1078456"/>
            <a:ext cx="6223720" cy="21225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Below screenshot represents cleaned data of Patients.csv file from Databricks</a:t>
            </a:r>
          </a:p>
          <a:p>
            <a:endParaRPr lang="en-US" dirty="0"/>
          </a:p>
        </p:txBody>
      </p:sp>
    </p:spTree>
    <p:extLst>
      <p:ext uri="{BB962C8B-B14F-4D97-AF65-F5344CB8AC3E}">
        <p14:creationId xmlns:p14="http://schemas.microsoft.com/office/powerpoint/2010/main" val="2603296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600</TotalTime>
  <Words>273</Words>
  <Application>Microsoft Office PowerPoint</Application>
  <PresentationFormat>Widescreen</PresentationFormat>
  <Paragraphs>62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Trade Gothic LT Pro</vt:lpstr>
      <vt:lpstr>Trebuchet MS</vt:lpstr>
      <vt:lpstr>Office Theme</vt:lpstr>
      <vt:lpstr>CAPSTONE-PROJECT</vt:lpstr>
      <vt:lpstr>Introduction </vt:lpstr>
      <vt:lpstr>Software included</vt:lpstr>
      <vt:lpstr>Activities to be performed</vt:lpstr>
      <vt:lpstr>Jira scrum for tracking tasks</vt:lpstr>
      <vt:lpstr>Dataset Creation</vt:lpstr>
      <vt:lpstr>Dataframe to read from s3</vt:lpstr>
      <vt:lpstr>Data Cleaning</vt:lpstr>
      <vt:lpstr>Cleaned data screenshot</vt:lpstr>
      <vt:lpstr>ER Diagram</vt:lpstr>
      <vt:lpstr>Use Cases</vt:lpstr>
      <vt:lpstr>Use Cases</vt:lpstr>
      <vt:lpstr>Upload to redshift</vt:lpstr>
      <vt:lpstr>Upload to redshift</vt:lpstr>
      <vt:lpstr>Dataframe to write to S3 from databricks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CAPSTONE-PROJECT</dc:title>
  <dc:creator>Rohit Thapa</dc:creator>
  <cp:lastModifiedBy>Rohit Thapa</cp:lastModifiedBy>
  <cp:revision>2</cp:revision>
  <dcterms:created xsi:type="dcterms:W3CDTF">2023-12-21T03:08:53Z</dcterms:created>
  <dcterms:modified xsi:type="dcterms:W3CDTF">2023-12-22T03:02:07Z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