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Encode Sans SemiBold" panose="020B0604020202020204" charset="0"/>
      <p:regular r:id="rId23"/>
      <p:bold r:id="rId24"/>
    </p:embeddedFont>
    <p:embeddedFont>
      <p:font typeface="Encode Sans Medium" panose="020B0604020202020204" charset="0"/>
      <p:regular r:id="rId25"/>
      <p:bold r:id="rId26"/>
    </p:embeddedFont>
    <p:embeddedFont>
      <p:font typeface="Encode Sans ExtraLight" panose="020B0604020202020204" charset="0"/>
      <p:regular r:id="rId27"/>
      <p:bold r:id="rId28"/>
    </p:embeddedFont>
    <p:embeddedFont>
      <p:font typeface="Encode Sans" panose="020B0604020202020204" charset="0"/>
      <p:regular r:id="rId29"/>
      <p:bold r:id="rId30"/>
    </p:embeddedFont>
    <p:embeddedFont>
      <p:font typeface="Encode Sans Light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531205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062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• Authenticité et intégrité : ajout d’une clé (d’un ID) à l’email envoyé pour prouver l’authenticité de l’expéditeur et prouvé que le message n’a pas été altéré et qu’il est donc intègre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• Confidentialité :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Signature par l’expéditeur avec sa clé privée et chiffrement avec la clé publique du destinataire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Vérification de la signature avec la clé publique de l’expéditeur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Déchiffrement par le destinataire avec la clé privée du destinataire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Objectifs machine Debian: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Le site Webtrial est installé sur une machine Debian sous serveur Apache. L’objectif était de reproduire l’installation et la configuration d’un serveur Apache. </a:t>
            </a:r>
          </a:p>
        </p:txBody>
      </p:sp>
    </p:spTree>
    <p:extLst>
      <p:ext uri="{BB962C8B-B14F-4D97-AF65-F5344CB8AC3E}">
        <p14:creationId xmlns:p14="http://schemas.microsoft.com/office/powerpoint/2010/main" val="3346259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8120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C: Conforme, NCNB: Non Conforme Non Bloquant, NCB: Non Conforme Bloquant</a:t>
            </a:r>
          </a:p>
        </p:txBody>
      </p:sp>
    </p:spTree>
    <p:extLst>
      <p:ext uri="{BB962C8B-B14F-4D97-AF65-F5344CB8AC3E}">
        <p14:creationId xmlns:p14="http://schemas.microsoft.com/office/powerpoint/2010/main" val="2254392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116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Utilisation de 2 navigateurs Brave et Firefox sur la même version. Les mêmes déviations ont été observées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Il est impossible de saisir une date après le 31 décembre 2017 dans le calendrier. Cependant il est possible de la saisir manuellement dans le champs </a:t>
            </a:r>
          </a:p>
        </p:txBody>
      </p:sp>
    </p:spTree>
    <p:extLst>
      <p:ext uri="{BB962C8B-B14F-4D97-AF65-F5344CB8AC3E}">
        <p14:creationId xmlns:p14="http://schemas.microsoft.com/office/powerpoint/2010/main" val="2611073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001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3390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535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Economies</a:t>
            </a:r>
          </a:p>
          <a:p>
            <a:pPr marL="914400" lvl="0" indent="-228600" rtl="0">
              <a:spcBef>
                <a:spcPts val="0"/>
              </a:spcBef>
              <a:buChar char="+"/>
            </a:pPr>
            <a:r>
              <a:rPr lang="en"/>
              <a:t>possibilité de démarrer une activité professionnelle sans avoir à investir dans une infrastructure IT coûteuse</a:t>
            </a:r>
          </a:p>
          <a:p>
            <a:pPr marL="914400" lvl="0" indent="-228600" rtl="0">
              <a:spcBef>
                <a:spcPts val="0"/>
              </a:spcBef>
              <a:buChar char="+"/>
            </a:pPr>
            <a:r>
              <a:rPr lang="en"/>
              <a:t>plus de maintenance et de renouvellement des équipement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Disponibilité des données</a:t>
            </a:r>
          </a:p>
          <a:p>
            <a:pPr marL="914400" lvl="0" indent="-228600" rtl="0">
              <a:spcBef>
                <a:spcPts val="0"/>
              </a:spcBef>
              <a:buChar char="+"/>
            </a:pPr>
            <a:r>
              <a:rPr lang="en"/>
              <a:t>Important car salariés de + en + nomades</a:t>
            </a:r>
          </a:p>
          <a:p>
            <a:pPr marL="914400" lvl="0" indent="-228600" rtl="0">
              <a:spcBef>
                <a:spcPts val="0"/>
              </a:spcBef>
              <a:buChar char="+"/>
            </a:pPr>
            <a:r>
              <a:rPr lang="en"/>
              <a:t>La disponibilité des services </a:t>
            </a:r>
            <a:r>
              <a:rPr lang="en" i="1"/>
              <a:t>Cloud</a:t>
            </a:r>
            <a:r>
              <a:rPr lang="en"/>
              <a:t> doit se situer entre 98 et 99.99 % (temps d’arrêt des serveurs pour maintenance et interruptions inattendues)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Sécurité</a:t>
            </a:r>
          </a:p>
          <a:p>
            <a:pPr marL="914400" lvl="0" indent="-228600" rtl="0">
              <a:spcBef>
                <a:spcPts val="0"/>
              </a:spcBef>
              <a:buChar char="+"/>
            </a:pPr>
            <a:r>
              <a:rPr lang="en"/>
              <a:t>Fournisseurs sont audités régulièrement et se doivent donc d’être à la pointe de la sécurité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Elasticité</a:t>
            </a:r>
          </a:p>
          <a:p>
            <a:pPr marL="914400" lvl="0" indent="-228600" rtl="0">
              <a:spcBef>
                <a:spcPts val="0"/>
              </a:spcBef>
              <a:buChar char="+"/>
            </a:pPr>
            <a:r>
              <a:rPr lang="en"/>
              <a:t>Accès + rapide aux ressources IT </a:t>
            </a:r>
            <a:r>
              <a:rPr lang="en" i="1"/>
              <a:t>via</a:t>
            </a:r>
            <a:r>
              <a:rPr lang="en"/>
              <a:t> un simple portail web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Fournisseur de solutions </a:t>
            </a:r>
            <a:r>
              <a:rPr lang="en" i="1"/>
              <a:t>cloud computing </a:t>
            </a:r>
            <a:r>
              <a:rPr lang="en"/>
              <a:t>certifié :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USDM Life Sciences</a:t>
            </a:r>
          </a:p>
        </p:txBody>
      </p:sp>
    </p:spTree>
    <p:extLst>
      <p:ext uri="{BB962C8B-B14F-4D97-AF65-F5344CB8AC3E}">
        <p14:creationId xmlns:p14="http://schemas.microsoft.com/office/powerpoint/2010/main" val="4110894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Nécessité d’avoir des mécanismes de signature des contrats (documents) afin d’assurer l’authenticité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Mécanismes de contrôle de hachage des documents nécessaire pour voir s’ils n’ont pas été altéré </a:t>
            </a:r>
          </a:p>
        </p:txBody>
      </p:sp>
    </p:spTree>
    <p:extLst>
      <p:ext uri="{BB962C8B-B14F-4D97-AF65-F5344CB8AC3E}">
        <p14:creationId xmlns:p14="http://schemas.microsoft.com/office/powerpoint/2010/main" val="727570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86631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9415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082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756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081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242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Attentes : Visites, échanges hebdo ou mensuelles</a:t>
            </a:r>
          </a:p>
        </p:txBody>
      </p:sp>
    </p:spTree>
    <p:extLst>
      <p:ext uri="{BB962C8B-B14F-4D97-AF65-F5344CB8AC3E}">
        <p14:creationId xmlns:p14="http://schemas.microsoft.com/office/powerpoint/2010/main" val="1010867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658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8561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BA3B2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3493950"/>
            <a:ext cx="9144000" cy="16494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3747300" y="3493900"/>
            <a:ext cx="1649400" cy="16494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  <p:sp>
        <p:nvSpPr>
          <p:cNvPr id="85" name="Shape 85"/>
          <p:cNvSpPr txBox="1"/>
          <p:nvPr/>
        </p:nvSpPr>
        <p:spPr>
          <a:xfrm>
            <a:off x="5745300" y="4733350"/>
            <a:ext cx="3596700" cy="27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Encode Sans"/>
                <a:ea typeface="Encode Sans"/>
                <a:cs typeface="Encode Sans"/>
                <a:sym typeface="Encode Sans"/>
              </a:rPr>
              <a:t>[M2 GPhy] Charles Tholliez - Simon Hay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ed">
    <p:bg>
      <p:bgPr>
        <a:solidFill>
          <a:srgbClr val="BA3B2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8" name="Shape 88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BA3B2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4044100"/>
            <a:ext cx="9144000" cy="10992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5" name="Shape 15"/>
          <p:cNvSpPr/>
          <p:nvPr/>
        </p:nvSpPr>
        <p:spPr>
          <a:xfrm>
            <a:off x="4022400" y="4044100"/>
            <a:ext cx="1099200" cy="10992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27272D"/>
              </a:buClr>
              <a:buSzPct val="100000"/>
              <a:buNone/>
              <a:defRPr sz="1800">
                <a:solidFill>
                  <a:srgbClr val="27272D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27272D"/>
              </a:buClr>
              <a:buSzPct val="100000"/>
              <a:buNone/>
              <a:defRPr sz="1800">
                <a:solidFill>
                  <a:srgbClr val="27272D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27272D"/>
              </a:buClr>
              <a:buSzPct val="100000"/>
              <a:buNone/>
              <a:defRPr sz="1800">
                <a:solidFill>
                  <a:srgbClr val="27272D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27272D"/>
              </a:buClr>
              <a:buSzPct val="100000"/>
              <a:buNone/>
              <a:defRPr sz="1800">
                <a:solidFill>
                  <a:srgbClr val="27272D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27272D"/>
              </a:buClr>
              <a:buSzPct val="100000"/>
              <a:buNone/>
              <a:defRPr sz="1800">
                <a:solidFill>
                  <a:srgbClr val="27272D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27272D"/>
              </a:buClr>
              <a:buSzPct val="100000"/>
              <a:buNone/>
              <a:defRPr sz="1800">
                <a:solidFill>
                  <a:srgbClr val="27272D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27272D"/>
              </a:buClr>
              <a:buSzPct val="100000"/>
              <a:buNone/>
              <a:defRPr sz="1800">
                <a:solidFill>
                  <a:srgbClr val="27272D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27272D"/>
              </a:buClr>
              <a:buSzPct val="100000"/>
              <a:buNone/>
              <a:defRPr sz="1800">
                <a:solidFill>
                  <a:srgbClr val="27272D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27272D"/>
              </a:buClr>
              <a:buSzPct val="100000"/>
              <a:buNone/>
              <a:defRPr sz="1800">
                <a:solidFill>
                  <a:srgbClr val="27272D"/>
                </a:solidFill>
              </a:defRPr>
            </a:lvl9pPr>
          </a:lstStyle>
          <a:p>
            <a:endParaRPr/>
          </a:p>
        </p:txBody>
      </p:sp>
      <p:cxnSp>
        <p:nvCxnSpPr>
          <p:cNvPr id="18" name="Shape 18"/>
          <p:cNvCxnSpPr/>
          <p:nvPr/>
        </p:nvCxnSpPr>
        <p:spPr>
          <a:xfrm>
            <a:off x="3527100" y="2474305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diamond" w="lg" len="lg"/>
            <a:tailEnd type="diamond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lg" len="lg"/>
            <a:tailEnd type="diamond" w="lg" len="lg"/>
          </a:ln>
        </p:spPr>
      </p:cxn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000" i="1"/>
            </a:lvl1pPr>
            <a:lvl2pPr lvl="1" algn="ctr" rtl="0">
              <a:spcBef>
                <a:spcPts val="0"/>
              </a:spcBef>
              <a:buSzPct val="100000"/>
              <a:defRPr sz="3000" i="1"/>
            </a:lvl2pPr>
            <a:lvl3pPr lvl="2" algn="ctr" rtl="0">
              <a:spcBef>
                <a:spcPts val="0"/>
              </a:spcBef>
              <a:buSzPct val="100000"/>
              <a:defRPr sz="3000" i="1"/>
            </a:lvl3pPr>
            <a:lvl4pPr lvl="3" algn="ctr" rtl="0">
              <a:spcBef>
                <a:spcPts val="0"/>
              </a:spcBef>
              <a:buSzPct val="100000"/>
              <a:defRPr sz="3000" i="1"/>
            </a:lvl4pPr>
            <a:lvl5pPr lvl="4" algn="ctr" rtl="0">
              <a:spcBef>
                <a:spcPts val="0"/>
              </a:spcBef>
              <a:buSzPct val="100000"/>
              <a:defRPr sz="3000" i="1"/>
            </a:lvl5pPr>
            <a:lvl6pPr lvl="5" algn="ctr" rtl="0">
              <a:spcBef>
                <a:spcPts val="0"/>
              </a:spcBef>
              <a:buSzPct val="100000"/>
              <a:defRPr sz="3000" i="1"/>
            </a:lvl6pPr>
            <a:lvl7pPr lvl="6" algn="ctr" rtl="0">
              <a:spcBef>
                <a:spcPts val="0"/>
              </a:spcBef>
              <a:buSzPct val="100000"/>
              <a:defRPr sz="3000" i="1"/>
            </a:lvl7pPr>
            <a:lvl8pPr lvl="7" algn="ctr" rtl="0">
              <a:spcBef>
                <a:spcPts val="0"/>
              </a:spcBef>
              <a:buSzPct val="100000"/>
              <a:defRPr sz="3000" i="1"/>
            </a:lvl8pPr>
            <a:lvl9pPr lvl="8" algn="ctr">
              <a:spcBef>
                <a:spcPts val="0"/>
              </a:spcBef>
              <a:buSzPct val="100000"/>
              <a:defRPr sz="3000" i="1"/>
            </a:lvl9pPr>
          </a:lstStyle>
          <a:p>
            <a:endParaRPr/>
          </a:p>
        </p:txBody>
      </p:sp>
      <p:sp>
        <p:nvSpPr>
          <p:cNvPr id="24" name="Shape 24"/>
          <p:cNvSpPr txBox="1"/>
          <p:nvPr/>
        </p:nvSpPr>
        <p:spPr>
          <a:xfrm>
            <a:off x="3593400" y="8451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800" b="1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28" name="Shape 28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rgbClr val="BA3B21"/>
              </a:solidFill>
              <a:prstDash val="solid"/>
              <a:round/>
              <a:headEnd type="none" w="lg" len="lg"/>
              <a:tailEnd type="diamond" w="lg" len="lg"/>
            </a:ln>
          </p:spPr>
        </p:cxnSp>
        <p:sp>
          <p:nvSpPr>
            <p:cNvPr id="29" name="Shape 29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31" name="Shape 31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rgbClr val="F55C21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  <p:sp>
        <p:nvSpPr>
          <p:cNvPr id="35" name="Shape 35"/>
          <p:cNvSpPr txBox="1"/>
          <p:nvPr/>
        </p:nvSpPr>
        <p:spPr>
          <a:xfrm>
            <a:off x="4449900" y="4733350"/>
            <a:ext cx="3596700" cy="27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ncode Sans"/>
                <a:ea typeface="Encode Sans"/>
                <a:cs typeface="Encode Sans"/>
                <a:sym typeface="Encode Sans"/>
              </a:rPr>
              <a:t>[M2 GPhy] Charles Tholliez - Simon Hay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hort + 1 column + imag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Shape 37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38" name="Shape 38"/>
            <p:cNvCxnSpPr/>
            <p:nvPr/>
          </p:nvCxnSpPr>
          <p:spPr>
            <a:xfrm>
              <a:off x="-11050" y="887200"/>
              <a:ext cx="4312200" cy="0"/>
            </a:xfrm>
            <a:prstGeom prst="straightConnector1">
              <a:avLst/>
            </a:prstGeom>
            <a:noFill/>
            <a:ln w="19050" cap="flat" cmpd="sng">
              <a:solidFill>
                <a:srgbClr val="BA3B21"/>
              </a:solidFill>
              <a:prstDash val="solid"/>
              <a:round/>
              <a:headEnd type="none" w="lg" len="lg"/>
              <a:tailEnd type="diamond" w="lg" len="lg"/>
            </a:ln>
          </p:spPr>
        </p:cxnSp>
        <p:sp>
          <p:nvSpPr>
            <p:cNvPr id="39" name="Shape 39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41" name="Shape 41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rgbClr val="F55C21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3740400" cy="2946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Shape 46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47" name="Shape 47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rgbClr val="BA3B21"/>
              </a:solidFill>
              <a:prstDash val="solid"/>
              <a:round/>
              <a:headEnd type="none" w="lg" len="lg"/>
              <a:tailEnd type="diamond" w="lg" len="lg"/>
            </a:ln>
          </p:spPr>
        </p:cxnSp>
        <p:sp>
          <p:nvSpPr>
            <p:cNvPr id="48" name="Shape 48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50" name="Shape 50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rgbClr val="F55C21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57" name="Shape 57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rgbClr val="BA3B21"/>
              </a:solidFill>
              <a:prstDash val="solid"/>
              <a:round/>
              <a:headEnd type="none" w="lg" len="lg"/>
              <a:tailEnd type="diamond" w="lg" len="lg"/>
            </a:ln>
          </p:spPr>
        </p:cxnSp>
        <p:sp>
          <p:nvSpPr>
            <p:cNvPr id="58" name="Shape 58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60" name="Shape 60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rgbClr val="F55C21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2416500" cy="3080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3089850" y="1200150"/>
            <a:ext cx="2416500" cy="3080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3"/>
          </p:nvPr>
        </p:nvSpPr>
        <p:spPr>
          <a:xfrm>
            <a:off x="5630099" y="1200150"/>
            <a:ext cx="2416500" cy="3080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  <p:sp>
        <p:nvSpPr>
          <p:cNvPr id="66" name="Shape 66"/>
          <p:cNvSpPr txBox="1"/>
          <p:nvPr/>
        </p:nvSpPr>
        <p:spPr>
          <a:xfrm>
            <a:off x="4449900" y="4733350"/>
            <a:ext cx="3596700" cy="27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Encode Sans"/>
                <a:ea typeface="Encode Sans"/>
                <a:cs typeface="Encode Sans"/>
                <a:sym typeface="Encode Sans"/>
              </a:rPr>
              <a:t>[M2 GPhy] Charles Tholliez - Simon Hay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Shape 68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69" name="Shape 69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rgbClr val="BA3B21"/>
              </a:solidFill>
              <a:prstDash val="solid"/>
              <a:round/>
              <a:headEnd type="none" w="lg" len="lg"/>
              <a:tailEnd type="diamond" w="lg" len="lg"/>
            </a:ln>
          </p:spPr>
        </p:cxnSp>
        <p:sp>
          <p:nvSpPr>
            <p:cNvPr id="70" name="Shape 70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72" name="Shape 72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rgbClr val="F55C21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7" name="Shape 77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0"/>
            <a:ext cx="8229600" cy="887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  <p:cxnSp>
        <p:nvCxnSpPr>
          <p:cNvPr id="80" name="Shape 80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lg" len="lg"/>
            <a:tailEnd type="diamond" w="lg" len="lg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27272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600"/>
              </a:spcBef>
              <a:buClr>
                <a:srgbClr val="F55C21"/>
              </a:buClr>
              <a:buSzPct val="100000"/>
              <a:buFont typeface="Encode Sans ExtraLight"/>
              <a:buChar char="▪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lvl="1">
              <a:lnSpc>
                <a:spcPct val="115000"/>
              </a:lnSpc>
              <a:spcBef>
                <a:spcPts val="480"/>
              </a:spcBef>
              <a:buClr>
                <a:srgbClr val="BA3B21"/>
              </a:buClr>
              <a:buSzPct val="1000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lvl="2">
              <a:lnSpc>
                <a:spcPct val="115000"/>
              </a:lnSpc>
              <a:spcBef>
                <a:spcPts val="480"/>
              </a:spcBef>
              <a:buClr>
                <a:srgbClr val="BA3B21"/>
              </a:buClr>
              <a:buSzPct val="1000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lvl="3">
              <a:lnSpc>
                <a:spcPct val="115000"/>
              </a:lnSpc>
              <a:spcBef>
                <a:spcPts val="360"/>
              </a:spcBef>
              <a:buClr>
                <a:srgbClr val="BA3B21"/>
              </a:buClr>
              <a:buSzPct val="1000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lvl="4">
              <a:lnSpc>
                <a:spcPct val="115000"/>
              </a:lnSpc>
              <a:spcBef>
                <a:spcPts val="360"/>
              </a:spcBef>
              <a:buClr>
                <a:srgbClr val="BA3B21"/>
              </a:buClr>
              <a:buSzPct val="1000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lvl="5">
              <a:lnSpc>
                <a:spcPct val="115000"/>
              </a:lnSpc>
              <a:spcBef>
                <a:spcPts val="360"/>
              </a:spcBef>
              <a:buClr>
                <a:srgbClr val="BA3B21"/>
              </a:buClr>
              <a:buSzPct val="1000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lvl="6">
              <a:lnSpc>
                <a:spcPct val="115000"/>
              </a:lnSpc>
              <a:spcBef>
                <a:spcPts val="360"/>
              </a:spcBef>
              <a:buClr>
                <a:srgbClr val="BA3B21"/>
              </a:buClr>
              <a:buSzPct val="1000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lvl="7">
              <a:lnSpc>
                <a:spcPct val="115000"/>
              </a:lnSpc>
              <a:spcBef>
                <a:spcPts val="360"/>
              </a:spcBef>
              <a:buClr>
                <a:srgbClr val="BA3B21"/>
              </a:buClr>
              <a:buSzPct val="1000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lvl="8">
              <a:lnSpc>
                <a:spcPct val="115000"/>
              </a:lnSpc>
              <a:spcBef>
                <a:spcPts val="360"/>
              </a:spcBef>
              <a:buClr>
                <a:srgbClr val="BA3B21"/>
              </a:buClr>
              <a:buSzPct val="1000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rPr>
              <a:t>‹N°›</a:t>
            </a:fld>
            <a:endParaRPr lang="en" sz="1300" b="1">
              <a:solidFill>
                <a:srgbClr val="27272D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odstudy.000webhostapp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3B2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xfrm>
            <a:off x="577750" y="0"/>
            <a:ext cx="7988400" cy="3493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Soutenance M2 GPhy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27272D"/>
                </a:solidFill>
              </a:rPr>
              <a:t>Présenté par</a:t>
            </a:r>
            <a:r>
              <a:rPr lang="en" sz="3000">
                <a:solidFill>
                  <a:srgbClr val="FFFFFF"/>
                </a:solidFill>
              </a:rPr>
              <a:t> Charles Tholliez &amp; Simon Hay</a:t>
            </a:r>
          </a:p>
          <a:p>
            <a:pPr lvl="0" algn="l" rtl="0">
              <a:spcBef>
                <a:spcPts val="0"/>
              </a:spcBef>
              <a:buNone/>
            </a:pPr>
            <a:endParaRPr sz="30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27272D"/>
                </a:solidFill>
              </a:rPr>
              <a:t>le</a:t>
            </a:r>
            <a:r>
              <a:rPr lang="en" sz="1800">
                <a:solidFill>
                  <a:srgbClr val="FFFFFF"/>
                </a:solidFill>
              </a:rPr>
              <a:t> 16 octobre 2017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27272D"/>
                </a:solidFill>
              </a:rPr>
              <a:t>Jury </a:t>
            </a:r>
            <a:r>
              <a:rPr lang="en" sz="1800">
                <a:solidFill>
                  <a:srgbClr val="FFFFFF"/>
                </a:solidFill>
              </a:rPr>
              <a:t>Nicolas de Saint Jorre &amp; Michel Arnoult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175" y="3608975"/>
            <a:ext cx="1447639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9467" y="3666600"/>
            <a:ext cx="1623033" cy="130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1500" y="3608975"/>
            <a:ext cx="158115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Bilan des travaux réalisés : 2 documents 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549600" y="895350"/>
            <a:ext cx="4196100" cy="364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Obtention d’un certificat Comodo avec Thunderbird et Firefox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chemeClr val="lt1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  <a:p>
            <a:pPr marL="457200" lvl="0" indent="-2286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En moyenne : 2 millions d’e-mails envoyés / seconde</a:t>
            </a:r>
          </a:p>
          <a:p>
            <a:pPr marL="457200" lvl="0" indent="-2286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Un mail non sécurisé = facilement intercepté, lu et modifié</a:t>
            </a:r>
          </a:p>
          <a:p>
            <a:pPr marL="457200" lvl="0" indent="-2286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Comodo → certificat SSL pour e-mails</a:t>
            </a:r>
          </a:p>
          <a:p>
            <a:pPr marL="457200" lvl="0" indent="-2286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Objectifs : authenticité, confidentialité et intégrité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3"/>
          </p:nvPr>
        </p:nvSpPr>
        <p:spPr>
          <a:xfrm>
            <a:off x="5153300" y="910975"/>
            <a:ext cx="3879600" cy="3542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Outils informatiques sous Debian</a:t>
            </a:r>
          </a:p>
          <a:p>
            <a:pPr marL="457200" lvl="0" indent="-2286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Création machine virtuelle</a:t>
            </a:r>
          </a:p>
          <a:p>
            <a:pPr marL="457200" lvl="0" indent="-2286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Debian 7</a:t>
            </a:r>
          </a:p>
          <a:p>
            <a:pPr marL="457200" lvl="0" indent="-2286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Serveur Apache</a:t>
            </a:r>
          </a:p>
          <a:p>
            <a:pPr marL="457200" lvl="0" indent="-2286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Links</a:t>
            </a:r>
          </a:p>
          <a:p>
            <a:pPr marL="457200" lvl="0" indent="-2286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PHP 5</a:t>
            </a:r>
          </a:p>
          <a:p>
            <a:pPr marL="457200" lvl="0" indent="-2286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PostgreSQL</a:t>
            </a:r>
          </a:p>
          <a:p>
            <a:pPr marL="457200" lvl="0" indent="-2286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Certificat SSL autosigné</a:t>
            </a:r>
          </a:p>
          <a:p>
            <a:pPr marL="457200" lvl="0" indent="-2286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Objectif : connexion sécurisée à un serveur Apache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22" y="2339072"/>
            <a:ext cx="547275" cy="60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25" y="1200150"/>
            <a:ext cx="480275" cy="489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28" y="3417125"/>
            <a:ext cx="686497" cy="60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72900" y="3166200"/>
            <a:ext cx="302000" cy="3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3560596">
            <a:off x="3958273" y="3478427"/>
            <a:ext cx="331254" cy="331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72">
            <a:off x="5037141" y="295163"/>
            <a:ext cx="480863" cy="48084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/>
        </p:nvSpPr>
        <p:spPr>
          <a:xfrm>
            <a:off x="0" y="4649675"/>
            <a:ext cx="686400" cy="30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[II.]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III.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Validation d’un logiciel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subTitle" idx="1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Logiciel d’e-CRF “Webtrials”</a:t>
            </a:r>
          </a:p>
        </p:txBody>
      </p:sp>
      <p:sp>
        <p:nvSpPr>
          <p:cNvPr id="221" name="Shape 221"/>
          <p:cNvSpPr/>
          <p:nvPr/>
        </p:nvSpPr>
        <p:spPr>
          <a:xfrm rot="89593">
            <a:off x="4419391" y="4275729"/>
            <a:ext cx="310542" cy="310561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FF00"/>
          </a:solidFill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00FF00"/>
              </a:solidFill>
            </a:endParaRPr>
          </a:p>
        </p:txBody>
      </p:sp>
      <p:grpSp>
        <p:nvGrpSpPr>
          <p:cNvPr id="222" name="Shape 222"/>
          <p:cNvGrpSpPr/>
          <p:nvPr/>
        </p:nvGrpSpPr>
        <p:grpSpPr>
          <a:xfrm>
            <a:off x="4114868" y="4116025"/>
            <a:ext cx="919590" cy="885616"/>
            <a:chOff x="2583325" y="2972875"/>
            <a:chExt cx="462850" cy="445750"/>
          </a:xfrm>
        </p:grpSpPr>
        <p:sp>
          <p:nvSpPr>
            <p:cNvPr id="223" name="Shape 22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-99050" y="1548300"/>
            <a:ext cx="3239100" cy="308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Vérification documentée que le site </a:t>
            </a:r>
            <a:r>
              <a:rPr lang="en" i="1"/>
              <a:t>Webtrials </a:t>
            </a:r>
            <a:r>
              <a:rPr lang="en"/>
              <a:t>fonctionne correctement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3 rôles : Investigateur, Moniteur, Data Manager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2 navigateurs Web différents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231" name="Shape 231"/>
          <p:cNvSpPr txBox="1"/>
          <p:nvPr/>
        </p:nvSpPr>
        <p:spPr>
          <a:xfrm>
            <a:off x="138725" y="1074900"/>
            <a:ext cx="1195200" cy="54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 sz="1800">
                <a:solidFill>
                  <a:schemeClr val="lt1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Objectifs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3140400" y="1047750"/>
            <a:ext cx="2125800" cy="308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Traitements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Placebo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Référence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Xamidonil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2"/>
          </p:nvPr>
        </p:nvSpPr>
        <p:spPr>
          <a:xfrm>
            <a:off x="5375178" y="1047750"/>
            <a:ext cx="3580800" cy="308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Etude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100 patients impliqués dans l’étude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1 site : CHUTholliezHay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3 groupes de 33 patients environ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 b="0">
                <a:solidFill>
                  <a:schemeClr val="lt1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Présentation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-76200" y="4649675"/>
            <a:ext cx="625800" cy="30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[III.]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 b="0">
                <a:solidFill>
                  <a:schemeClr val="lt1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Méthodes employées (1ère partie)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84850" y="1548300"/>
            <a:ext cx="3605700" cy="178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Pour tous les items de l’ensemble des questionnaires des 3 visites et pour chaque rôle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4676875" y="1319700"/>
            <a:ext cx="4199700" cy="3080700"/>
          </a:xfrm>
          <a:prstGeom prst="rect">
            <a:avLst/>
          </a:prstGeom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Action à tester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Résultats attendus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Résultats obtenus après vérification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Conformité : C, NCNB, NCB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Visa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Date de vérification</a:t>
            </a:r>
          </a:p>
        </p:txBody>
      </p:sp>
      <p:sp>
        <p:nvSpPr>
          <p:cNvPr id="244" name="Shape 244"/>
          <p:cNvSpPr/>
          <p:nvPr/>
        </p:nvSpPr>
        <p:spPr>
          <a:xfrm>
            <a:off x="3786050" y="2160525"/>
            <a:ext cx="779400" cy="25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7272D"/>
          </a:solidFill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 txBox="1"/>
          <p:nvPr/>
        </p:nvSpPr>
        <p:spPr>
          <a:xfrm>
            <a:off x="-76200" y="4649675"/>
            <a:ext cx="625800" cy="30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[III.]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Non conformités récurrentes détectées (1ère partie)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244800" y="1581150"/>
            <a:ext cx="2284200" cy="2853600"/>
          </a:xfrm>
          <a:prstGeom prst="rect">
            <a:avLst/>
          </a:prstGeom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Résultats </a:t>
            </a:r>
            <a:r>
              <a:rPr lang="en" u="sng" dirty="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attendus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</a:rPr>
              <a:t>Date de visite 1 : 15/10/2017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Date de visite 2 : 14/10/2017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52" name="Shape 252"/>
          <p:cNvSpPr txBox="1">
            <a:spLocks noGrp="1"/>
          </p:cNvSpPr>
          <p:nvPr>
            <p:ph type="body" idx="3"/>
          </p:nvPr>
        </p:nvSpPr>
        <p:spPr>
          <a:xfrm>
            <a:off x="5683450" y="2331750"/>
            <a:ext cx="2416500" cy="1146000"/>
          </a:xfrm>
          <a:prstGeom prst="rect">
            <a:avLst/>
          </a:prstGeom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→ Modifications à apporter, sinon, données incohérentes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sp>
        <p:nvSpPr>
          <p:cNvPr id="254" name="Shape 254"/>
          <p:cNvSpPr txBox="1"/>
          <p:nvPr/>
        </p:nvSpPr>
        <p:spPr>
          <a:xfrm>
            <a:off x="987750" y="977375"/>
            <a:ext cx="3329400" cy="54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Non Conformités Bloquantes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2724300" y="1581150"/>
            <a:ext cx="2416500" cy="28536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Résultats </a:t>
            </a:r>
            <a:r>
              <a:rPr lang="en" u="sng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obtenus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Date de visite 1 : 15/10/2017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Date de visite 2 : 14/10/2017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1412528" y="2324018"/>
            <a:ext cx="310518" cy="310537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1421389" y="2969222"/>
            <a:ext cx="313343" cy="313324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3978515" y="2313744"/>
            <a:ext cx="310518" cy="310537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3979215" y="2970616"/>
            <a:ext cx="310518" cy="310537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3578452" y="3616521"/>
            <a:ext cx="708182" cy="708139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 txBox="1"/>
          <p:nvPr/>
        </p:nvSpPr>
        <p:spPr>
          <a:xfrm>
            <a:off x="-76200" y="4649675"/>
            <a:ext cx="625800" cy="30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[III.]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 b="0">
                <a:solidFill>
                  <a:schemeClr val="lt1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Méthodes employées (2ème partie)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2"/>
          </p:nvPr>
        </p:nvSpPr>
        <p:spPr>
          <a:xfrm>
            <a:off x="283350" y="1079575"/>
            <a:ext cx="4422600" cy="308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Encode Sans"/>
                <a:ea typeface="Encode Sans"/>
                <a:cs typeface="Encode Sans"/>
                <a:sym typeface="Encode Sans"/>
              </a:rPr>
              <a:t>Ecriture d’un scénario 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Remplissage d’un e-CRF par l’investigateur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Validation + ajouts de commentaires pour demandes de changements par l’ARC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Modifications des données par le DM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Validation des items après le travail du DM par l’ARC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body" idx="3"/>
          </p:nvPr>
        </p:nvSpPr>
        <p:spPr>
          <a:xfrm>
            <a:off x="5090150" y="1104125"/>
            <a:ext cx="3767100" cy="3303000"/>
          </a:xfrm>
          <a:prstGeom prst="rect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Encode Sans"/>
                <a:ea typeface="Encode Sans"/>
                <a:cs typeface="Encode Sans"/>
                <a:sym typeface="Encode Sans"/>
              </a:rPr>
              <a:t>2 erreurs / problèmes trouvés :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Erreur SQL systématique sur items 3.1 à 3.3 (Visite 1, Formulaire : Efficacité)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Impossibilité d’utiliser le calendrier interactif pour des dates &gt; 31/12/2017 → Saisie de la date à la main obligatoire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sp>
        <p:nvSpPr>
          <p:cNvPr id="270" name="Shape 270"/>
          <p:cNvSpPr txBox="1"/>
          <p:nvPr/>
        </p:nvSpPr>
        <p:spPr>
          <a:xfrm>
            <a:off x="-76200" y="4649675"/>
            <a:ext cx="625800" cy="30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[III.]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body" idx="2"/>
          </p:nvPr>
        </p:nvSpPr>
        <p:spPr>
          <a:xfrm>
            <a:off x="4503225" y="1200150"/>
            <a:ext cx="4247100" cy="308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Les 2 méthodes de validation présentées sont dans le fichier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Elle ont permis de détecter des non conformités sur le site “Webtrials”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sp>
        <p:nvSpPr>
          <p:cNvPr id="277" name="Shape 277"/>
          <p:cNvSpPr txBox="1">
            <a:spLocks noGrp="1"/>
          </p:cNvSpPr>
          <p:nvPr>
            <p:ph type="body" idx="2"/>
          </p:nvPr>
        </p:nvSpPr>
        <p:spPr>
          <a:xfrm>
            <a:off x="578500" y="1200150"/>
            <a:ext cx="2696700" cy="308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Fichier Excel de 9 feuilles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1. </a:t>
            </a:r>
            <a:r>
              <a:rPr lang="en" b="1">
                <a:latin typeface="Encode Sans"/>
                <a:ea typeface="Encode Sans"/>
                <a:cs typeface="Encode Sans"/>
                <a:sym typeface="Encode Sans"/>
              </a:rPr>
              <a:t>Légende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2. et 3. </a:t>
            </a:r>
            <a:r>
              <a:rPr lang="en" b="1">
                <a:latin typeface="Encode Sans"/>
                <a:ea typeface="Encode Sans"/>
                <a:cs typeface="Encode Sans"/>
                <a:sym typeface="Encode Sans"/>
              </a:rPr>
              <a:t>Investigateur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4. et 5. </a:t>
            </a:r>
            <a:r>
              <a:rPr lang="en" b="1">
                <a:latin typeface="Encode Sans"/>
                <a:ea typeface="Encode Sans"/>
                <a:cs typeface="Encode Sans"/>
                <a:sym typeface="Encode Sans"/>
              </a:rPr>
              <a:t>Moniteur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6. et 7. </a:t>
            </a:r>
            <a:r>
              <a:rPr lang="en" b="1">
                <a:latin typeface="Encode Sans"/>
                <a:ea typeface="Encode Sans"/>
                <a:cs typeface="Encode Sans"/>
                <a:sym typeface="Encode Sans"/>
              </a:rPr>
              <a:t>Data Manager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8. et 9. </a:t>
            </a:r>
            <a:r>
              <a:rPr lang="en" b="1">
                <a:latin typeface="Encode Sans"/>
                <a:ea typeface="Encode Sans"/>
                <a:cs typeface="Encode Sans"/>
                <a:sym typeface="Encode Sans"/>
              </a:rPr>
              <a:t>Scénario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Bilan des travaux réalisés : Qualification opérationnelle + Scénario</a:t>
            </a:r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6600" y="224475"/>
            <a:ext cx="494425" cy="49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 txBox="1"/>
          <p:nvPr/>
        </p:nvSpPr>
        <p:spPr>
          <a:xfrm>
            <a:off x="-76200" y="4649675"/>
            <a:ext cx="625800" cy="30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[III.]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IV.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Compositions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subTitle" idx="1"/>
          </p:nvPr>
        </p:nvSpPr>
        <p:spPr>
          <a:xfrm>
            <a:off x="1735925" y="2665554"/>
            <a:ext cx="5672100" cy="11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“Validation et cloud computing”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-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“Consentement électronique”</a:t>
            </a:r>
          </a:p>
        </p:txBody>
      </p:sp>
      <p:grpSp>
        <p:nvGrpSpPr>
          <p:cNvPr id="287" name="Shape 287"/>
          <p:cNvGrpSpPr/>
          <p:nvPr/>
        </p:nvGrpSpPr>
        <p:grpSpPr>
          <a:xfrm>
            <a:off x="4100633" y="4153586"/>
            <a:ext cx="942730" cy="784270"/>
            <a:chOff x="1926350" y="995225"/>
            <a:chExt cx="428650" cy="356600"/>
          </a:xfrm>
        </p:grpSpPr>
        <p:sp>
          <p:nvSpPr>
            <p:cNvPr id="288" name="Shape 28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92" name="Shape 292"/>
          <p:cNvGrpSpPr/>
          <p:nvPr/>
        </p:nvGrpSpPr>
        <p:grpSpPr>
          <a:xfrm>
            <a:off x="4832165" y="4265160"/>
            <a:ext cx="333846" cy="333846"/>
            <a:chOff x="1922075" y="1629000"/>
            <a:chExt cx="437200" cy="437200"/>
          </a:xfrm>
        </p:grpSpPr>
        <p:sp>
          <p:nvSpPr>
            <p:cNvPr id="293" name="Shape 293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Validation et </a:t>
            </a:r>
            <a:r>
              <a:rPr lang="en" i="1"/>
              <a:t>cloud computing</a:t>
            </a:r>
          </a:p>
        </p:txBody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244800" y="1047750"/>
            <a:ext cx="3815400" cy="308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Encode Sans"/>
                <a:ea typeface="Encode Sans"/>
                <a:cs typeface="Encode Sans"/>
                <a:sym typeface="Encode Sans"/>
              </a:rPr>
              <a:t>Avantages du </a:t>
            </a:r>
            <a:r>
              <a:rPr lang="en" i="1">
                <a:latin typeface="Encode Sans"/>
                <a:ea typeface="Encode Sans"/>
                <a:cs typeface="Encode Sans"/>
                <a:sym typeface="Encode Sans"/>
              </a:rPr>
              <a:t>cloud computing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Economies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Disponibilité des données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Sécurité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Elasticité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Fournisseurs de solutions </a:t>
            </a:r>
            <a:r>
              <a:rPr lang="en" i="1"/>
              <a:t>cloud computing</a:t>
            </a:r>
            <a:r>
              <a:rPr lang="en"/>
              <a:t> certifiés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2"/>
          </p:nvPr>
        </p:nvSpPr>
        <p:spPr>
          <a:xfrm>
            <a:off x="4315800" y="1047750"/>
            <a:ext cx="4685700" cy="308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Inconvénients du </a:t>
            </a:r>
            <a:r>
              <a:rPr lang="en" i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cloud computing</a:t>
            </a:r>
          </a:p>
          <a:p>
            <a:pPr marL="457200" lvl="0" indent="-2286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Sécurité : si attaque et mise hors service → nombreux utilisateurs impactés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Intégrité : problème de “dépendance au fournisseur”, perte de connaissance du système IT et des compétences attenantes → asservissement aux technologies du fournisseur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sp>
        <p:nvSpPr>
          <p:cNvPr id="303" name="Shape 303"/>
          <p:cNvSpPr txBox="1"/>
          <p:nvPr/>
        </p:nvSpPr>
        <p:spPr>
          <a:xfrm>
            <a:off x="-58800" y="4659475"/>
            <a:ext cx="685800" cy="30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[IV.]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Consentement électronique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2416500" cy="308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Présent au quotidien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Régulé par la loi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Valeur identique à un document papier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2"/>
          </p:nvPr>
        </p:nvSpPr>
        <p:spPr>
          <a:xfrm>
            <a:off x="3089850" y="1200150"/>
            <a:ext cx="2416500" cy="308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Conditions de validité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→ Consentement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→ Capacité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→ Objet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→ Cause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body" idx="3"/>
          </p:nvPr>
        </p:nvSpPr>
        <p:spPr>
          <a:xfrm>
            <a:off x="5630099" y="1200150"/>
            <a:ext cx="2416500" cy="308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>
                <a:solidFill>
                  <a:schemeClr val="lt1"/>
                </a:solidFill>
              </a:rPr>
              <a:t>Mécanismes de sécurité nécessaire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Accélère les échanges</a:t>
            </a:r>
          </a:p>
        </p:txBody>
      </p:sp>
      <p:sp>
        <p:nvSpPr>
          <p:cNvPr id="312" name="Shape 312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sp>
        <p:nvSpPr>
          <p:cNvPr id="313" name="Shape 313"/>
          <p:cNvSpPr txBox="1"/>
          <p:nvPr/>
        </p:nvSpPr>
        <p:spPr>
          <a:xfrm>
            <a:off x="-58800" y="4659475"/>
            <a:ext cx="685800" cy="30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[IV.]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Contenu de la présentation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2400" y="971550"/>
            <a:ext cx="2181900" cy="308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I] Site web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Proposition d’une maquette fonctionnelle répondant aux exigences de l’exercice 1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2"/>
          </p:nvPr>
        </p:nvSpPr>
        <p:spPr>
          <a:xfrm>
            <a:off x="2386070" y="971550"/>
            <a:ext cx="2181900" cy="308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II] Documentation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700"/>
              <a:t>a] Mis en place d’un certificat électronique sur un client lourd de messagerie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700"/>
              <a:t>b] Installation d’une machine virtuelle avec Linux Debian, un serveur Web Apache, une BD PostgreSQL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3"/>
          </p:nvPr>
        </p:nvSpPr>
        <p:spPr>
          <a:xfrm>
            <a:off x="4679739" y="971550"/>
            <a:ext cx="2181900" cy="308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III] Validation d’un logiciel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Logiciel d’e-CRF “Webtrials”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6973414" y="973050"/>
            <a:ext cx="2181900" cy="308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IV] Compositions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a] “Validation et Cloud Computing”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b] “Consentement électronique”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algn="ctr" rtl="0">
                <a:spcBef>
                  <a:spcPts val="0"/>
                </a:spcBef>
                <a:buNone/>
              </a:pPr>
              <a:t>20</a:t>
            </a:fld>
            <a:endParaRPr lang="en" dirty="0"/>
          </a:p>
        </p:txBody>
      </p:sp>
      <p:sp>
        <p:nvSpPr>
          <p:cNvPr id="319" name="Shape 319"/>
          <p:cNvSpPr txBox="1">
            <a:spLocks noGrp="1"/>
          </p:cNvSpPr>
          <p:nvPr>
            <p:ph type="ctrTitle" idx="4294967295"/>
          </p:nvPr>
        </p:nvSpPr>
        <p:spPr>
          <a:xfrm>
            <a:off x="762000" y="973750"/>
            <a:ext cx="553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55C21"/>
                </a:solidFill>
              </a:rPr>
              <a:t>Merci de votre attention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type="subTitle" idx="4294967295"/>
          </p:nvPr>
        </p:nvSpPr>
        <p:spPr>
          <a:xfrm>
            <a:off x="762000" y="3011575"/>
            <a:ext cx="4373700" cy="315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 QUESTIONS ?</a:t>
            </a:r>
          </a:p>
        </p:txBody>
      </p:sp>
      <p:grpSp>
        <p:nvGrpSpPr>
          <p:cNvPr id="321" name="Shape 321"/>
          <p:cNvGrpSpPr/>
          <p:nvPr/>
        </p:nvGrpSpPr>
        <p:grpSpPr>
          <a:xfrm>
            <a:off x="5397193" y="1023197"/>
            <a:ext cx="2668517" cy="2466838"/>
            <a:chOff x="5975075" y="2327500"/>
            <a:chExt cx="420100" cy="388350"/>
          </a:xfrm>
        </p:grpSpPr>
        <p:sp>
          <p:nvSpPr>
            <p:cNvPr id="322" name="Shape 32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4F4F5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4F4F5C"/>
                </a:solidFill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4F4F5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4F4F5C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Site Web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subTitle" idx="1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chemeClr val="lt1"/>
                </a:solidFill>
              </a:rPr>
              <a:t>Proposition d’une maquette fonctionnelle 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répondant aux exigences de l’exercice 1</a:t>
            </a:r>
          </a:p>
        </p:txBody>
      </p:sp>
      <p:grpSp>
        <p:nvGrpSpPr>
          <p:cNvPr id="114" name="Shape 114"/>
          <p:cNvGrpSpPr/>
          <p:nvPr/>
        </p:nvGrpSpPr>
        <p:grpSpPr>
          <a:xfrm>
            <a:off x="4128275" y="4202810"/>
            <a:ext cx="887422" cy="786882"/>
            <a:chOff x="2583325" y="2972875"/>
            <a:chExt cx="462850" cy="445750"/>
          </a:xfrm>
        </p:grpSpPr>
        <p:sp>
          <p:nvSpPr>
            <p:cNvPr id="115" name="Shape 115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Bref rappels des objectifs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549600" y="971550"/>
            <a:ext cx="2416500" cy="308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Échanges de données entre “Central Lab Results”, “Clinical Services” et “LPH” dans le cadre de l’étude “BLOOD”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3089850" y="971550"/>
            <a:ext cx="2416500" cy="308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 mettre à la place d’un collaborateur au sein de “Clinical Services”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3"/>
          </p:nvPr>
        </p:nvSpPr>
        <p:spPr>
          <a:xfrm>
            <a:off x="5630099" y="971550"/>
            <a:ext cx="2416500" cy="308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Proposition d’une solution répondant aux exigences réglementaires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Rédaction d’une procédure permettant de répondre à la demande de “LPH”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126" name="Shape 126"/>
          <p:cNvSpPr txBox="1"/>
          <p:nvPr/>
        </p:nvSpPr>
        <p:spPr>
          <a:xfrm>
            <a:off x="0" y="4649675"/>
            <a:ext cx="532200" cy="30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[I.]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Travaux réalisés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2416500" cy="308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Développement d’un site web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3089851" y="1200150"/>
            <a:ext cx="5382900" cy="308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3 interfaces avec ID/mdp</a:t>
            </a:r>
          </a:p>
          <a:p>
            <a:pPr marL="457200" lvl="0" indent="-228600" rtl="0">
              <a:spcBef>
                <a:spcPts val="0"/>
              </a:spcBef>
              <a:buFont typeface="Encode Sans Light"/>
            </a:pPr>
            <a:r>
              <a:rPr lang="en">
                <a:latin typeface="Encode Sans Light"/>
                <a:ea typeface="Encode Sans Light"/>
                <a:cs typeface="Encode Sans Light"/>
                <a:sym typeface="Encode Sans Light"/>
              </a:rPr>
              <a:t>Central Lab Results : saisie des résultats d’analyses sanguines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Encode Sans Light"/>
              <a:ea typeface="Encode Sans Light"/>
              <a:cs typeface="Encode Sans Light"/>
              <a:sym typeface="Encode Sans Light"/>
            </a:endParaRPr>
          </a:p>
          <a:p>
            <a:pPr marL="457200" lvl="0" indent="-228600" rtl="0">
              <a:spcBef>
                <a:spcPts val="0"/>
              </a:spcBef>
              <a:buFont typeface="Encode Sans Light"/>
            </a:pPr>
            <a:r>
              <a:rPr lang="en">
                <a:latin typeface="Encode Sans Light"/>
                <a:ea typeface="Encode Sans Light"/>
                <a:cs typeface="Encode Sans Light"/>
                <a:sym typeface="Encode Sans Light"/>
              </a:rPr>
              <a:t>Clinical Services : récupération / semaine des résultats bruts + analyses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Encode Sans Light"/>
              <a:ea typeface="Encode Sans Light"/>
              <a:cs typeface="Encode Sans Light"/>
              <a:sym typeface="Encode Sans Light"/>
            </a:endParaRPr>
          </a:p>
          <a:p>
            <a:pPr marL="457200" lvl="0" indent="-228600" rtl="0">
              <a:spcBef>
                <a:spcPts val="0"/>
              </a:spcBef>
              <a:buFont typeface="Encode Sans Light"/>
            </a:pPr>
            <a:r>
              <a:rPr lang="en">
                <a:latin typeface="Encode Sans Light"/>
                <a:ea typeface="Encode Sans Light"/>
                <a:cs typeface="Encode Sans Light"/>
                <a:sym typeface="Encode Sans Light"/>
              </a:rPr>
              <a:t>LPH : récupération / mois des résultats analysés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135" name="Shape 135"/>
          <p:cNvSpPr txBox="1"/>
          <p:nvPr/>
        </p:nvSpPr>
        <p:spPr>
          <a:xfrm>
            <a:off x="0" y="4649675"/>
            <a:ext cx="532200" cy="30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[I.] 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600" y="2076625"/>
            <a:ext cx="787125" cy="7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6725" y="1977413"/>
            <a:ext cx="985550" cy="98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600" y="2962950"/>
            <a:ext cx="787125" cy="7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19175" y="3025299"/>
            <a:ext cx="985551" cy="510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1893" y="3968118"/>
            <a:ext cx="1417500" cy="4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67475" y="3750075"/>
            <a:ext cx="650100" cy="6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 idx="4294967295"/>
          </p:nvPr>
        </p:nvSpPr>
        <p:spPr>
          <a:xfrm>
            <a:off x="2699250" y="742625"/>
            <a:ext cx="37455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/>
              <a:t>Démonstration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4294967295"/>
          </p:nvPr>
        </p:nvSpPr>
        <p:spPr>
          <a:xfrm>
            <a:off x="1945000" y="1707475"/>
            <a:ext cx="56421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 dirty="0">
                <a:solidFill>
                  <a:schemeClr val="bg1"/>
                </a:solidFill>
                <a:hlinkClick r:id="rId3"/>
              </a:rPr>
              <a:t>https://bloodstudy.000webhostapp.com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algn="ctr" rtl="0">
                <a:spcBef>
                  <a:spcPts val="0"/>
                </a:spcBef>
                <a:buNone/>
              </a:pPr>
              <a:t>6</a:t>
            </a:fld>
            <a:endParaRPr lang="en" dirty="0"/>
          </a:p>
        </p:txBody>
      </p:sp>
      <p:grpSp>
        <p:nvGrpSpPr>
          <p:cNvPr id="149" name="Shape 149"/>
          <p:cNvGrpSpPr/>
          <p:nvPr/>
        </p:nvGrpSpPr>
        <p:grpSpPr>
          <a:xfrm>
            <a:off x="1023925" y="27765"/>
            <a:ext cx="7096138" cy="4566085"/>
            <a:chOff x="2583325" y="2972875"/>
            <a:chExt cx="462850" cy="445750"/>
          </a:xfrm>
        </p:grpSpPr>
        <p:sp>
          <p:nvSpPr>
            <p:cNvPr id="150" name="Shape 150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Bilan (1)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2"/>
          </p:nvPr>
        </p:nvSpPr>
        <p:spPr>
          <a:xfrm>
            <a:off x="738875" y="879000"/>
            <a:ext cx="4939500" cy="308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Améliorations à apporter 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Sécurité 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Chiffrement des mots de passe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Se protéger contre les injections SQL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Ergonomie 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Importation de données automatiquement depuis l’interface CLR (en important un fichier .csv par exemple)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Calendrier interactif pour le choix des semaines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159" name="Shape 159"/>
          <p:cNvSpPr txBox="1"/>
          <p:nvPr/>
        </p:nvSpPr>
        <p:spPr>
          <a:xfrm>
            <a:off x="0" y="4649675"/>
            <a:ext cx="532200" cy="30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[I.] </a:t>
            </a:r>
          </a:p>
        </p:txBody>
      </p:sp>
      <p:grpSp>
        <p:nvGrpSpPr>
          <p:cNvPr id="160" name="Shape 160"/>
          <p:cNvGrpSpPr/>
          <p:nvPr/>
        </p:nvGrpSpPr>
        <p:grpSpPr>
          <a:xfrm>
            <a:off x="348140" y="1022788"/>
            <a:ext cx="390734" cy="289080"/>
            <a:chOff x="5255200" y="3006475"/>
            <a:chExt cx="511700" cy="378575"/>
          </a:xfrm>
        </p:grpSpPr>
        <p:sp>
          <p:nvSpPr>
            <p:cNvPr id="161" name="Shape 161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3" name="Shape 163"/>
          <p:cNvSpPr txBox="1">
            <a:spLocks noGrp="1"/>
          </p:cNvSpPr>
          <p:nvPr>
            <p:ph type="body" idx="2"/>
          </p:nvPr>
        </p:nvSpPr>
        <p:spPr>
          <a:xfrm>
            <a:off x="4775575" y="903550"/>
            <a:ext cx="3996000" cy="3690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914400" lvl="1" indent="-228600" rtl="0">
              <a:spcBef>
                <a:spcPts val="0"/>
              </a:spcBef>
            </a:pPr>
            <a:r>
              <a:rPr lang="en"/>
              <a:t>Précision :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/>
              <a:t>Ajouter les champs réels d’une analyse de sang (ici : “hématies, plaquettes, leucocytes”)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/>
              <a:t>Être plus précis dans l’analyse (ici : “faible, bon, important”)</a:t>
            </a:r>
          </a:p>
          <a:p>
            <a:pPr marL="914400" lvl="0" indent="0" rtl="0">
              <a:spcBef>
                <a:spcPts val="0"/>
              </a:spcBef>
              <a:buNone/>
            </a:pPr>
            <a:endParaRPr/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Commentaires du code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900" y="1814700"/>
            <a:ext cx="452350" cy="4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9225" y="879000"/>
            <a:ext cx="452350" cy="4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27263" y="3959700"/>
            <a:ext cx="390725" cy="3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Bilan (2)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2725700" y="1031075"/>
            <a:ext cx="4256400" cy="308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700"/>
              <a:t>Réalisation d’une maquette fonctionnelle répondant aux attentes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70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700"/>
              <a:t>Fonctionnalités validées :</a:t>
            </a:r>
          </a:p>
          <a:p>
            <a:pPr marL="457200" lvl="0" indent="-33655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700"/>
              <a:t>Cohérence des données</a:t>
            </a:r>
          </a:p>
          <a:p>
            <a:pPr marL="457200" lvl="0" indent="-33655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700"/>
              <a:t>Robustesse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70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700"/>
              <a:t>Rédaction d’une procédure pour collaborateur/trice de “Clinical Services” contenue dans le manuel d’utilisation du site web</a:t>
            </a:r>
          </a:p>
        </p:txBody>
      </p:sp>
      <p:grpSp>
        <p:nvGrpSpPr>
          <p:cNvPr id="174" name="Shape 174"/>
          <p:cNvGrpSpPr/>
          <p:nvPr/>
        </p:nvGrpSpPr>
        <p:grpSpPr>
          <a:xfrm>
            <a:off x="2328711" y="1171135"/>
            <a:ext cx="320788" cy="296544"/>
            <a:chOff x="5975075" y="2327500"/>
            <a:chExt cx="420100" cy="388350"/>
          </a:xfrm>
        </p:grpSpPr>
        <p:sp>
          <p:nvSpPr>
            <p:cNvPr id="175" name="Shape 17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7" name="Shape 177"/>
          <p:cNvGrpSpPr/>
          <p:nvPr/>
        </p:nvGrpSpPr>
        <p:grpSpPr>
          <a:xfrm>
            <a:off x="2328711" y="2083510"/>
            <a:ext cx="320788" cy="296544"/>
            <a:chOff x="5975075" y="2327500"/>
            <a:chExt cx="420100" cy="388350"/>
          </a:xfrm>
        </p:grpSpPr>
        <p:sp>
          <p:nvSpPr>
            <p:cNvPr id="178" name="Shape 17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0" name="Shape 180"/>
          <p:cNvGrpSpPr/>
          <p:nvPr/>
        </p:nvGrpSpPr>
        <p:grpSpPr>
          <a:xfrm>
            <a:off x="2328711" y="3337560"/>
            <a:ext cx="320788" cy="296544"/>
            <a:chOff x="5975075" y="2327500"/>
            <a:chExt cx="420100" cy="388350"/>
          </a:xfrm>
        </p:grpSpPr>
        <p:sp>
          <p:nvSpPr>
            <p:cNvPr id="181" name="Shape 1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51692">
            <a:off x="7126750" y="3702550"/>
            <a:ext cx="637575" cy="637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Shape 184"/>
          <p:cNvGrpSpPr/>
          <p:nvPr/>
        </p:nvGrpSpPr>
        <p:grpSpPr>
          <a:xfrm rot="895175">
            <a:off x="6832381" y="1196288"/>
            <a:ext cx="881069" cy="869645"/>
            <a:chOff x="2583325" y="2972875"/>
            <a:chExt cx="462850" cy="445750"/>
          </a:xfrm>
        </p:grpSpPr>
        <p:sp>
          <p:nvSpPr>
            <p:cNvPr id="185" name="Shape 185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7" name="Shape 187"/>
          <p:cNvSpPr/>
          <p:nvPr/>
        </p:nvSpPr>
        <p:spPr>
          <a:xfrm rot="895131">
            <a:off x="7144106" y="1376541"/>
            <a:ext cx="310535" cy="310554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FF00"/>
          </a:solidFill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00FF00"/>
              </a:solidFill>
            </a:endParaRPr>
          </a:p>
        </p:txBody>
      </p:sp>
      <p:sp>
        <p:nvSpPr>
          <p:cNvPr id="188" name="Shape 188"/>
          <p:cNvSpPr/>
          <p:nvPr/>
        </p:nvSpPr>
        <p:spPr>
          <a:xfrm rot="1071012">
            <a:off x="6989414" y="2581671"/>
            <a:ext cx="619933" cy="512679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E599"/>
          </a:solidFill>
          <a:ln w="9525" cap="flat" cmpd="sng">
            <a:solidFill>
              <a:srgbClr val="FFD9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 txBox="1"/>
          <p:nvPr/>
        </p:nvSpPr>
        <p:spPr>
          <a:xfrm>
            <a:off x="0" y="4649675"/>
            <a:ext cx="532200" cy="30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[I.]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II.</a:t>
            </a:r>
            <a:br>
              <a:rPr lang="en"/>
            </a:br>
            <a:r>
              <a:rPr lang="en"/>
              <a:t>Documentation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subTitle" idx="1"/>
          </p:nvPr>
        </p:nvSpPr>
        <p:spPr>
          <a:xfrm>
            <a:off x="1735924" y="2665557"/>
            <a:ext cx="6092983" cy="1353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</a:rPr>
              <a:t>Obtenir un certificat Comodo avec Thunderbird et Firefox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</a:rPr>
              <a:t>-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Installation de plusieurs outils informatiques sous Debian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196" name="Shape 196"/>
          <p:cNvGrpSpPr/>
          <p:nvPr/>
        </p:nvGrpSpPr>
        <p:grpSpPr>
          <a:xfrm>
            <a:off x="4174803" y="4098175"/>
            <a:ext cx="794402" cy="961381"/>
            <a:chOff x="584925" y="922575"/>
            <a:chExt cx="415200" cy="502525"/>
          </a:xfrm>
        </p:grpSpPr>
        <p:sp>
          <p:nvSpPr>
            <p:cNvPr id="197" name="Shape 19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ert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1187</Words>
  <Application>Microsoft Office PowerPoint</Application>
  <PresentationFormat>Affichage à l'écran (16:9)</PresentationFormat>
  <Paragraphs>216</Paragraphs>
  <Slides>20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7" baseType="lpstr">
      <vt:lpstr>Encode Sans SemiBold</vt:lpstr>
      <vt:lpstr>Encode Sans Medium</vt:lpstr>
      <vt:lpstr>Arial</vt:lpstr>
      <vt:lpstr>Encode Sans ExtraLight</vt:lpstr>
      <vt:lpstr>Encode Sans</vt:lpstr>
      <vt:lpstr>Encode Sans Light</vt:lpstr>
      <vt:lpstr>Laertes template</vt:lpstr>
      <vt:lpstr>Soutenance M2 GPhy  Présenté par Charles Tholliez &amp; Simon Hay  le 16 octobre 2017 Jury Nicolas de Saint Jorre &amp; Michel Arnoult</vt:lpstr>
      <vt:lpstr>Contenu de la présentation</vt:lpstr>
      <vt:lpstr>I. Site Web</vt:lpstr>
      <vt:lpstr>Bref rappels des objectifs</vt:lpstr>
      <vt:lpstr>Travaux réalisés</vt:lpstr>
      <vt:lpstr>Démonstration</vt:lpstr>
      <vt:lpstr>Bilan (1)</vt:lpstr>
      <vt:lpstr>Bilan (2)</vt:lpstr>
      <vt:lpstr>II. Documentation</vt:lpstr>
      <vt:lpstr>Bilan des travaux réalisés : 2 documents </vt:lpstr>
      <vt:lpstr>III. Validation d’un logiciel</vt:lpstr>
      <vt:lpstr>Présentation</vt:lpstr>
      <vt:lpstr>Méthodes employées (1ère partie)</vt:lpstr>
      <vt:lpstr>Non conformités récurrentes détectées (1ère partie)</vt:lpstr>
      <vt:lpstr>Méthodes employées (2ème partie)</vt:lpstr>
      <vt:lpstr>Bilan des travaux réalisés : Qualification opérationnelle + Scénario</vt:lpstr>
      <vt:lpstr>IV.  Compositions</vt:lpstr>
      <vt:lpstr>Validation et cloud computing</vt:lpstr>
      <vt:lpstr>Consentement électronique</vt:lpstr>
      <vt:lpstr>Merci de votre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M2 GPhy  Présenté par Charles Tholliez &amp; Simon Hay  le 16 octobre 2017 Jury Nicolas de Saint Jorre &amp; Michel Arnoult</dc:title>
  <dc:creator>Simon Hay</dc:creator>
  <cp:lastModifiedBy>Simon Hay</cp:lastModifiedBy>
  <cp:revision>3</cp:revision>
  <dcterms:modified xsi:type="dcterms:W3CDTF">2017-10-15T18:07:16Z</dcterms:modified>
</cp:coreProperties>
</file>