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1" r:id="rId2"/>
    <p:sldId id="256" r:id="rId3"/>
    <p:sldId id="257" r:id="rId4"/>
    <p:sldId id="258" r:id="rId5"/>
    <p:sldId id="273" r:id="rId6"/>
    <p:sldId id="259" r:id="rId7"/>
    <p:sldId id="264" r:id="rId8"/>
    <p:sldId id="262" r:id="rId9"/>
    <p:sldId id="265" r:id="rId10"/>
    <p:sldId id="263" r:id="rId11"/>
    <p:sldId id="274" r:id="rId12"/>
    <p:sldId id="275" r:id="rId13"/>
    <p:sldId id="266" r:id="rId14"/>
    <p:sldId id="267" r:id="rId15"/>
    <p:sldId id="268" r:id="rId16"/>
    <p:sldId id="276" r:id="rId17"/>
    <p:sldId id="269" r:id="rId18"/>
    <p:sldId id="270" r:id="rId19"/>
    <p:sldId id="278" r:id="rId20"/>
    <p:sldId id="27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F6442-0D71-4C69-8CAA-53E6712B3AA2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1DBA4-9538-4015-A579-BAAC1C97A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2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19E-E3E4-42B8-90EB-54405ED5F61E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5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277A-A932-44A5-85F9-C872A30E599E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9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EE2A-4349-4963-813B-FACBA21125DD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886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701F-C63C-4BD2-BAE8-4CC06213A7A3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86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55C3-B29B-432A-A66E-CF8FC2C19749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5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07F9-013B-4C0A-A9A1-F91A6E7DC6EB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16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1D61-9618-448C-B7C7-1E178533B2CA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341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74EA-8B3F-4A0D-BB93-22DADFB7DA19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4D0A-0B48-4A1B-90A8-AF4E225DFDCF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18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97C0-D2D3-4B9E-9CD7-57120F59C521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03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FA67B-47E3-48CF-A2AD-1F3D1E95D387}" type="datetime1">
              <a:rPr lang="ru-RU" smtClean="0"/>
              <a:t>08.12.2022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75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9F3-2493-4984-B6CE-F3DD4D91DBE6}" type="datetime1">
              <a:rPr lang="ru-RU" smtClean="0"/>
              <a:t>08.12.2022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7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68DA-2268-4D2F-939F-F2C5BA32CED5}" type="datetime1">
              <a:rPr lang="ru-RU" smtClean="0"/>
              <a:t>08.12.2022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39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E9EE-370A-4B78-A60D-69B58FD48A03}" type="datetime1">
              <a:rPr lang="ru-RU" smtClean="0"/>
              <a:t>08.12.2022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28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2A15-F6CB-4BF8-808F-13335F0B0535}" type="datetime1">
              <a:rPr lang="ru-RU" smtClean="0"/>
              <a:t>08.12.2022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91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189E0-D69C-49A4-B50C-033F20F1C04F}" type="datetime1">
              <a:rPr lang="ru-RU" smtClean="0"/>
              <a:t>08.12.2022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8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F2C0-5DB1-4D4D-8A16-7F75D61A1EE7}" type="datetime1">
              <a:rPr lang="ru-RU" smtClean="0"/>
              <a:t>08.12.2022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441E36-BFF1-4C43-94B9-34C6FAEAF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04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s.withgoogle.com/reports/beyondreport/#section_blue-island" TargetMode="External"/><Relationship Id="rId2" Type="http://schemas.openxmlformats.org/officeDocument/2006/relationships/hyperlink" Target="http://www.learntechlib.org/p/217802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eamcommunity.com/dev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349F97-457E-742D-FAC2-AB5AADB70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49" y="1953684"/>
            <a:ext cx="5610053" cy="1646302"/>
          </a:xfrm>
        </p:spPr>
        <p:txBody>
          <a:bodyPr/>
          <a:lstStyle/>
          <a:p>
            <a:r>
              <a:rPr lang="en-US" dirty="0"/>
              <a:t>Game Dev Tool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F66FD30-5C0A-9A0E-487B-15A1DAAA2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817" y="4266733"/>
            <a:ext cx="7766936" cy="1473667"/>
          </a:xfrm>
        </p:spPr>
        <p:txBody>
          <a:bodyPr>
            <a:normAutofit fontScale="92500" lnSpcReduction="20000"/>
          </a:bodyPr>
          <a:lstStyle/>
          <a:p>
            <a:r>
              <a:rPr lang="ru-RU" sz="1400" dirty="0"/>
              <a:t>504030102/20201</a:t>
            </a:r>
          </a:p>
          <a:p>
            <a:r>
              <a:rPr lang="ru-RU" sz="1400" dirty="0"/>
              <a:t>Игнатьев Даниил</a:t>
            </a:r>
          </a:p>
          <a:p>
            <a:r>
              <a:rPr lang="ru-RU" sz="1400" dirty="0"/>
              <a:t>Кириллова Арина</a:t>
            </a:r>
          </a:p>
          <a:p>
            <a:r>
              <a:rPr lang="ru-RU" sz="1400" dirty="0"/>
              <a:t>Матвеева Евгения</a:t>
            </a:r>
          </a:p>
          <a:p>
            <a:r>
              <a:rPr lang="ru-RU" sz="1400" dirty="0" err="1"/>
              <a:t>Цуй</a:t>
            </a:r>
            <a:r>
              <a:rPr lang="ru-RU" sz="1400" dirty="0"/>
              <a:t> </a:t>
            </a:r>
            <a:r>
              <a:rPr lang="ru-RU" sz="1400" dirty="0" err="1"/>
              <a:t>Цзывень</a:t>
            </a:r>
            <a:endParaRPr lang="ru-RU" sz="1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66DE8A2-1D96-BC95-F6E6-347EA5E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822994-8BDF-8E86-2B8C-1C8BD1672DFE}"/>
              </a:ext>
            </a:extLst>
          </p:cNvPr>
          <p:cNvSpPr txBox="1"/>
          <p:nvPr/>
        </p:nvSpPr>
        <p:spPr>
          <a:xfrm>
            <a:off x="660400" y="247650"/>
            <a:ext cx="55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Реализация анализатора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B18A76EE-5681-7333-E2DE-2A5AFD5D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140759" y="1065144"/>
            <a:ext cx="3948642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Python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err="1" smtClean="0"/>
              <a:t>Psycorg</a:t>
            </a:r>
            <a:r>
              <a:rPr lang="ru-RU" dirty="0" smtClean="0"/>
              <a:t>2</a:t>
            </a:r>
            <a:endParaRPr lang="en-US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Модуль анализа состоит из методов, отправляющих</a:t>
            </a:r>
            <a:r>
              <a:rPr lang="en-US" dirty="0" smtClean="0"/>
              <a:t> SELECT-</a:t>
            </a:r>
            <a:r>
              <a:rPr lang="ru-RU" dirty="0" smtClean="0"/>
              <a:t>запросы к базе данных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Производительность</a:t>
            </a:r>
          </a:p>
          <a:p>
            <a:pPr marL="742950" lvl="1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Константное число запросов к БД</a:t>
            </a:r>
          </a:p>
          <a:p>
            <a:pPr marL="742950" lvl="1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Константное число записей в результате запроса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194" y="896407"/>
            <a:ext cx="470535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4539194" y="5511202"/>
            <a:ext cx="333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Roboto-Regular"/>
              </a:rPr>
              <a:t>Пример запроса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822994-8BDF-8E86-2B8C-1C8BD1672DFE}"/>
              </a:ext>
            </a:extLst>
          </p:cNvPr>
          <p:cNvSpPr txBox="1"/>
          <p:nvPr/>
        </p:nvSpPr>
        <p:spPr>
          <a:xfrm>
            <a:off x="660400" y="247650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Реализация анализатора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B18A76EE-5681-7333-E2DE-2A5AFD5D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11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2998261" y="2869602"/>
            <a:ext cx="1497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 smtClean="0">
                <a:solidFill>
                  <a:srgbClr val="000000"/>
                </a:solidFill>
                <a:effectLst/>
                <a:latin typeface="Roboto-Regular"/>
              </a:rPr>
              <a:t>Спарк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Roboto-Regular"/>
              </a:rPr>
              <a:t> сюда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5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822994-8BDF-8E86-2B8C-1C8BD1672DFE}"/>
              </a:ext>
            </a:extLst>
          </p:cNvPr>
          <p:cNvSpPr txBox="1"/>
          <p:nvPr/>
        </p:nvSpPr>
        <p:spPr>
          <a:xfrm>
            <a:off x="660400" y="247650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Визуализация результатов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B18A76EE-5681-7333-E2DE-2A5AFD5D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876829" y="1200605"/>
            <a:ext cx="394864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Python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err="1" smtClean="0"/>
              <a:t>Matplotlib</a:t>
            </a:r>
            <a:endParaRPr lang="en-US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HTTP-</a:t>
            </a:r>
            <a:r>
              <a:rPr lang="ru-RU" dirty="0" smtClean="0"/>
              <a:t>сервер (</a:t>
            </a:r>
            <a:r>
              <a:rPr lang="en-US" dirty="0" smtClean="0"/>
              <a:t>Flask</a:t>
            </a:r>
            <a:r>
              <a:rPr lang="ru-RU" dirty="0" smtClean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4977871" y="1200605"/>
            <a:ext cx="39486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Веб-клиент с полученными изображениями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Кэширование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24" y="3061123"/>
            <a:ext cx="7551420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 (1/н)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32F5335-164A-9D87-45BC-C499AE96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13</a:t>
            </a:fld>
            <a:endParaRPr lang="ru-RU"/>
          </a:p>
        </p:txBody>
      </p:sp>
      <p:pic>
        <p:nvPicPr>
          <p:cNvPr id="2050" name="Picture 2" descr="D:\dev\loli\gdtool\my_dev_repo\GameDevTool\Pics\genres_piecha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9" b="8897"/>
          <a:stretch/>
        </p:blipFill>
        <p:spPr bwMode="auto">
          <a:xfrm>
            <a:off x="127001" y="1177922"/>
            <a:ext cx="4698224" cy="364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" r="5099"/>
          <a:stretch/>
        </p:blipFill>
        <p:spPr bwMode="auto">
          <a:xfrm>
            <a:off x="4411133" y="1617133"/>
            <a:ext cx="5240867" cy="319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660400" y="5121735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Полученный результат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4597400" y="5121735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Результат из статьи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3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 (1/н)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45FC3DA-1936-32C6-93D8-ED029E3E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14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38" y="957264"/>
            <a:ext cx="2894497" cy="2277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38" y="3293535"/>
            <a:ext cx="34385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D:\dev\loli\gdtool\my_dev_repo\GameDevTool\Pics\paper_Adven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77" y="957265"/>
            <a:ext cx="3048000" cy="210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dev\loli\gdtool\my_dev_repo\GameDevTool\Pics\paper_RP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583" y="3623733"/>
            <a:ext cx="3372483" cy="196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1921943" y="5989110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Полученный результат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5491602" y="5989110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Результат из статьи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2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 (1/н)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65CC57B-A210-E539-AA75-6778679A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15</a:t>
            </a:fld>
            <a:endParaRPr lang="ru-RU"/>
          </a:p>
        </p:txBody>
      </p:sp>
      <p:pic>
        <p:nvPicPr>
          <p:cNvPr id="4098" name="Picture 2" descr="D:\dev\loli\gdtool\my_dev_repo\GameDevTool\Pics\total_ga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794809"/>
            <a:ext cx="585152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2404533" y="5306401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Общее количество игр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5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 (1/н)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45FC3DA-1936-32C6-93D8-ED029E3E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38" y="957264"/>
            <a:ext cx="2894497" cy="2277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38" y="3293535"/>
            <a:ext cx="34385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1921943" y="5989110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Полученный результат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5491602" y="5989110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Результат из статьи</a:t>
            </a:r>
            <a:endParaRPr lang="ru-RU" dirty="0"/>
          </a:p>
        </p:txBody>
      </p:sp>
      <p:pic>
        <p:nvPicPr>
          <p:cNvPr id="5122" name="Picture 2" descr="D:\dev\loli\gdtool\my_dev_repo\GameDevTool\Pics\relative_Adven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151465"/>
            <a:ext cx="3158065" cy="202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dev\loli\gdtool\my_dev_repo\GameDevTool\Pics\relative_RP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33" y="3293535"/>
            <a:ext cx="3442759" cy="24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2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 (1/н)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A2B89455-403A-3785-63AD-3908886D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17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75" y="1049854"/>
            <a:ext cx="3584838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75" y="3327400"/>
            <a:ext cx="3686437" cy="252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 descr="D:\dev\loli\gdtool\my_dev_repo\GameDevTool\Pics\relative_Rac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60" y="3327402"/>
            <a:ext cx="3205463" cy="2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:\dev\loli\gdtool\my_dev_repo\GameDevTool\Pics\relative_Strateg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32" y="898513"/>
            <a:ext cx="3137429" cy="222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1272378" y="6022977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Полученный результат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4945126" y="6043087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Результат из статьи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8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543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 (1/н)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CDF2E57A-7ED2-F403-6D12-1E3462F4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18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68" y="1341444"/>
            <a:ext cx="4713280" cy="326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 descr="D:\dev\loli\gdtool\my_dev_repo\GameDevTool\Pics\relative_Ind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7" y="1432983"/>
            <a:ext cx="3818889" cy="270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1367154" y="4778377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Полученный результат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4945126" y="4778377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Результат из статьи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2389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543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 (1/н)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CDF2E57A-7ED2-F403-6D12-1E3462F4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8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795CF1-3CE7-AE03-6429-1F6A4753B7EB}"/>
              </a:ext>
            </a:extLst>
          </p:cNvPr>
          <p:cNvSpPr txBox="1"/>
          <p:nvPr/>
        </p:nvSpPr>
        <p:spPr>
          <a:xfrm>
            <a:off x="660400" y="247650"/>
            <a:ext cx="317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Предметная область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ECB5FD-1257-866C-1607-40E2BF33C2E0}"/>
              </a:ext>
            </a:extLst>
          </p:cNvPr>
          <p:cNvSpPr txBox="1"/>
          <p:nvPr/>
        </p:nvSpPr>
        <p:spPr>
          <a:xfrm>
            <a:off x="4178299" y="1365756"/>
            <a:ext cx="51565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Статистика </a:t>
            </a:r>
            <a:r>
              <a:rPr lang="en-US" b="0" i="0" dirty="0">
                <a:solidFill>
                  <a:srgbClr val="000000"/>
                </a:solidFill>
                <a:effectLst/>
                <a:latin typeface="Roboto-Regular"/>
              </a:rPr>
              <a:t>Steam </a:t>
            </a: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за 2020 год: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Roboto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Активных пользователей в месяц — 120 млн;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А</a:t>
            </a: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ктивных пользователей в день — 62,6 млн;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П</a:t>
            </a: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ик онлайна — 24,8 млн игроков;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Ч</a:t>
            </a: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исло новых покупателей в месяц — 2,6 млн;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бщее время в играх за год — </a:t>
            </a:r>
            <a:r>
              <a:rPr lang="ru-RU" b="1" i="0" dirty="0">
                <a:solidFill>
                  <a:srgbClr val="000000"/>
                </a:solidFill>
                <a:effectLst/>
                <a:latin typeface="Roboto-Regular"/>
              </a:rPr>
              <a:t>31,3 млрд часов</a:t>
            </a: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;</a:t>
            </a:r>
            <a:b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</a:br>
            <a:endParaRPr lang="ru-RU" b="0" i="0" dirty="0">
              <a:solidFill>
                <a:srgbClr val="000000"/>
              </a:solidFill>
              <a:effectLst/>
              <a:latin typeface="Roboto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Р</a:t>
            </a: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ост числа приобретенных игр — 21,4% (по сравнению с 2019 годом);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Рост времени в игре — 50,7% (по сравнению с 2019 годом).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00F640-466A-86FA-96AA-058A6813FCA0}"/>
              </a:ext>
            </a:extLst>
          </p:cNvPr>
          <p:cNvSpPr txBox="1"/>
          <p:nvPr/>
        </p:nvSpPr>
        <p:spPr>
          <a:xfrm>
            <a:off x="501650" y="2343612"/>
            <a:ext cx="33337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-Regular"/>
              </a:rPr>
              <a:t>Почему?</a:t>
            </a:r>
          </a:p>
          <a:p>
            <a:endParaRPr lang="ru-RU" dirty="0">
              <a:solidFill>
                <a:srgbClr val="000000"/>
              </a:solidFill>
              <a:latin typeface="Robot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Мы любим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Мы делаем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Игр становится все больше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-Regular"/>
              </a:rPr>
              <a:t>Людям нравятся игры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000C6DDD-7D95-5B1F-A8AF-B480EEBB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8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543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Характеристики системы и времени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CDF2E57A-7ED2-F403-6D12-1E3462F4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258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6826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Формат работы и временные затраты команды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79126F-2F69-5843-E864-7492A2B81603}"/>
              </a:ext>
            </a:extLst>
          </p:cNvPr>
          <p:cNvSpPr txBox="1"/>
          <p:nvPr/>
        </p:nvSpPr>
        <p:spPr>
          <a:xfrm>
            <a:off x="766863" y="3358577"/>
            <a:ext cx="60991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Продумывание и корректировка идеи – 40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человекочасов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Планирование и подготовка артефактов – 20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человекочасов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Загрузка данных – 168 часов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Проведение анализа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человекочасов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Еженедельные митинги – 54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человекочаса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Получение необходимых знаний для использования технологий – 300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человекочасов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Итого: 416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человекочасов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168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машиночасов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3097A1-F224-6FF1-149C-69327786FC79}"/>
              </a:ext>
            </a:extLst>
          </p:cNvPr>
          <p:cNvSpPr txBox="1"/>
          <p:nvPr/>
        </p:nvSpPr>
        <p:spPr>
          <a:xfrm>
            <a:off x="7640638" y="1952109"/>
            <a:ext cx="2099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Ссылка на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гитхаб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9DC8C35-F5DC-A085-DA52-3C9A4231E2EE}"/>
              </a:ext>
            </a:extLst>
          </p:cNvPr>
          <p:cNvSpPr txBox="1"/>
          <p:nvPr/>
        </p:nvSpPr>
        <p:spPr>
          <a:xfrm>
            <a:off x="766863" y="1121112"/>
            <a:ext cx="23978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Golang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!!!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Допишите свое!!!!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5A59A58-0FE9-CD4E-5EAB-69CEA0BD7D68}"/>
              </a:ext>
            </a:extLst>
          </p:cNvPr>
          <p:cNvSpPr txBox="1"/>
          <p:nvPr/>
        </p:nvSpPr>
        <p:spPr>
          <a:xfrm>
            <a:off x="4763311" y="1121112"/>
            <a:ext cx="1278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Kanban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Discord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65FA623-0F34-3469-0D95-46C29F8F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94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232393B-0F84-2199-907B-F790A33C7F49}"/>
              </a:ext>
            </a:extLst>
          </p:cNvPr>
          <p:cNvSpPr txBox="1"/>
          <p:nvPr/>
        </p:nvSpPr>
        <p:spPr>
          <a:xfrm>
            <a:off x="660400" y="247650"/>
            <a:ext cx="433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Цель и 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C8093F-7BB1-454E-EB6F-405BA1033373}"/>
              </a:ext>
            </a:extLst>
          </p:cNvPr>
          <p:cNvSpPr txBox="1"/>
          <p:nvPr/>
        </p:nvSpPr>
        <p:spPr>
          <a:xfrm>
            <a:off x="730250" y="1305341"/>
            <a:ext cx="79692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Конечная цель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Помочь потребителям принимать обоснованные решения при выборе игры для времяпровождения, покупки или предварительного заказа.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u-RU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делать игровой опыт максимально позитивным для каждого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игрока.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Создать удобный инструмент для аналитики игровой индустрии на основе открытых данных.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Постановка задачи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Анализ популярности жанров и категорий игр среди потребителей, выявление трендов.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Распределение жанров и категорий игр на рынке, выявление трендов.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Поиск корреляции параметров игр.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Кластеризация по жанрам и категориям для последующей работы.</a:t>
            </a:r>
          </a:p>
          <a:p>
            <a:pPr algn="l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0D2A6C5-DE67-1270-E7B5-90A159E4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DA32FC7-A95C-2A64-64C4-CB2C4AA06EF1}"/>
              </a:ext>
            </a:extLst>
          </p:cNvPr>
          <p:cNvSpPr txBox="1"/>
          <p:nvPr/>
        </p:nvSpPr>
        <p:spPr>
          <a:xfrm>
            <a:off x="660400" y="247650"/>
            <a:ext cx="478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Аналогичные исследования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6E14364-67E8-E1E7-00F5-150FED8495FE}"/>
              </a:ext>
            </a:extLst>
          </p:cNvPr>
          <p:cNvSpPr txBox="1"/>
          <p:nvPr/>
        </p:nvSpPr>
        <p:spPr>
          <a:xfrm>
            <a:off x="724052" y="1876813"/>
            <a:ext cx="69382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Operational Study of Video Games’ Genres by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Alaa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Qaffas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2168A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 research “</a:t>
            </a:r>
            <a:r>
              <a:rPr lang="en-US" b="0" i="0" dirty="0">
                <a:effectLst/>
                <a:latin typeface="Google Sans"/>
              </a:rPr>
              <a:t>Where does gaming go next?</a:t>
            </a:r>
            <a:r>
              <a:rPr lang="en-US" dirty="0"/>
              <a:t>”  </a:t>
            </a:r>
            <a:r>
              <a:rPr lang="en-US" u="sng" dirty="0">
                <a:hlinkClick r:id="rId3"/>
              </a:rPr>
              <a:t>l</a:t>
            </a:r>
            <a:r>
              <a:rPr lang="en-US" dirty="0">
                <a:hlinkClick r:id="rId3"/>
              </a:rPr>
              <a:t>ink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Работа С. С. Оленева 2016 года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770E383-4E3D-C663-0593-65310BF0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A894D33-7198-A352-E70A-325CE77E88FE}"/>
              </a:ext>
            </a:extLst>
          </p:cNvPr>
          <p:cNvSpPr txBox="1"/>
          <p:nvPr/>
        </p:nvSpPr>
        <p:spPr>
          <a:xfrm>
            <a:off x="660400" y="247650"/>
            <a:ext cx="381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Инфраструктура сервиса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9C2CEB32-098D-60B4-5696-DE834B991F22}"/>
              </a:ext>
            </a:extLst>
          </p:cNvPr>
          <p:cNvGrpSpPr/>
          <p:nvPr/>
        </p:nvGrpSpPr>
        <p:grpSpPr>
          <a:xfrm>
            <a:off x="1054100" y="7801162"/>
            <a:ext cx="8111717" cy="2452687"/>
            <a:chOff x="660400" y="2918012"/>
            <a:chExt cx="8111717" cy="2452687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092BF654-49BF-3B02-57B1-4ECB25111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400" y="2918012"/>
              <a:ext cx="8111717" cy="2452687"/>
            </a:xfrm>
            <a:prstGeom prst="rect">
              <a:avLst/>
            </a:prstGeom>
          </p:spPr>
        </p:pic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xmlns="" id="{AEF5CCFE-48AA-0BD7-4531-CD8DD3972D4E}"/>
                </a:ext>
              </a:extLst>
            </p:cNvPr>
            <p:cNvCxnSpPr/>
            <p:nvPr/>
          </p:nvCxnSpPr>
          <p:spPr>
            <a:xfrm>
              <a:off x="5950324" y="5370699"/>
              <a:ext cx="14186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B039CF1A-3F3A-52B0-2F6E-081A40E1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89F90AC-AF0F-5DD7-6380-01CD80A4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36" y="1366837"/>
            <a:ext cx="89535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1AF8280-1A8D-79AE-AA3C-EA1335BA33C7}"/>
              </a:ext>
            </a:extLst>
          </p:cNvPr>
          <p:cNvSpPr txBox="1"/>
          <p:nvPr/>
        </p:nvSpPr>
        <p:spPr>
          <a:xfrm>
            <a:off x="660400" y="24765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Датасет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  <a:r>
              <a:rPr lang="ru-RU" sz="2400" dirty="0"/>
              <a:t>ограничения источника данных</a:t>
            </a:r>
          </a:p>
          <a:p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223805-9FE8-36E4-60E8-E51473C6602C}"/>
              </a:ext>
            </a:extLst>
          </p:cNvPr>
          <p:cNvSpPr txBox="1"/>
          <p:nvPr/>
        </p:nvSpPr>
        <p:spPr>
          <a:xfrm>
            <a:off x="660400" y="1977509"/>
            <a:ext cx="312420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150 000 приложений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% - игры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1,5 ГБ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1 запрос в 2 секунды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300 000 запросов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6 суток загрузки данных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5284FC-80FC-ED23-1D98-DC1B99F1FC86}"/>
              </a:ext>
            </a:extLst>
          </p:cNvPr>
          <p:cNvSpPr txBox="1"/>
          <p:nvPr/>
        </p:nvSpPr>
        <p:spPr>
          <a:xfrm>
            <a:off x="5233988" y="3429000"/>
            <a:ext cx="3738562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/xml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Есть документация*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https://steamcommunity.com/dev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100 000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запросов в день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DC5D156-76F1-B77D-1653-CCB19A319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23" y="1485964"/>
            <a:ext cx="2233190" cy="98308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B9A75352-0630-24DD-3D79-B58A8092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7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AED0D8-9DF9-FE0F-C7E4-A709CF0D567E}"/>
              </a:ext>
            </a:extLst>
          </p:cNvPr>
          <p:cNvSpPr txBox="1"/>
          <p:nvPr/>
        </p:nvSpPr>
        <p:spPr>
          <a:xfrm>
            <a:off x="660400" y="247650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Реализация модуля загрузки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36A4CEA4-4459-F333-169B-F1F91454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3DD11A2-6702-08E4-D509-5E4170F9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36" y="1411940"/>
            <a:ext cx="8170327" cy="34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1D0F50C-B8B4-7AB8-63BE-FACC12639F80}"/>
              </a:ext>
            </a:extLst>
          </p:cNvPr>
          <p:cNvSpPr txBox="1"/>
          <p:nvPr/>
        </p:nvSpPr>
        <p:spPr>
          <a:xfrm>
            <a:off x="660400" y="247650"/>
            <a:ext cx="6534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Реалиация</a:t>
            </a:r>
            <a:r>
              <a:rPr lang="ru-RU" sz="2400" dirty="0"/>
              <a:t> БД</a:t>
            </a:r>
          </a:p>
          <a:p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A0EE025-5A03-A4C5-264D-6D24439A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34" y="817265"/>
            <a:ext cx="7090615" cy="599555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9700406D-4BA6-447E-6A76-1371DFF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3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E645565-9435-7C55-86F4-C6CB38BC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1" y="1109729"/>
            <a:ext cx="8735260" cy="46385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44CD0E2-2B3D-28FC-DAD4-83E2A2FB0372}"/>
              </a:ext>
            </a:extLst>
          </p:cNvPr>
          <p:cNvSpPr txBox="1"/>
          <p:nvPr/>
        </p:nvSpPr>
        <p:spPr>
          <a:xfrm>
            <a:off x="4724822" y="1277876"/>
            <a:ext cx="2341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Партицирование</a:t>
            </a:r>
            <a:endParaRPr lang="ru-RU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Шардирование</a:t>
            </a:r>
            <a:endParaRPr lang="ru-RU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FEBABA-3E38-2203-65C4-D8B70412FC6C}"/>
              </a:ext>
            </a:extLst>
          </p:cNvPr>
          <p:cNvSpPr txBox="1"/>
          <p:nvPr/>
        </p:nvSpPr>
        <p:spPr>
          <a:xfrm>
            <a:off x="660400" y="247650"/>
            <a:ext cx="438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Горизонтальное расширение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B9848F96-6343-8E27-57E6-4C637B40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1E36-BFF1-4C43-94B9-34C6FAEAFEA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0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1276</TotalTime>
  <Words>444</Words>
  <Application>Microsoft Office PowerPoint</Application>
  <PresentationFormat>Произвольный</PresentationFormat>
  <Paragraphs>127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Аспект</vt:lpstr>
      <vt:lpstr>Game Dev Tool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Игнатьев</dc:creator>
  <cp:lastModifiedBy>Arina</cp:lastModifiedBy>
  <cp:revision>15</cp:revision>
  <dcterms:created xsi:type="dcterms:W3CDTF">2022-12-06T15:28:34Z</dcterms:created>
  <dcterms:modified xsi:type="dcterms:W3CDTF">2022-12-08T06:53:58Z</dcterms:modified>
</cp:coreProperties>
</file>