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795" r:id="rId2"/>
  </p:sldMasterIdLst>
  <p:notesMasterIdLst>
    <p:notesMasterId r:id="rId16"/>
  </p:notesMasterIdLst>
  <p:handoutMasterIdLst>
    <p:handoutMasterId r:id="rId17"/>
  </p:handoutMasterIdLst>
  <p:sldIdLst>
    <p:sldId id="256" r:id="rId3"/>
    <p:sldId id="371" r:id="rId4"/>
    <p:sldId id="378" r:id="rId5"/>
    <p:sldId id="257" r:id="rId6"/>
    <p:sldId id="263" r:id="rId7"/>
    <p:sldId id="379" r:id="rId8"/>
    <p:sldId id="387" r:id="rId9"/>
    <p:sldId id="381" r:id="rId10"/>
    <p:sldId id="382" r:id="rId11"/>
    <p:sldId id="383" r:id="rId12"/>
    <p:sldId id="386" r:id="rId13"/>
    <p:sldId id="384" r:id="rId14"/>
    <p:sldId id="385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4FD"/>
    <a:srgbClr val="F8F8F8"/>
    <a:srgbClr val="F2F2F2"/>
    <a:srgbClr val="18BDF5"/>
    <a:srgbClr val="EAEAEA"/>
    <a:srgbClr val="204273"/>
    <a:srgbClr val="C6D7EF"/>
    <a:srgbClr val="6A7F9E"/>
    <a:srgbClr val="B3CDFE"/>
    <a:srgbClr val="E5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9" autoAdjust="0"/>
    <p:restoredTop sz="94672" autoAdjust="0"/>
  </p:normalViewPr>
  <p:slideViewPr>
    <p:cSldViewPr snapToGrid="0" showGuides="1">
      <p:cViewPr varScale="1">
        <p:scale>
          <a:sx n="79" d="100"/>
          <a:sy n="79" d="100"/>
        </p:scale>
        <p:origin x="102" y="708"/>
      </p:cViewPr>
      <p:guideLst/>
    </p:cSldViewPr>
  </p:slideViewPr>
  <p:outlineViewPr>
    <p:cViewPr>
      <p:scale>
        <a:sx n="66" d="100"/>
        <a:sy n="66" d="100"/>
      </p:scale>
      <p:origin x="0" y="-3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528015A-A7C9-4008-8C88-6CBECB10D1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02303D-0AAA-44F9-B7B7-29E358A459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52389-5044-4C32-AE2E-1DAEAB5F6F21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30BBD6-A7DD-4317-89BB-D10177F035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39D60F-C350-4B23-A368-CCAC47F9B6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29291-E194-4C49-B024-0D20A88760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038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47016-A1DA-4D11-BE60-A52C51DFB162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EFD6C-A588-4FCD-B607-81C8B08ABA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574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4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7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1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51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90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>
          <p15:clr>
            <a:srgbClr val="F26B43"/>
          </p15:clr>
        </p15:guide>
        <p15:guide id="2" pos="330">
          <p15:clr>
            <a:srgbClr val="F26B43"/>
          </p15:clr>
        </p15:guide>
        <p15:guide id="3" pos="5910">
          <p15:clr>
            <a:srgbClr val="F26B43"/>
          </p15:clr>
        </p15:guide>
        <p15:guide id="4" orient="horz" pos="40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787F10-71EC-4A6C-B6C7-5B2216EDB0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>
          <p15:clr>
            <a:srgbClr val="F26B43"/>
          </p15:clr>
        </p15:guide>
        <p15:guide id="2" pos="330">
          <p15:clr>
            <a:srgbClr val="F26B43"/>
          </p15:clr>
        </p15:guide>
        <p15:guide id="3" pos="5910">
          <p15:clr>
            <a:srgbClr val="F26B43"/>
          </p15:clr>
        </p15:guide>
        <p15:guide id="4" orient="horz" pos="40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korea.co.kr/Recruit/GI_Read/46889171?Oem_Code=C1&amp;logpath=1&amp;stext=%EB%8D%B0%EC%9D%B4%ED%84%B0%20%EB%B6%84%EC%84%9D&amp;listno=3&amp;sc=63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obkorea.co.kr/Recruit/GI_Read/46885732?Oem_Code=C1&amp;logpath=1&amp;stext=%EB%8D%B0%EC%9D%B4%ED%84%B0%20%EB%B6%84%EC%84%9D&amp;listno=30&amp;sc=631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i-lab.saramin.co.kr/salary-prototype/inde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saramin.co.kr/zf_user/jobs/relay/view?isMypage=no&amp;rec_idx=50616776&amp;recommend_ids=eJxNjrkNw1AMQ6dJT%2BqgpDqDZP8tknwDlssHngmp4Pg09ap3otDD%2BgzsYHow46fioFtZ6DaLUqyqYkQ9EBV9V8lbvUNHjVVFN25WXaf5MjsCiEeWqscN7%2F9QkxdOTNpWBdi5aM7knc1BqLeqYZo1Y8Tz%2BQspRj%2Fu&amp;view_type=search&amp;searchword=%EB%8D%B0%EC%9D%B4%ED%84%B0%EB%B6%84%EC%84%9D%EA%B0%80&amp;searchType=search&amp;gz=1&amp;t_ref_content=generic&amp;t_ref=search&amp;relayNonce=1296dd3f110948f75229&amp;paid_fl=n&amp;search_uuid=9cef6b4e-db2e-414e-bbf2-342ba58c8881&amp;immediately_apply_layer_open=n#seq=0" TargetMode="External"/><Relationship Id="rId4" Type="http://schemas.openxmlformats.org/officeDocument/2006/relationships/hyperlink" Target="https://www.jobkorea.co.kr/Recruit/GI_Read/46926600?Oem_Code=C1&amp;logpath=1&amp;stext=Data%20Analyst&amp;listno=4&amp;sc=63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ramin.co.kr/zf_user/jobs/relay/view?isMypage=no&amp;rec_idx=50678150&amp;recommend_ids=eJxNj7kRA1EIQ6txzilB7EK2%2Fy78d%2B0BBwRvhJBIgbG8r1J98Z1CFVe%2FWuxBRAv9qPJFLUkexIPiBrP1ShZzlw0UjpqNM%2BOlAiITtHjF71iRtfrgT8%2BWfsLu69GFTMsJi1D4ZsMtXf%2BKxjFPUWqcquuFetR6g2gMOhu6GOrCuL%2F6AE8VR4A%3D&amp;view_type=search&amp;searchword=%EB%8D%B0%EC%9D%B4%ED%84%B0%EB%B6%84%EC%84%9D%EA%B0%80&amp;searchType=search&amp;gz=1&amp;t_ref_content=generic&amp;t_ref=search&amp;relayNonce=79424c12e1ad6062ccdf&amp;paid_fl=n&amp;search_uuid=7bf76ee6-4ca4-4b88-a940-a88638f05836&amp;immediately_apply_layer_open=n#seq=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obkorea.co.kr/Recruit/GI_Read/46931817?Oem_Code=C1&amp;logpath=1&amp;stext=%EB%8D%B0%EC%9D%B4%ED%84%B0%20%EB%B6%84%EC%84%9D&amp;listno=29&amp;sc=631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68550896-322A-44B8-BF26-20B84ED67848}"/>
              </a:ext>
            </a:extLst>
          </p:cNvPr>
          <p:cNvGrpSpPr/>
          <p:nvPr/>
        </p:nvGrpSpPr>
        <p:grpSpPr>
          <a:xfrm>
            <a:off x="0" y="0"/>
            <a:ext cx="9946706" cy="6858000"/>
            <a:chOff x="0" y="0"/>
            <a:chExt cx="9946706" cy="685800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21D5684-F951-49E0-8E62-681E67F74277}"/>
                </a:ext>
              </a:extLst>
            </p:cNvPr>
            <p:cNvSpPr/>
            <p:nvPr/>
          </p:nvSpPr>
          <p:spPr>
            <a:xfrm>
              <a:off x="0" y="0"/>
              <a:ext cx="990600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9403EF06-8276-4395-95D4-E7B39B86A5E4}"/>
                </a:ext>
              </a:extLst>
            </p:cNvPr>
            <p:cNvSpPr/>
            <p:nvPr/>
          </p:nvSpPr>
          <p:spPr>
            <a:xfrm>
              <a:off x="7367527" y="5770010"/>
              <a:ext cx="729337" cy="7308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rgbClr val="AFB7C1">
                      <a:alpha val="0"/>
                    </a:srgbClr>
                  </a:solidFill>
                </a:ln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DE72BEF-5D34-46F4-92AB-C02C1C528FB9}"/>
                </a:ext>
              </a:extLst>
            </p:cNvPr>
            <p:cNvGrpSpPr/>
            <p:nvPr/>
          </p:nvGrpSpPr>
          <p:grpSpPr>
            <a:xfrm>
              <a:off x="523875" y="4909785"/>
              <a:ext cx="1481801" cy="1448454"/>
              <a:chOff x="6831394" y="210695"/>
              <a:chExt cx="1481801" cy="1448454"/>
            </a:xfrm>
            <a:solidFill>
              <a:schemeClr val="bg1">
                <a:alpha val="12000"/>
              </a:schemeClr>
            </a:solidFill>
          </p:grpSpPr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A71036E2-1C03-431F-863A-423005B8F643}"/>
                  </a:ext>
                </a:extLst>
              </p:cNvPr>
              <p:cNvGrpSpPr/>
              <p:nvPr/>
            </p:nvGrpSpPr>
            <p:grpSpPr>
              <a:xfrm>
                <a:off x="6831394" y="210695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87" name="타원 186">
                  <a:extLst>
                    <a:ext uri="{FF2B5EF4-FFF2-40B4-BE49-F238E27FC236}">
                      <a16:creationId xmlns:a16="http://schemas.microsoft.com/office/drawing/2014/main" id="{32E3A821-A4CF-48C3-99B9-6DFDE7FEC973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8" name="타원 187">
                  <a:extLst>
                    <a:ext uri="{FF2B5EF4-FFF2-40B4-BE49-F238E27FC236}">
                      <a16:creationId xmlns:a16="http://schemas.microsoft.com/office/drawing/2014/main" id="{74E5E441-FFDA-4467-B9C9-ED4F04D87BC1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9" name="타원 188">
                  <a:extLst>
                    <a:ext uri="{FF2B5EF4-FFF2-40B4-BE49-F238E27FC236}">
                      <a16:creationId xmlns:a16="http://schemas.microsoft.com/office/drawing/2014/main" id="{47B82C39-B088-445B-B001-4EFAD9C4FFCA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타원 189">
                  <a:extLst>
                    <a:ext uri="{FF2B5EF4-FFF2-40B4-BE49-F238E27FC236}">
                      <a16:creationId xmlns:a16="http://schemas.microsoft.com/office/drawing/2014/main" id="{21A00896-5DB1-4A28-906C-8EAA0ABA971D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1" name="타원 190">
                  <a:extLst>
                    <a:ext uri="{FF2B5EF4-FFF2-40B4-BE49-F238E27FC236}">
                      <a16:creationId xmlns:a16="http://schemas.microsoft.com/office/drawing/2014/main" id="{32D339FE-805C-41CF-B76E-1BDF11588294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2" name="타원 191">
                  <a:extLst>
                    <a:ext uri="{FF2B5EF4-FFF2-40B4-BE49-F238E27FC236}">
                      <a16:creationId xmlns:a16="http://schemas.microsoft.com/office/drawing/2014/main" id="{67266BF7-2BCE-499E-BD0C-7AAF628FA8CF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>
                  <a:extLst>
                    <a:ext uri="{FF2B5EF4-FFF2-40B4-BE49-F238E27FC236}">
                      <a16:creationId xmlns:a16="http://schemas.microsoft.com/office/drawing/2014/main" id="{64579F44-5D94-44D9-9A33-057A5A3FC1B0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타원 193">
                  <a:extLst>
                    <a:ext uri="{FF2B5EF4-FFF2-40B4-BE49-F238E27FC236}">
                      <a16:creationId xmlns:a16="http://schemas.microsoft.com/office/drawing/2014/main" id="{FFC4C3D3-26C1-4447-A328-3E3B40AF862C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>
                  <a:extLst>
                    <a:ext uri="{FF2B5EF4-FFF2-40B4-BE49-F238E27FC236}">
                      <a16:creationId xmlns:a16="http://schemas.microsoft.com/office/drawing/2014/main" id="{EF89DCC8-E4B7-4E90-AF17-85FEDEEE275D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D68FFA64-5C14-4FAD-835F-DC0968388796}"/>
                  </a:ext>
                </a:extLst>
              </p:cNvPr>
              <p:cNvGrpSpPr/>
              <p:nvPr/>
            </p:nvGrpSpPr>
            <p:grpSpPr>
              <a:xfrm>
                <a:off x="6831394" y="382740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78" name="타원 177">
                  <a:extLst>
                    <a:ext uri="{FF2B5EF4-FFF2-40B4-BE49-F238E27FC236}">
                      <a16:creationId xmlns:a16="http://schemas.microsoft.com/office/drawing/2014/main" id="{BA1B0E5A-1EC6-4762-A06B-E900914A18BE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9D681498-6AED-4CD1-97FB-869072F97F8A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타원 179">
                  <a:extLst>
                    <a:ext uri="{FF2B5EF4-FFF2-40B4-BE49-F238E27FC236}">
                      <a16:creationId xmlns:a16="http://schemas.microsoft.com/office/drawing/2014/main" id="{143755A0-E68D-435D-B7CF-518AFBEA8C1A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타원 180">
                  <a:extLst>
                    <a:ext uri="{FF2B5EF4-FFF2-40B4-BE49-F238E27FC236}">
                      <a16:creationId xmlns:a16="http://schemas.microsoft.com/office/drawing/2014/main" id="{83B11D0F-6ABB-491E-AE83-418400AEEABC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2" name="타원 181">
                  <a:extLst>
                    <a:ext uri="{FF2B5EF4-FFF2-40B4-BE49-F238E27FC236}">
                      <a16:creationId xmlns:a16="http://schemas.microsoft.com/office/drawing/2014/main" id="{2A0DDF3A-14AC-4291-8D87-34157B78E972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3" name="타원 182">
                  <a:extLst>
                    <a:ext uri="{FF2B5EF4-FFF2-40B4-BE49-F238E27FC236}">
                      <a16:creationId xmlns:a16="http://schemas.microsoft.com/office/drawing/2014/main" id="{553CC4F0-A17B-4576-82E0-3401BAE1C1C5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4" name="타원 183">
                  <a:extLst>
                    <a:ext uri="{FF2B5EF4-FFF2-40B4-BE49-F238E27FC236}">
                      <a16:creationId xmlns:a16="http://schemas.microsoft.com/office/drawing/2014/main" id="{BE2978EB-1860-485F-B6D8-87595CD673E3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5" name="타원 184">
                  <a:extLst>
                    <a:ext uri="{FF2B5EF4-FFF2-40B4-BE49-F238E27FC236}">
                      <a16:creationId xmlns:a16="http://schemas.microsoft.com/office/drawing/2014/main" id="{713BD51E-305B-434C-92B6-CE939D9B90B3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6" name="타원 185">
                  <a:extLst>
                    <a:ext uri="{FF2B5EF4-FFF2-40B4-BE49-F238E27FC236}">
                      <a16:creationId xmlns:a16="http://schemas.microsoft.com/office/drawing/2014/main" id="{46DF5BFF-D48E-4413-A082-63CE7E4F047F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D314A380-84B2-486C-982D-4822B83C8B8F}"/>
                  </a:ext>
                </a:extLst>
              </p:cNvPr>
              <p:cNvGrpSpPr/>
              <p:nvPr/>
            </p:nvGrpSpPr>
            <p:grpSpPr>
              <a:xfrm>
                <a:off x="6831394" y="554785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69" name="타원 168">
                  <a:extLst>
                    <a:ext uri="{FF2B5EF4-FFF2-40B4-BE49-F238E27FC236}">
                      <a16:creationId xmlns:a16="http://schemas.microsoft.com/office/drawing/2014/main" id="{F2CF179D-20DD-4C06-8DA6-03018060784F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0" name="타원 169">
                  <a:extLst>
                    <a:ext uri="{FF2B5EF4-FFF2-40B4-BE49-F238E27FC236}">
                      <a16:creationId xmlns:a16="http://schemas.microsoft.com/office/drawing/2014/main" id="{64B01A0C-4BA4-43EE-9CA5-14594AB0182D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1" name="타원 170">
                  <a:extLst>
                    <a:ext uri="{FF2B5EF4-FFF2-40B4-BE49-F238E27FC236}">
                      <a16:creationId xmlns:a16="http://schemas.microsoft.com/office/drawing/2014/main" id="{E7713F91-E74A-4AC4-937C-4B1A76EDD135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171">
                  <a:extLst>
                    <a:ext uri="{FF2B5EF4-FFF2-40B4-BE49-F238E27FC236}">
                      <a16:creationId xmlns:a16="http://schemas.microsoft.com/office/drawing/2014/main" id="{E322FFB5-8265-4479-9B00-598F341B343D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3" name="타원 172">
                  <a:extLst>
                    <a:ext uri="{FF2B5EF4-FFF2-40B4-BE49-F238E27FC236}">
                      <a16:creationId xmlns:a16="http://schemas.microsoft.com/office/drawing/2014/main" id="{DE4D9AF6-CB14-4E35-8DA8-178FE052412D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4" name="타원 173">
                  <a:extLst>
                    <a:ext uri="{FF2B5EF4-FFF2-40B4-BE49-F238E27FC236}">
                      <a16:creationId xmlns:a16="http://schemas.microsoft.com/office/drawing/2014/main" id="{C002F2B7-79DC-4D69-B385-301B2A834F5A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5" name="타원 174">
                  <a:extLst>
                    <a:ext uri="{FF2B5EF4-FFF2-40B4-BE49-F238E27FC236}">
                      <a16:creationId xmlns:a16="http://schemas.microsoft.com/office/drawing/2014/main" id="{4ED3C8DF-C365-41D4-A4B0-9CDC59B5B1DC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6" name="타원 175">
                  <a:extLst>
                    <a:ext uri="{FF2B5EF4-FFF2-40B4-BE49-F238E27FC236}">
                      <a16:creationId xmlns:a16="http://schemas.microsoft.com/office/drawing/2014/main" id="{C4D9D02E-3899-46C6-8705-FFA62283A59E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>
                  <a:extLst>
                    <a:ext uri="{FF2B5EF4-FFF2-40B4-BE49-F238E27FC236}">
                      <a16:creationId xmlns:a16="http://schemas.microsoft.com/office/drawing/2014/main" id="{759A6A2B-C72F-4020-BFCF-F96570004D59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C6B64FCD-317A-4A8C-BF96-689ACE744AC0}"/>
                  </a:ext>
                </a:extLst>
              </p:cNvPr>
              <p:cNvGrpSpPr/>
              <p:nvPr/>
            </p:nvGrpSpPr>
            <p:grpSpPr>
              <a:xfrm>
                <a:off x="6831394" y="726830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8D4AD7A6-6F72-4E30-B6E9-7F728E277E00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1" name="타원 160">
                  <a:extLst>
                    <a:ext uri="{FF2B5EF4-FFF2-40B4-BE49-F238E27FC236}">
                      <a16:creationId xmlns:a16="http://schemas.microsoft.com/office/drawing/2014/main" id="{41001DCA-7ED5-4D94-9D8E-043FB580BBED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타원 161">
                  <a:extLst>
                    <a:ext uri="{FF2B5EF4-FFF2-40B4-BE49-F238E27FC236}">
                      <a16:creationId xmlns:a16="http://schemas.microsoft.com/office/drawing/2014/main" id="{4701C26A-FE5B-4123-8CA6-C4CA48CEDC72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타원 162">
                  <a:extLst>
                    <a:ext uri="{FF2B5EF4-FFF2-40B4-BE49-F238E27FC236}">
                      <a16:creationId xmlns:a16="http://schemas.microsoft.com/office/drawing/2014/main" id="{F9CC5408-13E7-437F-92E8-89DCF2901B26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1C54AC14-D65C-4CDA-8F7B-AB92FE57F724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5CDA52CE-92A6-46FD-A125-8123F1E4F7E4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6" name="타원 165">
                  <a:extLst>
                    <a:ext uri="{FF2B5EF4-FFF2-40B4-BE49-F238E27FC236}">
                      <a16:creationId xmlns:a16="http://schemas.microsoft.com/office/drawing/2014/main" id="{DD537ABC-4B44-4035-BF4E-34B470C13D26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7" name="타원 166">
                  <a:extLst>
                    <a:ext uri="{FF2B5EF4-FFF2-40B4-BE49-F238E27FC236}">
                      <a16:creationId xmlns:a16="http://schemas.microsoft.com/office/drawing/2014/main" id="{761339AD-0F5F-4265-8B44-1D9D8E43713C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8" name="타원 167">
                  <a:extLst>
                    <a:ext uri="{FF2B5EF4-FFF2-40B4-BE49-F238E27FC236}">
                      <a16:creationId xmlns:a16="http://schemas.microsoft.com/office/drawing/2014/main" id="{0C87C857-B601-4FC4-B056-C88D666BCAB2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94E7FAF0-270D-4275-AFDD-306F18F8C21C}"/>
                  </a:ext>
                </a:extLst>
              </p:cNvPr>
              <p:cNvGrpSpPr/>
              <p:nvPr/>
            </p:nvGrpSpPr>
            <p:grpSpPr>
              <a:xfrm>
                <a:off x="6831394" y="898875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77DBF6F4-A799-4E8A-B138-F85C9AF2643E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0E980D28-3F2A-4D36-A1B2-03181B26F237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11F10189-35C1-4EE4-8A08-81EED5105CE5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6937B942-64D8-45E8-9818-16803202E9C5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8D8AFC21-22CE-4295-B18B-700B2D14AC5E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737062A0-FE85-4B04-8228-DB4BFCC03290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0094C1BC-B9AA-4103-AD15-4B4F8C7DA173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타원 157">
                  <a:extLst>
                    <a:ext uri="{FF2B5EF4-FFF2-40B4-BE49-F238E27FC236}">
                      <a16:creationId xmlns:a16="http://schemas.microsoft.com/office/drawing/2014/main" id="{CCAC712B-CCE3-41D2-B21C-03B000F941E0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타원 158">
                  <a:extLst>
                    <a:ext uri="{FF2B5EF4-FFF2-40B4-BE49-F238E27FC236}">
                      <a16:creationId xmlns:a16="http://schemas.microsoft.com/office/drawing/2014/main" id="{DE6711C1-B54B-468F-8B77-EE95E7EE82CE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CF3EE31C-DD89-4B53-9781-44E9FE107C88}"/>
                  </a:ext>
                </a:extLst>
              </p:cNvPr>
              <p:cNvGrpSpPr/>
              <p:nvPr/>
            </p:nvGrpSpPr>
            <p:grpSpPr>
              <a:xfrm>
                <a:off x="6831394" y="1070920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4BD76706-C22B-4CB6-880C-5357C641ECC9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2659F7D7-52C9-40B3-B208-D9A01DD9640D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타원 143">
                  <a:extLst>
                    <a:ext uri="{FF2B5EF4-FFF2-40B4-BE49-F238E27FC236}">
                      <a16:creationId xmlns:a16="http://schemas.microsoft.com/office/drawing/2014/main" id="{A3621B05-9E1B-4768-8F46-5EFD066E2AFD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>
                  <a:extLst>
                    <a:ext uri="{FF2B5EF4-FFF2-40B4-BE49-F238E27FC236}">
                      <a16:creationId xmlns:a16="http://schemas.microsoft.com/office/drawing/2014/main" id="{629D148E-A961-46AB-9BCA-A3E1A3BFC99D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6" name="타원 145">
                  <a:extLst>
                    <a:ext uri="{FF2B5EF4-FFF2-40B4-BE49-F238E27FC236}">
                      <a16:creationId xmlns:a16="http://schemas.microsoft.com/office/drawing/2014/main" id="{439F1C55-7135-4F92-8ADA-7D6539206D93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E5C967D9-11E0-4A51-9A36-50F6BA3943C5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id="{6314782B-AFDA-4924-B6C3-195C6A03270D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69A2FB85-8D4B-4DB8-904A-82E4D537ADD6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4186D69F-232C-4F8A-A7C8-F0117F3EE6AE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09346863-F423-4B22-AEAF-288CBF6E41CA}"/>
                  </a:ext>
                </a:extLst>
              </p:cNvPr>
              <p:cNvGrpSpPr/>
              <p:nvPr/>
            </p:nvGrpSpPr>
            <p:grpSpPr>
              <a:xfrm>
                <a:off x="6831394" y="1242965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37D6CC10-1A3F-42CC-801C-3C96140E1434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4" name="타원 133">
                  <a:extLst>
                    <a:ext uri="{FF2B5EF4-FFF2-40B4-BE49-F238E27FC236}">
                      <a16:creationId xmlns:a16="http://schemas.microsoft.com/office/drawing/2014/main" id="{32E0254C-A1FC-4510-9F5A-BCC0ED07097F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타원 134">
                  <a:extLst>
                    <a:ext uri="{FF2B5EF4-FFF2-40B4-BE49-F238E27FC236}">
                      <a16:creationId xmlns:a16="http://schemas.microsoft.com/office/drawing/2014/main" id="{0AFA363A-3952-4C2B-9D6E-6BE7D9965B8A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58D8D845-FDE2-4751-B1B2-984E30BE6DDD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타원 136">
                  <a:extLst>
                    <a:ext uri="{FF2B5EF4-FFF2-40B4-BE49-F238E27FC236}">
                      <a16:creationId xmlns:a16="http://schemas.microsoft.com/office/drawing/2014/main" id="{5072D8DB-CCBF-413B-A453-11575C631051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타원 137">
                  <a:extLst>
                    <a:ext uri="{FF2B5EF4-FFF2-40B4-BE49-F238E27FC236}">
                      <a16:creationId xmlns:a16="http://schemas.microsoft.com/office/drawing/2014/main" id="{EB8D0E81-8C77-4938-8649-CAABD5563EBA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50814F10-DF72-4B2C-A7C5-0FC88DFBDC1C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타원 139">
                  <a:extLst>
                    <a:ext uri="{FF2B5EF4-FFF2-40B4-BE49-F238E27FC236}">
                      <a16:creationId xmlns:a16="http://schemas.microsoft.com/office/drawing/2014/main" id="{34AA5D76-B5D7-4CAD-9D8C-A6DB05CB4A30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id="{058164E9-3998-47C9-8A40-211011638479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EF40D9A8-46A4-4EFC-884E-AF1FB1E35123}"/>
                  </a:ext>
                </a:extLst>
              </p:cNvPr>
              <p:cNvGrpSpPr/>
              <p:nvPr/>
            </p:nvGrpSpPr>
            <p:grpSpPr>
              <a:xfrm>
                <a:off x="6831394" y="1415010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ED206BB-9538-41C9-A290-F8F8544322B2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9E9FF408-239E-4AC2-83BC-D881ACAE8804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11023B3F-1CDF-4E12-A0F7-753EE0ED7E8F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474AFA5A-43E1-4563-A12B-64AC4431A45D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3B1DD3E7-53BD-4F00-8C11-8D46EB7B37C9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D0B236E3-72D9-4576-A605-5658A56689E6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0" name="타원 129">
                  <a:extLst>
                    <a:ext uri="{FF2B5EF4-FFF2-40B4-BE49-F238E27FC236}">
                      <a16:creationId xmlns:a16="http://schemas.microsoft.com/office/drawing/2014/main" id="{520A5E48-FB9F-48A6-9B10-896B90559C5B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1" name="타원 130">
                  <a:extLst>
                    <a:ext uri="{FF2B5EF4-FFF2-40B4-BE49-F238E27FC236}">
                      <a16:creationId xmlns:a16="http://schemas.microsoft.com/office/drawing/2014/main" id="{30B0EE18-A748-47AA-B965-B053E628F602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타원 131">
                  <a:extLst>
                    <a:ext uri="{FF2B5EF4-FFF2-40B4-BE49-F238E27FC236}">
                      <a16:creationId xmlns:a16="http://schemas.microsoft.com/office/drawing/2014/main" id="{45F47765-8C6E-4056-ADED-68B24EB1A7F8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5EA635CF-89A0-4680-BBF1-2AD161B6AAE2}"/>
                  </a:ext>
                </a:extLst>
              </p:cNvPr>
              <p:cNvGrpSpPr/>
              <p:nvPr/>
            </p:nvGrpSpPr>
            <p:grpSpPr>
              <a:xfrm>
                <a:off x="6831394" y="1587052"/>
                <a:ext cx="1481801" cy="72097"/>
                <a:chOff x="6831394" y="210695"/>
                <a:chExt cx="1481801" cy="72097"/>
              </a:xfrm>
              <a:grpFill/>
            </p:grpSpPr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20786D8A-DBCF-4DEE-9913-7AEA26C6952E}"/>
                    </a:ext>
                  </a:extLst>
                </p:cNvPr>
                <p:cNvSpPr/>
                <p:nvPr/>
              </p:nvSpPr>
              <p:spPr>
                <a:xfrm>
                  <a:off x="6831394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DEABF6D1-25DE-4B75-9592-8E6A00B1653F}"/>
                    </a:ext>
                  </a:extLst>
                </p:cNvPr>
                <p:cNvSpPr/>
                <p:nvPr/>
              </p:nvSpPr>
              <p:spPr>
                <a:xfrm>
                  <a:off x="7007607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CD4874E6-ECB1-4D27-8C8F-C80A2B363566}"/>
                    </a:ext>
                  </a:extLst>
                </p:cNvPr>
                <p:cNvSpPr/>
                <p:nvPr/>
              </p:nvSpPr>
              <p:spPr>
                <a:xfrm>
                  <a:off x="7183820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EADF4058-86A8-4CC5-A734-6383BB6270F4}"/>
                    </a:ext>
                  </a:extLst>
                </p:cNvPr>
                <p:cNvSpPr/>
                <p:nvPr/>
              </p:nvSpPr>
              <p:spPr>
                <a:xfrm>
                  <a:off x="7360033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D5AB950A-3574-4D9F-BD27-FF73C1089B50}"/>
                    </a:ext>
                  </a:extLst>
                </p:cNvPr>
                <p:cNvSpPr/>
                <p:nvPr/>
              </p:nvSpPr>
              <p:spPr>
                <a:xfrm>
                  <a:off x="7536246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D4FAE6A0-6B5F-406F-B9E7-052CFA39B9F1}"/>
                    </a:ext>
                  </a:extLst>
                </p:cNvPr>
                <p:cNvSpPr/>
                <p:nvPr/>
              </p:nvSpPr>
              <p:spPr>
                <a:xfrm>
                  <a:off x="7712459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5F8DA1A1-3307-497C-A7EA-079B7D5F3866}"/>
                    </a:ext>
                  </a:extLst>
                </p:cNvPr>
                <p:cNvSpPr/>
                <p:nvPr/>
              </p:nvSpPr>
              <p:spPr>
                <a:xfrm>
                  <a:off x="7888672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5774B8EA-BD72-4E4D-931C-58FC9986F4EF}"/>
                    </a:ext>
                  </a:extLst>
                </p:cNvPr>
                <p:cNvSpPr/>
                <p:nvPr/>
              </p:nvSpPr>
              <p:spPr>
                <a:xfrm>
                  <a:off x="8064885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A8D6325E-B86E-4CF8-9CB0-3D5D9F690447}"/>
                    </a:ext>
                  </a:extLst>
                </p:cNvPr>
                <p:cNvSpPr/>
                <p:nvPr/>
              </p:nvSpPr>
              <p:spPr>
                <a:xfrm>
                  <a:off x="8241098" y="210695"/>
                  <a:ext cx="72097" cy="720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D9828B5-239C-4B43-A331-F5134841B712}"/>
                </a:ext>
              </a:extLst>
            </p:cNvPr>
            <p:cNvSpPr/>
            <p:nvPr/>
          </p:nvSpPr>
          <p:spPr>
            <a:xfrm rot="5400000" flipH="1" flipV="1">
              <a:off x="7620728" y="4584226"/>
              <a:ext cx="1767330" cy="1767330"/>
            </a:xfrm>
            <a:prstGeom prst="ellipse">
              <a:avLst/>
            </a:prstGeom>
            <a:pattFill prst="wdDnDiag">
              <a:fgClr>
                <a:schemeClr val="tx2"/>
              </a:fgClr>
              <a:bgClr>
                <a:schemeClr val="tx2">
                  <a:lumMod val="7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C5E15C6A-F3EC-4606-80D4-B7419DF75694}"/>
                </a:ext>
              </a:extLst>
            </p:cNvPr>
            <p:cNvSpPr/>
            <p:nvPr/>
          </p:nvSpPr>
          <p:spPr>
            <a:xfrm>
              <a:off x="0" y="1558741"/>
              <a:ext cx="1169678" cy="3129438"/>
            </a:xfrm>
            <a:custGeom>
              <a:avLst/>
              <a:gdLst>
                <a:gd name="connsiteX0" fmla="*/ 0 w 1169678"/>
                <a:gd name="connsiteY0" fmla="*/ 0 h 3129438"/>
                <a:gd name="connsiteX1" fmla="*/ 22821 w 1169678"/>
                <a:gd name="connsiteY1" fmla="*/ 5868 h 3129438"/>
                <a:gd name="connsiteX2" fmla="*/ 1169678 w 1169678"/>
                <a:gd name="connsiteY2" fmla="*/ 1564719 h 3129438"/>
                <a:gd name="connsiteX3" fmla="*/ 22821 w 1169678"/>
                <a:gd name="connsiteY3" fmla="*/ 3123570 h 3129438"/>
                <a:gd name="connsiteX4" fmla="*/ 0 w 1169678"/>
                <a:gd name="connsiteY4" fmla="*/ 3129438 h 3129438"/>
                <a:gd name="connsiteX5" fmla="*/ 0 w 1169678"/>
                <a:gd name="connsiteY5" fmla="*/ 2636664 h 3129438"/>
                <a:gd name="connsiteX6" fmla="*/ 190499 w 1169678"/>
                <a:gd name="connsiteY6" fmla="*/ 2533265 h 3129438"/>
                <a:gd name="connsiteX7" fmla="*/ 705471 w 1169678"/>
                <a:gd name="connsiteY7" fmla="*/ 1564719 h 3129438"/>
                <a:gd name="connsiteX8" fmla="*/ 190499 w 1169678"/>
                <a:gd name="connsiteY8" fmla="*/ 596174 h 3129438"/>
                <a:gd name="connsiteX9" fmla="*/ 0 w 1169678"/>
                <a:gd name="connsiteY9" fmla="*/ 492774 h 31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9678" h="3129438">
                  <a:moveTo>
                    <a:pt x="0" y="0"/>
                  </a:moveTo>
                  <a:lnTo>
                    <a:pt x="22821" y="5868"/>
                  </a:lnTo>
                  <a:cubicBezTo>
                    <a:pt x="687252" y="212528"/>
                    <a:pt x="1169678" y="832285"/>
                    <a:pt x="1169678" y="1564719"/>
                  </a:cubicBezTo>
                  <a:cubicBezTo>
                    <a:pt x="1169678" y="2297153"/>
                    <a:pt x="687252" y="2916911"/>
                    <a:pt x="22821" y="3123570"/>
                  </a:cubicBezTo>
                  <a:lnTo>
                    <a:pt x="0" y="3129438"/>
                  </a:lnTo>
                  <a:lnTo>
                    <a:pt x="0" y="2636664"/>
                  </a:lnTo>
                  <a:lnTo>
                    <a:pt x="190499" y="2533265"/>
                  </a:lnTo>
                  <a:cubicBezTo>
                    <a:pt x="501196" y="2323362"/>
                    <a:pt x="705471" y="1967896"/>
                    <a:pt x="705471" y="1564719"/>
                  </a:cubicBezTo>
                  <a:cubicBezTo>
                    <a:pt x="705471" y="1161542"/>
                    <a:pt x="501196" y="806076"/>
                    <a:pt x="190499" y="596174"/>
                  </a:cubicBezTo>
                  <a:lnTo>
                    <a:pt x="0" y="492774"/>
                  </a:lnTo>
                  <a:close/>
                </a:path>
              </a:pathLst>
            </a:custGeom>
            <a:solidFill>
              <a:schemeClr val="tx1">
                <a:alpha val="12000"/>
              </a:schemeClr>
            </a:solidFill>
            <a:ln w="390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A5184F2E-988D-42CE-A1CB-0F411366FA34}"/>
                </a:ext>
              </a:extLst>
            </p:cNvPr>
            <p:cNvGrpSpPr/>
            <p:nvPr/>
          </p:nvGrpSpPr>
          <p:grpSpPr>
            <a:xfrm>
              <a:off x="7788298" y="0"/>
              <a:ext cx="1432190" cy="2443331"/>
              <a:chOff x="-2571709" y="1727499"/>
              <a:chExt cx="3207662" cy="8184717"/>
            </a:xfrm>
          </p:grpSpPr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F36E96E1-0078-43B7-9167-2BDAA901511D}"/>
                  </a:ext>
                </a:extLst>
              </p:cNvPr>
              <p:cNvCxnSpPr/>
              <p:nvPr/>
            </p:nvCxnSpPr>
            <p:spPr>
              <a:xfrm>
                <a:off x="635953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7DE4B559-08BE-45BF-95A7-40D8998FFEB6}"/>
                  </a:ext>
                </a:extLst>
              </p:cNvPr>
              <p:cNvCxnSpPr/>
              <p:nvPr/>
            </p:nvCxnSpPr>
            <p:spPr>
              <a:xfrm>
                <a:off x="447267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2C59EFFE-46B4-43DE-B0FA-206B8B990A56}"/>
                  </a:ext>
                </a:extLst>
              </p:cNvPr>
              <p:cNvCxnSpPr/>
              <p:nvPr/>
            </p:nvCxnSpPr>
            <p:spPr>
              <a:xfrm>
                <a:off x="258581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68E964F5-5246-4B1F-A077-95C83CF083D1}"/>
                  </a:ext>
                </a:extLst>
              </p:cNvPr>
              <p:cNvCxnSpPr/>
              <p:nvPr/>
            </p:nvCxnSpPr>
            <p:spPr>
              <a:xfrm>
                <a:off x="69895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C355637A-4AD2-43E5-AC57-7C6F415E7567}"/>
                  </a:ext>
                </a:extLst>
              </p:cNvPr>
              <p:cNvCxnSpPr/>
              <p:nvPr/>
            </p:nvCxnSpPr>
            <p:spPr>
              <a:xfrm>
                <a:off x="-118791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C3B1E790-7236-435A-A9E0-486D44595103}"/>
                  </a:ext>
                </a:extLst>
              </p:cNvPr>
              <p:cNvCxnSpPr/>
              <p:nvPr/>
            </p:nvCxnSpPr>
            <p:spPr>
              <a:xfrm>
                <a:off x="-307477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ABDC3D67-0CE8-4570-8965-5946F911B2F9}"/>
                  </a:ext>
                </a:extLst>
              </p:cNvPr>
              <p:cNvCxnSpPr/>
              <p:nvPr/>
            </p:nvCxnSpPr>
            <p:spPr>
              <a:xfrm>
                <a:off x="-496163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AA8E9810-41EE-4251-A122-FE97813F1974}"/>
                  </a:ext>
                </a:extLst>
              </p:cNvPr>
              <p:cNvCxnSpPr/>
              <p:nvPr/>
            </p:nvCxnSpPr>
            <p:spPr>
              <a:xfrm>
                <a:off x="-684849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6FCAB4B5-A3C2-4799-9589-53DED202EC42}"/>
                  </a:ext>
                </a:extLst>
              </p:cNvPr>
              <p:cNvCxnSpPr/>
              <p:nvPr/>
            </p:nvCxnSpPr>
            <p:spPr>
              <a:xfrm>
                <a:off x="-873535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70F3EEC8-3C6C-4871-A57E-9B530FC88E7D}"/>
                  </a:ext>
                </a:extLst>
              </p:cNvPr>
              <p:cNvCxnSpPr/>
              <p:nvPr/>
            </p:nvCxnSpPr>
            <p:spPr>
              <a:xfrm>
                <a:off x="-1062221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8E23A82F-4D7F-4640-AF19-F26B123C61F2}"/>
                  </a:ext>
                </a:extLst>
              </p:cNvPr>
              <p:cNvCxnSpPr/>
              <p:nvPr/>
            </p:nvCxnSpPr>
            <p:spPr>
              <a:xfrm>
                <a:off x="-1250907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046DC243-82E6-4FD1-BF4F-DECFFFBB0A58}"/>
                  </a:ext>
                </a:extLst>
              </p:cNvPr>
              <p:cNvCxnSpPr/>
              <p:nvPr/>
            </p:nvCxnSpPr>
            <p:spPr>
              <a:xfrm>
                <a:off x="-1439593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04B04E8E-DA05-48F6-AE93-378937C08245}"/>
                  </a:ext>
                </a:extLst>
              </p:cNvPr>
              <p:cNvCxnSpPr/>
              <p:nvPr/>
            </p:nvCxnSpPr>
            <p:spPr>
              <a:xfrm>
                <a:off x="-1628279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3B4AC326-2133-43BA-8B31-EC8F6ED34439}"/>
                  </a:ext>
                </a:extLst>
              </p:cNvPr>
              <p:cNvCxnSpPr/>
              <p:nvPr/>
            </p:nvCxnSpPr>
            <p:spPr>
              <a:xfrm>
                <a:off x="-1816965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6CF08CCC-9035-463E-BEDC-08394EDA8A17}"/>
                  </a:ext>
                </a:extLst>
              </p:cNvPr>
              <p:cNvCxnSpPr/>
              <p:nvPr/>
            </p:nvCxnSpPr>
            <p:spPr>
              <a:xfrm>
                <a:off x="-2005651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2B32DF79-4467-4468-A285-78FEE6EA6356}"/>
                  </a:ext>
                </a:extLst>
              </p:cNvPr>
              <p:cNvCxnSpPr/>
              <p:nvPr/>
            </p:nvCxnSpPr>
            <p:spPr>
              <a:xfrm>
                <a:off x="-2194337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9444E1A6-3932-4415-967A-449F19083036}"/>
                  </a:ext>
                </a:extLst>
              </p:cNvPr>
              <p:cNvCxnSpPr/>
              <p:nvPr/>
            </p:nvCxnSpPr>
            <p:spPr>
              <a:xfrm>
                <a:off x="-2383023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F5DFB52E-9A02-49FF-8DAB-F91333A15110}"/>
                  </a:ext>
                </a:extLst>
              </p:cNvPr>
              <p:cNvCxnSpPr/>
              <p:nvPr/>
            </p:nvCxnSpPr>
            <p:spPr>
              <a:xfrm>
                <a:off x="-2571709" y="1727499"/>
                <a:ext cx="0" cy="8184717"/>
              </a:xfrm>
              <a:prstGeom prst="line">
                <a:avLst/>
              </a:prstGeom>
              <a:ln>
                <a:solidFill>
                  <a:schemeClr val="bg2">
                    <a:lumMod val="20000"/>
                    <a:lumOff val="80000"/>
                    <a:alpha val="5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CC2A870-3419-4AA3-B9FF-33B08AC6A805}"/>
                </a:ext>
              </a:extLst>
            </p:cNvPr>
            <p:cNvSpPr/>
            <p:nvPr/>
          </p:nvSpPr>
          <p:spPr>
            <a:xfrm>
              <a:off x="9020194" y="333121"/>
              <a:ext cx="926512" cy="1853023"/>
            </a:xfrm>
            <a:custGeom>
              <a:avLst/>
              <a:gdLst>
                <a:gd name="connsiteX0" fmla="*/ 0 w 1511300"/>
                <a:gd name="connsiteY0" fmla="*/ 755650 h 1511300"/>
                <a:gd name="connsiteX1" fmla="*/ 755650 w 1511300"/>
                <a:gd name="connsiteY1" fmla="*/ 0 h 1511300"/>
                <a:gd name="connsiteX2" fmla="*/ 1511300 w 1511300"/>
                <a:gd name="connsiteY2" fmla="*/ 755650 h 1511300"/>
                <a:gd name="connsiteX3" fmla="*/ 755650 w 1511300"/>
                <a:gd name="connsiteY3" fmla="*/ 1511300 h 1511300"/>
                <a:gd name="connsiteX4" fmla="*/ 0 w 1511300"/>
                <a:gd name="connsiteY4" fmla="*/ 755650 h 1511300"/>
                <a:gd name="connsiteX0" fmla="*/ 1511300 w 1602740"/>
                <a:gd name="connsiteY0" fmla="*/ 755650 h 1511300"/>
                <a:gd name="connsiteX1" fmla="*/ 755650 w 1602740"/>
                <a:gd name="connsiteY1" fmla="*/ 1511300 h 1511300"/>
                <a:gd name="connsiteX2" fmla="*/ 0 w 1602740"/>
                <a:gd name="connsiteY2" fmla="*/ 755650 h 1511300"/>
                <a:gd name="connsiteX3" fmla="*/ 755650 w 1602740"/>
                <a:gd name="connsiteY3" fmla="*/ 0 h 1511300"/>
                <a:gd name="connsiteX4" fmla="*/ 1602740 w 1602740"/>
                <a:gd name="connsiteY4" fmla="*/ 847090 h 1511300"/>
                <a:gd name="connsiteX0" fmla="*/ 1511300 w 1511300"/>
                <a:gd name="connsiteY0" fmla="*/ 755650 h 1511300"/>
                <a:gd name="connsiteX1" fmla="*/ 755650 w 1511300"/>
                <a:gd name="connsiteY1" fmla="*/ 1511300 h 1511300"/>
                <a:gd name="connsiteX2" fmla="*/ 0 w 1511300"/>
                <a:gd name="connsiteY2" fmla="*/ 755650 h 1511300"/>
                <a:gd name="connsiteX3" fmla="*/ 755650 w 1511300"/>
                <a:gd name="connsiteY3" fmla="*/ 0 h 1511300"/>
                <a:gd name="connsiteX0" fmla="*/ 755650 w 755650"/>
                <a:gd name="connsiteY0" fmla="*/ 1511300 h 1511300"/>
                <a:gd name="connsiteX1" fmla="*/ 0 w 755650"/>
                <a:gd name="connsiteY1" fmla="*/ 755650 h 1511300"/>
                <a:gd name="connsiteX2" fmla="*/ 755650 w 755650"/>
                <a:gd name="connsiteY2" fmla="*/ 0 h 151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5650" h="1511300">
                  <a:moveTo>
                    <a:pt x="755650" y="1511300"/>
                  </a:moveTo>
                  <a:cubicBezTo>
                    <a:pt x="338316" y="1511300"/>
                    <a:pt x="0" y="1172984"/>
                    <a:pt x="0" y="755650"/>
                  </a:cubicBezTo>
                  <a:cubicBezTo>
                    <a:pt x="0" y="338316"/>
                    <a:pt x="338316" y="0"/>
                    <a:pt x="755650" y="0"/>
                  </a:cubicBezTo>
                </a:path>
              </a:pathLst>
            </a:custGeom>
            <a:noFill/>
            <a:ln w="111125">
              <a:solidFill>
                <a:schemeClr val="tx1">
                  <a:alpha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45882E-0FF7-465C-B0BF-13F19023B1EA}"/>
              </a:ext>
            </a:extLst>
          </p:cNvPr>
          <p:cNvGrpSpPr/>
          <p:nvPr/>
        </p:nvGrpSpPr>
        <p:grpSpPr>
          <a:xfrm>
            <a:off x="1539869" y="2440140"/>
            <a:ext cx="9719533" cy="2840623"/>
            <a:chOff x="1539869" y="2190498"/>
            <a:chExt cx="9719533" cy="2840623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E874D08-4560-41E0-AB52-EDDBEE6C32A7}"/>
                </a:ext>
              </a:extLst>
            </p:cNvPr>
            <p:cNvSpPr/>
            <p:nvPr/>
          </p:nvSpPr>
          <p:spPr>
            <a:xfrm>
              <a:off x="1539869" y="2190498"/>
              <a:ext cx="4909325" cy="676224"/>
            </a:xfrm>
            <a:prstGeom prst="rect">
              <a:avLst/>
            </a:prstGeom>
          </p:spPr>
          <p:txBody>
            <a:bodyPr wrap="none" lIns="0" tIns="0" rIns="0" bIns="0" anchor="t" anchorCtr="0">
              <a:noAutofit/>
            </a:bodyPr>
            <a:lstStyle/>
            <a:p>
              <a:r>
                <a:rPr lang="en-US" altLang="ko-KR" sz="36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Data Analyst(</a:t>
              </a:r>
              <a:r>
                <a:rPr lang="ko-KR" altLang="en-US" sz="36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데이터 분석가</a:t>
              </a:r>
              <a:r>
                <a:rPr lang="en-US" altLang="ko-KR" sz="36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C5E62FE-F5ED-4498-A28A-541B1CDB6F56}"/>
                </a:ext>
              </a:extLst>
            </p:cNvPr>
            <p:cNvSpPr txBox="1"/>
            <p:nvPr/>
          </p:nvSpPr>
          <p:spPr>
            <a:xfrm>
              <a:off x="8133546" y="4438537"/>
              <a:ext cx="3125856" cy="592584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spc="-1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4</a:t>
              </a:r>
              <a:r>
                <a:rPr lang="ko-KR" altLang="en-US" sz="2000" b="1" spc="-1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조 카피바라</a:t>
              </a:r>
              <a:endParaRPr lang="en-US" altLang="ko-KR" sz="2000" b="1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3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한주람</a:t>
              </a:r>
              <a:endParaRPr lang="en-US" altLang="ko-KR" sz="1100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김효진</a:t>
              </a:r>
              <a:endParaRPr lang="en-US" altLang="ko-KR" sz="1100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김태혁</a:t>
              </a:r>
              <a:endParaRPr lang="en-US" altLang="ko-KR" sz="1100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3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이하은</a:t>
              </a:r>
              <a:endParaRPr lang="en-US" altLang="ko-KR" sz="1100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spc="-13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천미진</a:t>
              </a:r>
              <a:endParaRPr lang="en-US" altLang="ko-KR" sz="1100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100" spc="-13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18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346A-298C-D21C-3842-C1D17880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A01B93C-2589-3C77-F014-BADFBC17DBC1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23DC62-E431-30E5-FF90-C2D0A46669E1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채용 공고를 통해 알아보는 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DA.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2992EEA-382C-9EAC-7054-E0F264506A7E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04.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1EF9AA2-7446-764E-2719-619AB2A5E483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95C2DF-DD66-1DCE-BC78-14E68486C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86" y="1539647"/>
            <a:ext cx="3895211" cy="40386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DC8468-86E5-A33E-6D74-C4D950378AFA}"/>
              </a:ext>
            </a:extLst>
          </p:cNvPr>
          <p:cNvSpPr txBox="1"/>
          <p:nvPr/>
        </p:nvSpPr>
        <p:spPr>
          <a:xfrm>
            <a:off x="198261" y="5578302"/>
            <a:ext cx="2887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000" u="sng" kern="100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스마일게이트홀딩스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C7DBFD-28DE-FCE1-8A26-928AA293F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1725243"/>
            <a:ext cx="4943475" cy="3606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ACF90-3F46-4062-59D6-2E6EC5D19942}"/>
              </a:ext>
            </a:extLst>
          </p:cNvPr>
          <p:cNvSpPr txBox="1"/>
          <p:nvPr/>
        </p:nvSpPr>
        <p:spPr>
          <a:xfrm>
            <a:off x="4391025" y="5332081"/>
            <a:ext cx="17416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>
                <a:hlinkClick r:id="rId5"/>
              </a:rPr>
              <a:t>넛즈헬스케어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캐시워크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450D31-9360-40A7-A395-E419EA9EF1BE}"/>
              </a:ext>
            </a:extLst>
          </p:cNvPr>
          <p:cNvSpPr/>
          <p:nvPr/>
        </p:nvSpPr>
        <p:spPr>
          <a:xfrm>
            <a:off x="1709982" y="3036514"/>
            <a:ext cx="1687642" cy="3750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2757B9-390B-403E-B8EB-DBA3F10BE2B2}"/>
              </a:ext>
            </a:extLst>
          </p:cNvPr>
          <p:cNvSpPr/>
          <p:nvPr/>
        </p:nvSpPr>
        <p:spPr>
          <a:xfrm>
            <a:off x="1709981" y="3528662"/>
            <a:ext cx="2469215" cy="1120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0FA2FE-EC37-4271-B25B-BD8CCE1A033F}"/>
              </a:ext>
            </a:extLst>
          </p:cNvPr>
          <p:cNvSpPr/>
          <p:nvPr/>
        </p:nvSpPr>
        <p:spPr>
          <a:xfrm>
            <a:off x="5806852" y="3766405"/>
            <a:ext cx="3086136" cy="595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5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0E77-16D6-FAA6-47E7-072FEED1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EF17D9-1863-B502-FF0D-477D75D987AF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5E734A-230F-58B7-153D-E6503F565DBC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자격증</a:t>
              </a:r>
              <a:endParaRPr lang="en-US" altLang="ko-KR" sz="2000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EFF62B3-0A0E-3C3D-8598-211E4D6F6FED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05.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7C8563-92E5-0B83-BBA6-AEFCD1940017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2F0F1D5-D272-A43A-50B9-89CAA59DFD0A}"/>
              </a:ext>
            </a:extLst>
          </p:cNvPr>
          <p:cNvGrpSpPr/>
          <p:nvPr/>
        </p:nvGrpSpPr>
        <p:grpSpPr>
          <a:xfrm>
            <a:off x="1433910" y="1616698"/>
            <a:ext cx="6992462" cy="3381778"/>
            <a:chOff x="434013" y="1559548"/>
            <a:chExt cx="6992462" cy="338177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5402E0F-1295-8236-5EC8-E63D9644BFE2}"/>
                </a:ext>
              </a:extLst>
            </p:cNvPr>
            <p:cNvGrpSpPr/>
            <p:nvPr/>
          </p:nvGrpSpPr>
          <p:grpSpPr>
            <a:xfrm>
              <a:off x="460165" y="1559548"/>
              <a:ext cx="2852540" cy="926657"/>
              <a:chOff x="459225" y="4956175"/>
              <a:chExt cx="2852540" cy="926657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51FAC11-15E6-89E3-EA31-E6DF244962BB}"/>
                  </a:ext>
                </a:extLst>
              </p:cNvPr>
              <p:cNvGrpSpPr/>
              <p:nvPr/>
            </p:nvGrpSpPr>
            <p:grpSpPr>
              <a:xfrm>
                <a:off x="459225" y="4956175"/>
                <a:ext cx="2852540" cy="926657"/>
                <a:chOff x="474465" y="4281289"/>
                <a:chExt cx="2852540" cy="926657"/>
              </a:xfrm>
            </p:grpSpPr>
            <p:sp>
              <p:nvSpPr>
                <p:cNvPr id="18" name="Text Placeholder 14">
                  <a:extLst>
                    <a:ext uri="{FF2B5EF4-FFF2-40B4-BE49-F238E27FC236}">
                      <a16:creationId xmlns:a16="http://schemas.microsoft.com/office/drawing/2014/main" id="{2C30FD09-2BE6-6D82-32CE-F162A54173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4465" y="4623171"/>
                  <a:ext cx="268783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ctr">
                    <a:defRPr sz="14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Open Sans" panose="020B0606030504020204" pitchFamily="34" charset="0"/>
                      <a:cs typeface="Segoe UI" panose="020B0502040204020203" pitchFamily="34" charset="0"/>
                    </a:defRPr>
                  </a:lvl1pPr>
                  <a:lvl2pPr marL="685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 marL="171450" indent="-171450" algn="l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데이터 분석에 대한 기초 역량 인증 가능</a:t>
                  </a:r>
                  <a:endPara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endParaRPr>
                </a:p>
                <a:p>
                  <a:pPr marL="171450" indent="-171450" algn="l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상위 자격인 데이터 분석 전문가</a:t>
                  </a:r>
                  <a:r>
                    <a:rPr lang="en-US" altLang="ko-KR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(ADP) </a:t>
                  </a:r>
                  <a:r>
                    <a:rPr lang="ko-KR" altLang="en-US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자격증 도전 의 발판</a:t>
                  </a:r>
                  <a:endPara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C065B53-7205-5CD0-21BB-5F6E57B53D42}"/>
                    </a:ext>
                  </a:extLst>
                </p:cNvPr>
                <p:cNvSpPr/>
                <p:nvPr/>
              </p:nvSpPr>
              <p:spPr>
                <a:xfrm>
                  <a:off x="542808" y="4281289"/>
                  <a:ext cx="2784197" cy="2963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r>
                    <a:rPr lang="en-US" altLang="ko-KR" sz="1200" b="1" spc="-11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ea"/>
                      <a:ea typeface="+mj-ea"/>
                    </a:rPr>
                    <a:t>ADSP (</a:t>
                  </a:r>
                  <a:r>
                    <a:rPr lang="ko-KR" altLang="en-US" sz="1200" b="1" spc="-11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ea"/>
                      <a:ea typeface="+mj-ea"/>
                    </a:rPr>
                    <a:t>데이터분석 준 전문가</a:t>
                  </a:r>
                  <a:r>
                    <a:rPr lang="en-US" altLang="ko-KR" sz="1200" b="1" spc="-11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ea"/>
                      <a:ea typeface="+mj-ea"/>
                    </a:rPr>
                    <a:t>)</a:t>
                  </a:r>
                  <a:endParaRPr lang="ko-KR" altLang="en-US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36AF36F7-5A2F-AC6C-55B6-E4B20D175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88" y="5133975"/>
                <a:ext cx="7938" cy="11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68C9CE9-706A-D5FA-8908-5293A6F8B955}"/>
                </a:ext>
              </a:extLst>
            </p:cNvPr>
            <p:cNvGrpSpPr/>
            <p:nvPr/>
          </p:nvGrpSpPr>
          <p:grpSpPr>
            <a:xfrm>
              <a:off x="456873" y="2822220"/>
              <a:ext cx="2852540" cy="926657"/>
              <a:chOff x="474465" y="4281289"/>
              <a:chExt cx="2852540" cy="926657"/>
            </a:xfrm>
          </p:grpSpPr>
          <p:sp>
            <p:nvSpPr>
              <p:cNvPr id="111" name="Text Placeholder 14">
                <a:extLst>
                  <a:ext uri="{FF2B5EF4-FFF2-40B4-BE49-F238E27FC236}">
                    <a16:creationId xmlns:a16="http://schemas.microsoft.com/office/drawing/2014/main" id="{1D63F98D-2544-32FC-9265-696894B4B6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4465" y="4623171"/>
                <a:ext cx="268783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빅데이터를 기반으로 기획</a:t>
                </a: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수집 </a:t>
                </a: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,</a:t>
                </a:r>
                <a:r>
                  <a:rPr lang="ko-KR" altLang="en-US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저장</a:t>
                </a: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처리</a:t>
                </a: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분석 및 시각화를 수행하는 실무자를 뜻함</a:t>
                </a: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.</a:t>
                </a: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ADSP</a:t>
                </a:r>
                <a:r>
                  <a:rPr lang="ko-KR" altLang="en-US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보다는 어렵고</a:t>
                </a: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, ADP</a:t>
                </a:r>
                <a:r>
                  <a:rPr lang="ko-KR" altLang="en-US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보다는 쉽다</a:t>
                </a:r>
                <a:r>
                  <a: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.</a:t>
                </a: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B057A11F-8CF9-D4D1-D8DC-ABB4CD052CCD}"/>
                  </a:ext>
                </a:extLst>
              </p:cNvPr>
              <p:cNvSpPr/>
              <p:nvPr/>
            </p:nvSpPr>
            <p:spPr>
              <a:xfrm>
                <a:off x="542808" y="4281289"/>
                <a:ext cx="2784197" cy="2963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ko-KR" altLang="en-US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빅데이터 분석기사</a:t>
                </a: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93C6514D-9252-64F9-5E0B-3A6EC845B2DA}"/>
                </a:ext>
              </a:extLst>
            </p:cNvPr>
            <p:cNvGrpSpPr/>
            <p:nvPr/>
          </p:nvGrpSpPr>
          <p:grpSpPr>
            <a:xfrm>
              <a:off x="456873" y="4230112"/>
              <a:ext cx="2852540" cy="711214"/>
              <a:chOff x="459225" y="4956175"/>
              <a:chExt cx="2852540" cy="711214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61A2185C-E22B-456B-6526-0249C3B045FB}"/>
                  </a:ext>
                </a:extLst>
              </p:cNvPr>
              <p:cNvGrpSpPr/>
              <p:nvPr/>
            </p:nvGrpSpPr>
            <p:grpSpPr>
              <a:xfrm>
                <a:off x="459225" y="4956175"/>
                <a:ext cx="2852540" cy="711214"/>
                <a:chOff x="474465" y="4281289"/>
                <a:chExt cx="2852540" cy="711214"/>
              </a:xfrm>
            </p:grpSpPr>
            <p:sp>
              <p:nvSpPr>
                <p:cNvPr id="116" name="Text Placeholder 14">
                  <a:extLst>
                    <a:ext uri="{FF2B5EF4-FFF2-40B4-BE49-F238E27FC236}">
                      <a16:creationId xmlns:a16="http://schemas.microsoft.com/office/drawing/2014/main" id="{A46296BE-4AB8-6E6B-5AB8-F74C9253EB1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4465" y="4623171"/>
                  <a:ext cx="268783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ctr">
                    <a:defRPr sz="14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Open Sans" panose="020B0606030504020204" pitchFamily="34" charset="0"/>
                      <a:cs typeface="Segoe UI" panose="020B0502040204020203" pitchFamily="34" charset="0"/>
                    </a:defRPr>
                  </a:lvl1pPr>
                  <a:lvl2pPr marL="685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 marL="171450" indent="-171450" algn="l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en-US" altLang="ko-KR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Coursera </a:t>
                  </a:r>
                  <a:r>
                    <a:rPr lang="ko-KR" altLang="en-US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에서 제공하는</a:t>
                  </a:r>
                  <a:r>
                    <a:rPr lang="en-US" altLang="ko-KR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 Googler</a:t>
                  </a:r>
                  <a:r>
                    <a:rPr lang="ko-KR" altLang="en-US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강의 이수 시 발급 받을 수 있는 데이터 분석 입문자용 온라인 자격증  과정</a:t>
                  </a:r>
                  <a:endPara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endParaRPr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F139B5-0673-6608-597B-7BED37289AB2}"/>
                    </a:ext>
                  </a:extLst>
                </p:cNvPr>
                <p:cNvSpPr/>
                <p:nvPr/>
              </p:nvSpPr>
              <p:spPr>
                <a:xfrm>
                  <a:off x="542808" y="4281289"/>
                  <a:ext cx="2784197" cy="2963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r>
                    <a:rPr lang="en-US" altLang="ko-KR" sz="1200" b="1" spc="-11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ea"/>
                      <a:ea typeface="+mj-ea"/>
                    </a:rPr>
                    <a:t>Google Data Analytics Certificate</a:t>
                  </a:r>
                  <a:endParaRPr lang="ko-KR" altLang="en-US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3B316010-A427-8019-8AAE-70B28B1C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888" y="5133975"/>
                <a:ext cx="7938" cy="111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B75E9B16-EF44-789F-84C9-2B9C98A9A0F2}"/>
                </a:ext>
              </a:extLst>
            </p:cNvPr>
            <p:cNvGrpSpPr/>
            <p:nvPr/>
          </p:nvGrpSpPr>
          <p:grpSpPr>
            <a:xfrm>
              <a:off x="4528215" y="2822220"/>
              <a:ext cx="2898260" cy="572714"/>
              <a:chOff x="4528215" y="2822220"/>
              <a:chExt cx="2898260" cy="572714"/>
            </a:xfrm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5FA41FF-27E7-DCBA-DF71-67CF3544530C}"/>
                  </a:ext>
                </a:extLst>
              </p:cNvPr>
              <p:cNvGrpSpPr/>
              <p:nvPr/>
            </p:nvGrpSpPr>
            <p:grpSpPr>
              <a:xfrm>
                <a:off x="4573935" y="2822220"/>
                <a:ext cx="2852540" cy="572714"/>
                <a:chOff x="474465" y="4281289"/>
                <a:chExt cx="2852540" cy="572714"/>
              </a:xfrm>
            </p:grpSpPr>
            <p:sp>
              <p:nvSpPr>
                <p:cNvPr id="126" name="Text Placeholder 14">
                  <a:extLst>
                    <a:ext uri="{FF2B5EF4-FFF2-40B4-BE49-F238E27FC236}">
                      <a16:creationId xmlns:a16="http://schemas.microsoft.com/office/drawing/2014/main" id="{C417FBE8-C759-D02B-6567-292BAA45316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74465" y="4623171"/>
                  <a:ext cx="2687835" cy="2308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 algn="ctr">
                    <a:defRPr sz="1400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Open Sans" panose="020B0606030504020204" pitchFamily="34" charset="0"/>
                      <a:cs typeface="Segoe UI" panose="020B0502040204020203" pitchFamily="34" charset="0"/>
                    </a:defRPr>
                  </a:lvl1pPr>
                  <a:lvl2pPr marL="685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 marL="171450" indent="-171450" algn="l">
                    <a:spcBef>
                      <a:spcPts val="600"/>
                    </a:spcBef>
                    <a:buFont typeface="Arial" panose="020B0604020202020204" pitchFamily="34" charset="0"/>
                    <a:buChar char="•"/>
                  </a:pPr>
                  <a:r>
                    <a:rPr lang="ko-KR" altLang="en-US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rPr>
                    <a:t>데이터베이스 관련 자격증</a:t>
                  </a:r>
                  <a:endParaRPr lang="en-US" altLang="ko-KR" sz="9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endParaRPr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8D2DF0C5-7E2E-DCDC-DED9-BB0C78691BF3}"/>
                    </a:ext>
                  </a:extLst>
                </p:cNvPr>
                <p:cNvSpPr/>
                <p:nvPr/>
              </p:nvSpPr>
              <p:spPr>
                <a:xfrm>
                  <a:off x="542808" y="4281289"/>
                  <a:ext cx="2784197" cy="2963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r>
                    <a:rPr lang="en-US" altLang="ko-KR" sz="1200" b="1" spc="-11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ea"/>
                      <a:ea typeface="+mj-ea"/>
                    </a:rPr>
                    <a:t>SQLD</a:t>
                  </a:r>
                  <a:endParaRPr lang="ko-KR" altLang="en-US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ECEE9FC0-9ABF-0F93-8E9F-2E5E81905492}"/>
                  </a:ext>
                </a:extLst>
              </p:cNvPr>
              <p:cNvSpPr/>
              <p:nvPr/>
            </p:nvSpPr>
            <p:spPr>
              <a:xfrm rot="10800000">
                <a:off x="4528215" y="2825968"/>
                <a:ext cx="45719" cy="348101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94DEED32-6ED1-761A-F403-9B343BDE5F7D}"/>
                </a:ext>
              </a:extLst>
            </p:cNvPr>
            <p:cNvGrpSpPr/>
            <p:nvPr/>
          </p:nvGrpSpPr>
          <p:grpSpPr>
            <a:xfrm>
              <a:off x="4528214" y="1559548"/>
              <a:ext cx="2898261" cy="1219045"/>
              <a:chOff x="4528214" y="1559548"/>
              <a:chExt cx="2898261" cy="1219045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400FC82A-869B-7957-A8F4-F4AE2E6FBCD4}"/>
                  </a:ext>
                </a:extLst>
              </p:cNvPr>
              <p:cNvGrpSpPr/>
              <p:nvPr/>
            </p:nvGrpSpPr>
            <p:grpSpPr>
              <a:xfrm>
                <a:off x="4573935" y="1559548"/>
                <a:ext cx="2852540" cy="1219045"/>
                <a:chOff x="459225" y="4956175"/>
                <a:chExt cx="2852540" cy="1219045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DF2BDA06-CEBC-6FAE-A6F1-7597E4F00629}"/>
                    </a:ext>
                  </a:extLst>
                </p:cNvPr>
                <p:cNvGrpSpPr/>
                <p:nvPr/>
              </p:nvGrpSpPr>
              <p:grpSpPr>
                <a:xfrm>
                  <a:off x="459225" y="4956175"/>
                  <a:ext cx="2852540" cy="1219045"/>
                  <a:chOff x="474465" y="4281289"/>
                  <a:chExt cx="2852540" cy="1219045"/>
                </a:xfrm>
              </p:grpSpPr>
              <p:sp>
                <p:nvSpPr>
                  <p:cNvPr id="121" name="Text Placeholder 14">
                    <a:extLst>
                      <a:ext uri="{FF2B5EF4-FFF2-40B4-BE49-F238E27FC236}">
                        <a16:creationId xmlns:a16="http://schemas.microsoft.com/office/drawing/2014/main" id="{F052456F-6419-7D11-4FBB-C49E46B66C0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74465" y="4623171"/>
                    <a:ext cx="2687835" cy="8771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>
                    <a:defPPr>
                      <a:defRPr lang="en-US"/>
                    </a:defPPr>
                    <a:lvl1pPr algn="ctr">
                      <a:defRPr sz="1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  <a:ea typeface="Open Sans" panose="020B0606030504020204" pitchFamily="34" charset="0"/>
                        <a:cs typeface="Segoe UI" panose="020B0502040204020203" pitchFamily="34" charset="0"/>
                      </a:defRPr>
                    </a:lvl1pPr>
                    <a:lvl2pPr marL="685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/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/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5pPr>
                    <a:lvl6pPr marL="25146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6pPr>
                    <a:lvl7pPr marL="29718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7pPr>
                    <a:lvl8pPr marL="3429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8pPr>
                    <a:lvl9pPr marL="3886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</a:lvl9pPr>
                  </a:lstStyle>
                  <a:p>
                    <a:pPr marL="171450" indent="-171450" algn="l">
                      <a:spcBef>
                        <a:spcPts val="600"/>
                      </a:spcBef>
                      <a:buFont typeface="Arial" panose="020B0604020202020204" pitchFamily="34" charset="0"/>
                      <a:buChar char="•"/>
                    </a:pPr>
                    <a:r>
                      <a:rPr lang="ko-KR" altLang="en-US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응시 자격 조건이 존재  </a:t>
                    </a:r>
                    <a:endParaRPr lang="en-US" altLang="ko-KR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endParaRPr>
                  </a:p>
                  <a:p>
                    <a:pPr algn="l">
                      <a:spcBef>
                        <a:spcPts val="600"/>
                      </a:spcBef>
                    </a:pPr>
                    <a:r>
                      <a:rPr lang="en-US" altLang="ko-KR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	1 ) ADSP </a:t>
                    </a:r>
                    <a:r>
                      <a:rPr lang="ko-KR" altLang="en-US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자격증 보유자 </a:t>
                    </a:r>
                    <a:endParaRPr lang="en-US" altLang="ko-KR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endParaRPr>
                  </a:p>
                  <a:p>
                    <a:pPr algn="l">
                      <a:spcBef>
                        <a:spcPts val="600"/>
                      </a:spcBef>
                    </a:pPr>
                    <a:r>
                      <a:rPr lang="en-US" altLang="ko-KR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	2 ) </a:t>
                    </a:r>
                    <a:r>
                      <a:rPr lang="ko-KR" altLang="en-US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데이터 관련 학사 이상 학위자</a:t>
                    </a:r>
                    <a:r>
                      <a:rPr lang="en-US" altLang="ko-KR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,</a:t>
                    </a:r>
                  </a:p>
                  <a:p>
                    <a:pPr algn="l">
                      <a:spcBef>
                        <a:spcPts val="600"/>
                      </a:spcBef>
                    </a:pPr>
                    <a:r>
                      <a:rPr lang="en-US" altLang="ko-KR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	3 ) </a:t>
                    </a:r>
                    <a:r>
                      <a:rPr lang="ko-KR" altLang="en-US" sz="900" b="0" spc="-15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 Semilight" panose="020B0502040204020203" pitchFamily="50" charset="-127"/>
                      </a:rPr>
                      <a:t>관련 분야 실무 경력 보유자</a:t>
                    </a:r>
                    <a:endParaRPr lang="en-US" altLang="ko-KR" sz="900" b="0" spc="-150" dirty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/>
                      </a:solidFill>
                      <a:latin typeface="+mn-ea"/>
                      <a:ea typeface="+mn-ea"/>
                      <a:cs typeface="맑은 고딕 Semilight" panose="020B0502040204020203" pitchFamily="50" charset="-127"/>
                    </a:endParaRPr>
                  </a:p>
                </p:txBody>
              </p:sp>
              <p:sp>
                <p:nvSpPr>
                  <p:cNvPr id="122" name="직사각형 121">
                    <a:extLst>
                      <a:ext uri="{FF2B5EF4-FFF2-40B4-BE49-F238E27FC236}">
                        <a16:creationId xmlns:a16="http://schemas.microsoft.com/office/drawing/2014/main" id="{9CCF83CA-23AD-C589-AB94-3CB7DDF1B80E}"/>
                      </a:ext>
                    </a:extLst>
                  </p:cNvPr>
                  <p:cNvSpPr/>
                  <p:nvPr/>
                </p:nvSpPr>
                <p:spPr>
                  <a:xfrm>
                    <a:off x="542808" y="4281289"/>
                    <a:ext cx="2784197" cy="2963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r>
                      <a:rPr lang="en-US" altLang="ko-KR" sz="1200" b="1" spc="-11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rPr>
                      <a:t>ADP (</a:t>
                    </a:r>
                    <a:r>
                      <a:rPr lang="ko-KR" altLang="en-US" sz="1200" b="1" spc="-11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rPr>
                      <a:t>데이터 분석 전문가</a:t>
                    </a:r>
                    <a:r>
                      <a:rPr lang="en-US" altLang="ko-KR" sz="1200" b="1" spc="-11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j-ea"/>
                      </a:rPr>
                      <a:t>)</a:t>
                    </a:r>
                    <a:endParaRPr lang="ko-KR" altLang="en-US" sz="1200" b="1" spc="-11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120" name="Rectangle 23">
                  <a:extLst>
                    <a:ext uri="{FF2B5EF4-FFF2-40B4-BE49-F238E27FC236}">
                      <a16:creationId xmlns:a16="http://schemas.microsoft.com/office/drawing/2014/main" id="{456BEA4A-5020-263E-6DA6-C8D363E2FF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888" y="5133975"/>
                  <a:ext cx="7938" cy="111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132" name="사각형: 둥근 모서리 131">
                <a:extLst>
                  <a:ext uri="{FF2B5EF4-FFF2-40B4-BE49-F238E27FC236}">
                    <a16:creationId xmlns:a16="http://schemas.microsoft.com/office/drawing/2014/main" id="{081AD669-5568-32B5-1DE0-8D163ACFBE50}"/>
                  </a:ext>
                </a:extLst>
              </p:cNvPr>
              <p:cNvSpPr/>
              <p:nvPr/>
            </p:nvSpPr>
            <p:spPr>
              <a:xfrm rot="10800000">
                <a:off x="4528214" y="1563297"/>
                <a:ext cx="45719" cy="348101"/>
              </a:xfrm>
              <a:prstGeom prst="roundRect">
                <a:avLst>
                  <a:gd name="adj" fmla="val 0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3" name="사각형: 둥근 모서리 132">
              <a:extLst>
                <a:ext uri="{FF2B5EF4-FFF2-40B4-BE49-F238E27FC236}">
                  <a16:creationId xmlns:a16="http://schemas.microsoft.com/office/drawing/2014/main" id="{14AA6182-CC52-6DB9-3E3F-52A5D8F5E2A3}"/>
                </a:ext>
              </a:extLst>
            </p:cNvPr>
            <p:cNvSpPr/>
            <p:nvPr/>
          </p:nvSpPr>
          <p:spPr>
            <a:xfrm rot="10800000">
              <a:off x="434013" y="1563297"/>
              <a:ext cx="45719" cy="348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08851940-AAE4-BFF5-5051-305754174FBD}"/>
                </a:ext>
              </a:extLst>
            </p:cNvPr>
            <p:cNvSpPr/>
            <p:nvPr/>
          </p:nvSpPr>
          <p:spPr>
            <a:xfrm rot="10800000">
              <a:off x="434013" y="2821249"/>
              <a:ext cx="45719" cy="348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E26F9C1C-C554-F9EE-4F99-57C1EFEBDE05}"/>
                </a:ext>
              </a:extLst>
            </p:cNvPr>
            <p:cNvSpPr/>
            <p:nvPr/>
          </p:nvSpPr>
          <p:spPr>
            <a:xfrm rot="10800000">
              <a:off x="434013" y="4223893"/>
              <a:ext cx="45719" cy="348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Rectangle 23">
              <a:extLst>
                <a:ext uri="{FF2B5EF4-FFF2-40B4-BE49-F238E27FC236}">
                  <a16:creationId xmlns:a16="http://schemas.microsoft.com/office/drawing/2014/main" id="{AF7F42FA-70D4-0813-DC3B-999DE807B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4316" y="4401693"/>
              <a:ext cx="7938" cy="11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55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4AD3-54A7-340C-60ED-C9F0D06B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0D71A571-FE01-4D7A-08DF-64C0EC89BF46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60A144-C1BD-B4F4-B61C-9596D82A8593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결론</a:t>
              </a:r>
              <a:endParaRPr lang="en-US" altLang="ko-KR" sz="2000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latin typeface="+mj-ea"/>
                <a:ea typeface="+mj-ea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674065E-E668-76CE-7D70-2E18B23D39E1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06.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2A19B4B-6D93-F9F7-937F-35AFFF2480E7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3681DB2-2CDC-4ED3-BED3-89C3023122F5}"/>
              </a:ext>
            </a:extLst>
          </p:cNvPr>
          <p:cNvGrpSpPr/>
          <p:nvPr/>
        </p:nvGrpSpPr>
        <p:grpSpPr>
          <a:xfrm>
            <a:off x="1254974" y="2761989"/>
            <a:ext cx="7396052" cy="1334021"/>
            <a:chOff x="1123855" y="1935345"/>
            <a:chExt cx="7396052" cy="133402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03466C5-DED6-7102-FC9F-6D473DA31FC2}"/>
                </a:ext>
              </a:extLst>
            </p:cNvPr>
            <p:cNvGrpSpPr/>
            <p:nvPr/>
          </p:nvGrpSpPr>
          <p:grpSpPr>
            <a:xfrm>
              <a:off x="4168302" y="1954858"/>
              <a:ext cx="1307158" cy="1306290"/>
              <a:chOff x="3241964" y="1838445"/>
              <a:chExt cx="1307158" cy="1306290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FF98F5E0-50F2-9C1F-C3B7-AB0DDBA3E40D}"/>
                  </a:ext>
                </a:extLst>
              </p:cNvPr>
              <p:cNvGrpSpPr/>
              <p:nvPr/>
            </p:nvGrpSpPr>
            <p:grpSpPr>
              <a:xfrm>
                <a:off x="3241964" y="1838445"/>
                <a:ext cx="1169764" cy="1306290"/>
                <a:chOff x="3241964" y="1838445"/>
                <a:chExt cx="1169764" cy="1306290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27C1327C-0785-4401-838D-099FE074B71B}"/>
                    </a:ext>
                  </a:extLst>
                </p:cNvPr>
                <p:cNvGrpSpPr/>
                <p:nvPr/>
              </p:nvGrpSpPr>
              <p:grpSpPr>
                <a:xfrm>
                  <a:off x="3241964" y="1974971"/>
                  <a:ext cx="1169764" cy="1169764"/>
                  <a:chOff x="3241964" y="1974971"/>
                  <a:chExt cx="1169764" cy="1169764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37B2ABB8-D744-DD0C-4A93-8978954EFE8C}"/>
                      </a:ext>
                    </a:extLst>
                  </p:cNvPr>
                  <p:cNvSpPr/>
                  <p:nvPr/>
                </p:nvSpPr>
                <p:spPr>
                  <a:xfrm>
                    <a:off x="3241964" y="1974971"/>
                    <a:ext cx="1169764" cy="116976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D451E04-C660-1754-1874-9058051B7A55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964" y="2405964"/>
                    <a:ext cx="116976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 anchorCtr="0">
                    <a:spAutoFit/>
                  </a:bodyPr>
                  <a:lstStyle/>
                  <a:p>
                    <a:pPr algn="ctr"/>
                    <a:r>
                      <a:rPr lang="en-US" altLang="ko-KR" sz="2000" b="1" spc="-15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SQL</a:t>
                    </a:r>
                  </a:p>
                </p:txBody>
              </p: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DA05751D-4ECE-FC64-958B-6D6DA5DB9239}"/>
                    </a:ext>
                  </a:extLst>
                </p:cNvPr>
                <p:cNvSpPr/>
                <p:nvPr/>
              </p:nvSpPr>
              <p:spPr>
                <a:xfrm>
                  <a:off x="3690321" y="1838445"/>
                  <a:ext cx="273050" cy="273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905090E-651C-8498-4EEE-71957DBA475A}"/>
                    </a:ext>
                  </a:extLst>
                </p:cNvPr>
                <p:cNvSpPr txBox="1"/>
                <p:nvPr/>
              </p:nvSpPr>
              <p:spPr>
                <a:xfrm>
                  <a:off x="3652221" y="1846663"/>
                  <a:ext cx="3492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03</a:t>
                  </a:r>
                </a:p>
              </p:txBody>
            </p:sp>
          </p:grp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936AE5F0-4EB9-A3BC-2369-F75F672009ED}"/>
                  </a:ext>
                </a:extLst>
              </p:cNvPr>
              <p:cNvSpPr/>
              <p:nvPr/>
            </p:nvSpPr>
            <p:spPr>
              <a:xfrm rot="5400000">
                <a:off x="4336288" y="2447816"/>
                <a:ext cx="228600" cy="19706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FBDBC69-DDF3-2629-B89D-FD9605CE6F32}"/>
                </a:ext>
              </a:extLst>
            </p:cNvPr>
            <p:cNvGrpSpPr/>
            <p:nvPr/>
          </p:nvGrpSpPr>
          <p:grpSpPr>
            <a:xfrm>
              <a:off x="5690525" y="1946640"/>
              <a:ext cx="1307158" cy="1306290"/>
              <a:chOff x="3241964" y="1838445"/>
              <a:chExt cx="1307158" cy="1306290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5BB8C33-3F0C-711A-CE57-E0390B5C9BEB}"/>
                  </a:ext>
                </a:extLst>
              </p:cNvPr>
              <p:cNvGrpSpPr/>
              <p:nvPr/>
            </p:nvGrpSpPr>
            <p:grpSpPr>
              <a:xfrm>
                <a:off x="3241964" y="1838445"/>
                <a:ext cx="1202924" cy="1306290"/>
                <a:chOff x="3241964" y="1838445"/>
                <a:chExt cx="1202924" cy="1306290"/>
              </a:xfrm>
            </p:grpSpPr>
            <p:grpSp>
              <p:nvGrpSpPr>
                <p:cNvPr id="80" name="그룹 79">
                  <a:extLst>
                    <a:ext uri="{FF2B5EF4-FFF2-40B4-BE49-F238E27FC236}">
                      <a16:creationId xmlns:a16="http://schemas.microsoft.com/office/drawing/2014/main" id="{15CCD2F4-6959-84E8-80EB-F5C1A38C9B6F}"/>
                    </a:ext>
                  </a:extLst>
                </p:cNvPr>
                <p:cNvGrpSpPr/>
                <p:nvPr/>
              </p:nvGrpSpPr>
              <p:grpSpPr>
                <a:xfrm>
                  <a:off x="3241964" y="1974971"/>
                  <a:ext cx="1202924" cy="1169764"/>
                  <a:chOff x="3241964" y="1974971"/>
                  <a:chExt cx="1202924" cy="1169764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6AB54EC0-07F1-9D4F-0C7B-57479A4416F5}"/>
                      </a:ext>
                    </a:extLst>
                  </p:cNvPr>
                  <p:cNvSpPr/>
                  <p:nvPr/>
                </p:nvSpPr>
                <p:spPr>
                  <a:xfrm>
                    <a:off x="3241964" y="1974971"/>
                    <a:ext cx="1169764" cy="116976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0645779-9F91-8A6C-630C-42FCDBEA8831}"/>
                      </a:ext>
                    </a:extLst>
                  </p:cNvPr>
                  <p:cNvSpPr txBox="1"/>
                  <p:nvPr/>
                </p:nvSpPr>
                <p:spPr>
                  <a:xfrm>
                    <a:off x="3275124" y="2198342"/>
                    <a:ext cx="1169764" cy="9233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 anchorCtr="0">
                    <a:spAutoFit/>
                  </a:bodyPr>
                  <a:lstStyle/>
                  <a:p>
                    <a:pPr algn="ctr"/>
                    <a:r>
                      <a:rPr lang="en-US" altLang="ko-KR" sz="2000" b="1" spc="-15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Python</a:t>
                    </a:r>
                  </a:p>
                  <a:p>
                    <a:pPr algn="ctr"/>
                    <a:r>
                      <a:rPr lang="en-US" altLang="ko-KR" sz="2000" b="1" spc="-15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&amp;</a:t>
                    </a:r>
                  </a:p>
                  <a:p>
                    <a:pPr algn="ctr"/>
                    <a:r>
                      <a:rPr lang="en-US" altLang="ko-KR" sz="2000" b="1" spc="-15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R</a:t>
                    </a:r>
                  </a:p>
                </p:txBody>
              </p:sp>
            </p:grp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0BBB1974-4A33-5DB0-6674-93FAAB9FA02B}"/>
                    </a:ext>
                  </a:extLst>
                </p:cNvPr>
                <p:cNvSpPr/>
                <p:nvPr/>
              </p:nvSpPr>
              <p:spPr>
                <a:xfrm>
                  <a:off x="3690321" y="1838445"/>
                  <a:ext cx="273050" cy="273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A871735-4E96-4E35-21DD-0558C4462FDE}"/>
                    </a:ext>
                  </a:extLst>
                </p:cNvPr>
                <p:cNvSpPr txBox="1"/>
                <p:nvPr/>
              </p:nvSpPr>
              <p:spPr>
                <a:xfrm>
                  <a:off x="3652221" y="1846663"/>
                  <a:ext cx="3492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04</a:t>
                  </a:r>
                </a:p>
              </p:txBody>
            </p:sp>
          </p:grpSp>
          <p:sp>
            <p:nvSpPr>
              <p:cNvPr id="79" name="이등변 삼각형 78">
                <a:extLst>
                  <a:ext uri="{FF2B5EF4-FFF2-40B4-BE49-F238E27FC236}">
                    <a16:creationId xmlns:a16="http://schemas.microsoft.com/office/drawing/2014/main" id="{6B313158-DCF2-64AE-88F1-9B89D2575329}"/>
                  </a:ext>
                </a:extLst>
              </p:cNvPr>
              <p:cNvSpPr/>
              <p:nvPr/>
            </p:nvSpPr>
            <p:spPr>
              <a:xfrm rot="5400000">
                <a:off x="4336288" y="2447816"/>
                <a:ext cx="228600" cy="19706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000D1AFE-0952-2816-0D86-D26923A96A69}"/>
                </a:ext>
              </a:extLst>
            </p:cNvPr>
            <p:cNvGrpSpPr/>
            <p:nvPr/>
          </p:nvGrpSpPr>
          <p:grpSpPr>
            <a:xfrm>
              <a:off x="7212749" y="1963076"/>
              <a:ext cx="1307158" cy="1306290"/>
              <a:chOff x="3241964" y="1838445"/>
              <a:chExt cx="1307158" cy="1306290"/>
            </a:xfrm>
          </p:grpSpPr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C47A0C1B-1EB8-33CF-F880-E31D00ECF416}"/>
                  </a:ext>
                </a:extLst>
              </p:cNvPr>
              <p:cNvGrpSpPr/>
              <p:nvPr/>
            </p:nvGrpSpPr>
            <p:grpSpPr>
              <a:xfrm>
                <a:off x="3241964" y="1838445"/>
                <a:ext cx="1169764" cy="1306290"/>
                <a:chOff x="3241964" y="1838445"/>
                <a:chExt cx="1169764" cy="1306290"/>
              </a:xfrm>
            </p:grpSpPr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838CE199-EAEF-9C3C-B95C-D718501D99FF}"/>
                    </a:ext>
                  </a:extLst>
                </p:cNvPr>
                <p:cNvGrpSpPr/>
                <p:nvPr/>
              </p:nvGrpSpPr>
              <p:grpSpPr>
                <a:xfrm>
                  <a:off x="3241964" y="1974971"/>
                  <a:ext cx="1169764" cy="1169764"/>
                  <a:chOff x="3241964" y="1974971"/>
                  <a:chExt cx="1169764" cy="1169764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F84CE417-A07C-3A8F-FACA-8724332BF8B2}"/>
                      </a:ext>
                    </a:extLst>
                  </p:cNvPr>
                  <p:cNvSpPr/>
                  <p:nvPr/>
                </p:nvSpPr>
                <p:spPr>
                  <a:xfrm>
                    <a:off x="3241964" y="1974971"/>
                    <a:ext cx="1169764" cy="116976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3BDE4276-B75F-8F8B-4F95-3A2655C2613A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964" y="2284089"/>
                    <a:ext cx="1169764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 anchorCtr="0">
                    <a:spAutoFit/>
                  </a:bodyPr>
                  <a:lstStyle/>
                  <a:p>
                    <a:pPr algn="ctr"/>
                    <a:r>
                      <a:rPr lang="ko-KR" altLang="en-US" sz="2000" b="1" spc="-15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시각화 도구</a:t>
                    </a:r>
                    <a:endParaRPr lang="en-US" altLang="ko-KR" sz="2000" b="1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83A7DC90-AAD6-2EE2-8CE4-043E0E884FB6}"/>
                    </a:ext>
                  </a:extLst>
                </p:cNvPr>
                <p:cNvSpPr/>
                <p:nvPr/>
              </p:nvSpPr>
              <p:spPr>
                <a:xfrm>
                  <a:off x="3690321" y="1838445"/>
                  <a:ext cx="273050" cy="273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6EB5A58-9287-3556-A27D-5AFC262ACA17}"/>
                    </a:ext>
                  </a:extLst>
                </p:cNvPr>
                <p:cNvSpPr txBox="1"/>
                <p:nvPr/>
              </p:nvSpPr>
              <p:spPr>
                <a:xfrm>
                  <a:off x="3652221" y="1846663"/>
                  <a:ext cx="3492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05</a:t>
                  </a:r>
                </a:p>
              </p:txBody>
            </p:sp>
          </p:grpSp>
          <p:sp>
            <p:nvSpPr>
              <p:cNvPr id="91" name="이등변 삼각형 90">
                <a:extLst>
                  <a:ext uri="{FF2B5EF4-FFF2-40B4-BE49-F238E27FC236}">
                    <a16:creationId xmlns:a16="http://schemas.microsoft.com/office/drawing/2014/main" id="{058BB29A-024E-C687-BD54-4CAC04261529}"/>
                  </a:ext>
                </a:extLst>
              </p:cNvPr>
              <p:cNvSpPr/>
              <p:nvPr/>
            </p:nvSpPr>
            <p:spPr>
              <a:xfrm rot="5400000">
                <a:off x="4336288" y="2447816"/>
                <a:ext cx="228600" cy="19706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9C10AFE-6EF4-0B05-3BAB-81E5050860A9}"/>
                </a:ext>
              </a:extLst>
            </p:cNvPr>
            <p:cNvGrpSpPr/>
            <p:nvPr/>
          </p:nvGrpSpPr>
          <p:grpSpPr>
            <a:xfrm>
              <a:off x="2646079" y="1935345"/>
              <a:ext cx="1307158" cy="1306290"/>
              <a:chOff x="3241964" y="1838445"/>
              <a:chExt cx="1307158" cy="130629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8C3BA50-8C5E-C6E6-2195-460C46163885}"/>
                  </a:ext>
                </a:extLst>
              </p:cNvPr>
              <p:cNvGrpSpPr/>
              <p:nvPr/>
            </p:nvGrpSpPr>
            <p:grpSpPr>
              <a:xfrm>
                <a:off x="3241964" y="1838445"/>
                <a:ext cx="1169764" cy="1306290"/>
                <a:chOff x="3241964" y="1838445"/>
                <a:chExt cx="1169764" cy="1306290"/>
              </a:xfrm>
            </p:grpSpPr>
            <p:grpSp>
              <p:nvGrpSpPr>
                <p:cNvPr id="5" name="그룹 4">
                  <a:extLst>
                    <a:ext uri="{FF2B5EF4-FFF2-40B4-BE49-F238E27FC236}">
                      <a16:creationId xmlns:a16="http://schemas.microsoft.com/office/drawing/2014/main" id="{CF082B00-E689-3FE2-BA96-2830A2941479}"/>
                    </a:ext>
                  </a:extLst>
                </p:cNvPr>
                <p:cNvGrpSpPr/>
                <p:nvPr/>
              </p:nvGrpSpPr>
              <p:grpSpPr>
                <a:xfrm>
                  <a:off x="3241964" y="1974971"/>
                  <a:ext cx="1169764" cy="1169764"/>
                  <a:chOff x="3241964" y="1974971"/>
                  <a:chExt cx="1169764" cy="1169764"/>
                </a:xfrm>
              </p:grpSpPr>
              <p:sp>
                <p:nvSpPr>
                  <p:cNvPr id="8" name="타원 7">
                    <a:extLst>
                      <a:ext uri="{FF2B5EF4-FFF2-40B4-BE49-F238E27FC236}">
                        <a16:creationId xmlns:a16="http://schemas.microsoft.com/office/drawing/2014/main" id="{B3280BD7-66B6-249F-A605-82F5D32B02E5}"/>
                      </a:ext>
                    </a:extLst>
                  </p:cNvPr>
                  <p:cNvSpPr/>
                  <p:nvPr/>
                </p:nvSpPr>
                <p:spPr>
                  <a:xfrm>
                    <a:off x="3241964" y="1974971"/>
                    <a:ext cx="1169764" cy="116976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78E600E-444A-E045-9631-59B37B69CCD2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964" y="2284089"/>
                    <a:ext cx="1169764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 anchorCtr="0">
                    <a:spAutoFit/>
                  </a:bodyPr>
                  <a:lstStyle/>
                  <a:p>
                    <a:pPr algn="ctr"/>
                    <a:r>
                      <a:rPr lang="ko-KR" altLang="en-US" sz="2000" b="1" spc="-15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문제 정의 능력</a:t>
                    </a:r>
                    <a:endParaRPr lang="en-US" altLang="ko-KR" sz="2000" b="1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02337C7-25F2-2E6B-8BB8-4688FA38BA72}"/>
                    </a:ext>
                  </a:extLst>
                </p:cNvPr>
                <p:cNvSpPr/>
                <p:nvPr/>
              </p:nvSpPr>
              <p:spPr>
                <a:xfrm>
                  <a:off x="3690321" y="1838445"/>
                  <a:ext cx="273050" cy="273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67F1012-C1A6-60B6-B5B0-C20F40ABA7F6}"/>
                    </a:ext>
                  </a:extLst>
                </p:cNvPr>
                <p:cNvSpPr txBox="1"/>
                <p:nvPr/>
              </p:nvSpPr>
              <p:spPr>
                <a:xfrm>
                  <a:off x="3652221" y="1846663"/>
                  <a:ext cx="3492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02</a:t>
                  </a:r>
                </a:p>
              </p:txBody>
            </p:sp>
          </p:grpSp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9528CC13-BE03-FD1A-0921-E8FB9C821D75}"/>
                  </a:ext>
                </a:extLst>
              </p:cNvPr>
              <p:cNvSpPr/>
              <p:nvPr/>
            </p:nvSpPr>
            <p:spPr>
              <a:xfrm rot="5400000">
                <a:off x="4336288" y="2447816"/>
                <a:ext cx="228600" cy="19706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2E48F9D-3048-4408-A2FE-582D248D1655}"/>
                </a:ext>
              </a:extLst>
            </p:cNvPr>
            <p:cNvGrpSpPr/>
            <p:nvPr/>
          </p:nvGrpSpPr>
          <p:grpSpPr>
            <a:xfrm>
              <a:off x="1123855" y="1935345"/>
              <a:ext cx="1307158" cy="1306290"/>
              <a:chOff x="3241964" y="1838445"/>
              <a:chExt cx="1307158" cy="1306290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1AB3E41-8517-4F21-A71D-BFD1C07F4BCD}"/>
                  </a:ext>
                </a:extLst>
              </p:cNvPr>
              <p:cNvGrpSpPr/>
              <p:nvPr/>
            </p:nvGrpSpPr>
            <p:grpSpPr>
              <a:xfrm>
                <a:off x="3241964" y="1838445"/>
                <a:ext cx="1169764" cy="1306290"/>
                <a:chOff x="3241964" y="1838445"/>
                <a:chExt cx="1169764" cy="1306290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4F7352E5-96EC-4501-B931-1875407F9760}"/>
                    </a:ext>
                  </a:extLst>
                </p:cNvPr>
                <p:cNvGrpSpPr/>
                <p:nvPr/>
              </p:nvGrpSpPr>
              <p:grpSpPr>
                <a:xfrm>
                  <a:off x="3241964" y="1974971"/>
                  <a:ext cx="1169764" cy="1169764"/>
                  <a:chOff x="3241964" y="1974971"/>
                  <a:chExt cx="1169764" cy="1169764"/>
                </a:xfrm>
              </p:grpSpPr>
              <p:sp>
                <p:nvSpPr>
                  <p:cNvPr id="45" name="타원 44">
                    <a:extLst>
                      <a:ext uri="{FF2B5EF4-FFF2-40B4-BE49-F238E27FC236}">
                        <a16:creationId xmlns:a16="http://schemas.microsoft.com/office/drawing/2014/main" id="{1A46D2F1-1ADD-4B4F-8F4A-D648C568FB14}"/>
                      </a:ext>
                    </a:extLst>
                  </p:cNvPr>
                  <p:cNvSpPr/>
                  <p:nvPr/>
                </p:nvSpPr>
                <p:spPr>
                  <a:xfrm>
                    <a:off x="3241964" y="1974971"/>
                    <a:ext cx="1169764" cy="1169764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25250AAC-EE3A-42CE-9602-EDA3CC625F3F}"/>
                      </a:ext>
                    </a:extLst>
                  </p:cNvPr>
                  <p:cNvSpPr txBox="1"/>
                  <p:nvPr/>
                </p:nvSpPr>
                <p:spPr>
                  <a:xfrm>
                    <a:off x="3241964" y="2284089"/>
                    <a:ext cx="1169764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 anchorCtr="0">
                    <a:spAutoFit/>
                  </a:bodyPr>
                  <a:lstStyle/>
                  <a:p>
                    <a:pPr algn="ctr"/>
                    <a:r>
                      <a:rPr lang="ko-KR" altLang="en-US" sz="2000" b="1" spc="-150" dirty="0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데이터</a:t>
                    </a:r>
                    <a:endParaRPr lang="en-US" altLang="ko-KR" sz="2000" b="1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  <a:p>
                    <a:pPr algn="ctr"/>
                    <a:r>
                      <a:rPr lang="ko-KR" altLang="en-US" sz="2000" b="1" spc="-150" dirty="0" err="1">
                        <a:ln>
                          <a:solidFill>
                            <a:srgbClr val="1D9BE6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</a:rPr>
                      <a:t>리터러시</a:t>
                    </a:r>
                    <a:endParaRPr lang="en-US" altLang="ko-KR" sz="2000" b="1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endParaRPr>
                  </a:p>
                </p:txBody>
              </p:sp>
            </p:grp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0C689A13-7411-4661-9ABA-5A719007D584}"/>
                    </a:ext>
                  </a:extLst>
                </p:cNvPr>
                <p:cNvSpPr/>
                <p:nvPr/>
              </p:nvSpPr>
              <p:spPr>
                <a:xfrm>
                  <a:off x="3690321" y="1838445"/>
                  <a:ext cx="273050" cy="2730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39ED5EB-A10B-4152-AF33-9B839F1F507F}"/>
                    </a:ext>
                  </a:extLst>
                </p:cNvPr>
                <p:cNvSpPr txBox="1"/>
                <p:nvPr/>
              </p:nvSpPr>
              <p:spPr>
                <a:xfrm>
                  <a:off x="3652221" y="1846663"/>
                  <a:ext cx="34925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200" spc="-15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01</a:t>
                  </a:r>
                </a:p>
              </p:txBody>
            </p:sp>
          </p:grpSp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2AE77C3F-AB50-4929-B5C6-DAE9D4DCF8BB}"/>
                  </a:ext>
                </a:extLst>
              </p:cNvPr>
              <p:cNvSpPr/>
              <p:nvPr/>
            </p:nvSpPr>
            <p:spPr>
              <a:xfrm rot="5400000">
                <a:off x="4336288" y="2447816"/>
                <a:ext cx="228600" cy="197068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2247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5A58-9404-98F3-9AB7-5F03CFC8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2B1C40-B1F1-7869-DCFD-253D7E4998C7}"/>
              </a:ext>
            </a:extLst>
          </p:cNvPr>
          <p:cNvSpPr/>
          <p:nvPr/>
        </p:nvSpPr>
        <p:spPr>
          <a:xfrm>
            <a:off x="2397119" y="2906865"/>
            <a:ext cx="4909325" cy="676224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/>
          <a:p>
            <a:pPr algn="ctr"/>
            <a:r>
              <a:rPr lang="ko-KR" altLang="en-US" sz="3600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latin typeface="+mj-ea"/>
                <a:ea typeface="+mj-ea"/>
              </a:rPr>
              <a:t>감사합니다</a:t>
            </a:r>
            <a:r>
              <a:rPr lang="en-US" altLang="ko-KR" sz="3600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7F98D2C-07F4-41ED-A4F0-D6C6FD8C4387}"/>
              </a:ext>
            </a:extLst>
          </p:cNvPr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88F5946-7169-42AE-A3BE-E80B1168301B}"/>
              </a:ext>
            </a:extLst>
          </p:cNvPr>
          <p:cNvSpPr/>
          <p:nvPr/>
        </p:nvSpPr>
        <p:spPr>
          <a:xfrm>
            <a:off x="0" y="0"/>
            <a:ext cx="2908300" cy="6858000"/>
          </a:xfrm>
          <a:prstGeom prst="rect">
            <a:avLst/>
          </a:prstGeom>
          <a:solidFill>
            <a:schemeClr val="bg2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8B051E-585F-41B8-A616-2D0DCEA1D8C5}"/>
              </a:ext>
            </a:extLst>
          </p:cNvPr>
          <p:cNvGrpSpPr/>
          <p:nvPr/>
        </p:nvGrpSpPr>
        <p:grpSpPr>
          <a:xfrm>
            <a:off x="523875" y="4909785"/>
            <a:ext cx="1481801" cy="1448454"/>
            <a:chOff x="6831394" y="210695"/>
            <a:chExt cx="1481801" cy="1448454"/>
          </a:xfrm>
          <a:solidFill>
            <a:schemeClr val="bg1">
              <a:alpha val="12000"/>
            </a:schemeClr>
          </a:soli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E59EE29-FFCF-489F-B541-290E3EFB515F}"/>
                </a:ext>
              </a:extLst>
            </p:cNvPr>
            <p:cNvGrpSpPr/>
            <p:nvPr/>
          </p:nvGrpSpPr>
          <p:grpSpPr>
            <a:xfrm>
              <a:off x="6831394" y="210695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B5E2D4C3-EA54-4EDF-A3BF-BD628F87410D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8FDC1B7C-DE74-486F-AD7A-B97CB5B3A28E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4DBAC8FE-10FB-48A0-A903-A6B7DAB105A4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FA5D1507-9314-4DA0-89B2-F10CAAB8E739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8C43690E-011F-4B14-9ADA-90696D4CC3DB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997F22A-4FCF-4E83-8457-8C2245C7872A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C366FA8F-7694-4A93-BF7D-51531EC08294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99C35C21-93C9-4D79-B236-D6914A2C5B69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A77606C9-BFC6-406C-A693-E9110B80D793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5FC87C0-2EBD-4CC6-8940-6DCC0616D13A}"/>
                </a:ext>
              </a:extLst>
            </p:cNvPr>
            <p:cNvGrpSpPr/>
            <p:nvPr/>
          </p:nvGrpSpPr>
          <p:grpSpPr>
            <a:xfrm>
              <a:off x="6831394" y="382740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F34EEB19-107E-4178-A6DF-10ADD139A450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D95E3A25-2754-4847-9922-4BF6CE9BB6EE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D6903D03-3B78-45E0-90B1-CE5B3526DBDC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5B19A3E4-0F35-45EB-A5EC-4CD463FB6693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89138D23-396E-4467-98DC-A0FD284B72E8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C994940-C199-4E33-89C7-78D8DDF5306B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DED8556B-2596-4911-989C-242C35BBDDFD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E83E7C33-43E3-4EB3-9429-DEB28A13B9DB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23F36E79-830E-422F-B528-9BED4B3F6AC3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317EEF2-01DA-4147-B743-5A32AFB2C9F1}"/>
                </a:ext>
              </a:extLst>
            </p:cNvPr>
            <p:cNvGrpSpPr/>
            <p:nvPr/>
          </p:nvGrpSpPr>
          <p:grpSpPr>
            <a:xfrm>
              <a:off x="6831394" y="554785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9275314B-873F-4108-A314-C2EBE59690EC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2E924C3C-A400-46FD-B8D5-EF9AA0B1D53A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165C31BB-6C78-4456-A68F-71FDA30CD800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F3CB95B1-FDCD-4DC8-B37B-24EFEE9F09E8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756763B-5AE1-4A34-B7C1-165BCA6BBD29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7840B92-6633-4157-A3BD-3555FDF77CF2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D0F865D4-5D5F-41F8-B8E4-6788D98BEB5B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78D64227-3EE5-441A-AA5F-7F7230651F87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E68758FE-302F-4633-97DB-06B72CA1BFDC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1E3CF3D-04FD-4956-8E89-689B225793CE}"/>
                </a:ext>
              </a:extLst>
            </p:cNvPr>
            <p:cNvGrpSpPr/>
            <p:nvPr/>
          </p:nvGrpSpPr>
          <p:grpSpPr>
            <a:xfrm>
              <a:off x="6831394" y="726830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57337D60-BDF6-421A-9241-1F96134AEACC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CB2416D7-032E-4122-926C-AA2D90286CA4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AFD5C7AA-7AD0-4241-BE8A-61DD01CF6478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878AF3C1-B751-4BC1-B805-7E59096F9846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E4BEC9B0-0E00-400B-B37C-C04A755312D5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122C6152-87BF-4CA5-A1F6-9C230ED368DA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4ADC58F1-BF2F-496C-A7C1-66E2E4142089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FD36BF67-E0E6-47CB-A6C5-0BDBCEAE7CBB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FCDAE5DD-BC40-4A1C-B924-462C678662D7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8E02A45-8164-4D7A-AF98-9B41D35C82CD}"/>
                </a:ext>
              </a:extLst>
            </p:cNvPr>
            <p:cNvGrpSpPr/>
            <p:nvPr/>
          </p:nvGrpSpPr>
          <p:grpSpPr>
            <a:xfrm>
              <a:off x="6831394" y="898875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7DD7FDB6-BD34-482D-939C-13A15DE48EA8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E15164C-6CE5-43BB-B5A2-A403EB628511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758E3E5-F946-45B6-8A96-FD4D9D041A3E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18E1BE30-0F62-49F5-9B08-9036E2866E3E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38940576-9B50-4D3E-8D95-2321CB5B9D42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2BD03828-B618-4726-9B6C-099E4FED7934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4B930D6-7B80-4E29-9F9E-F63A6A1D9365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32928C56-376E-4D37-B4E3-B60F921379FF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03AF8B34-A123-4293-BCC3-EA830F43EB12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404252-9CEC-407B-9836-F9D1E03D044F}"/>
                </a:ext>
              </a:extLst>
            </p:cNvPr>
            <p:cNvGrpSpPr/>
            <p:nvPr/>
          </p:nvGrpSpPr>
          <p:grpSpPr>
            <a:xfrm>
              <a:off x="6831394" y="1070920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8B69AB5C-0FE1-4546-BB03-B4C9D102B172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6A991F2-A581-4FB6-B48A-7D95DD6927CB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3C60C6D2-5169-4E9E-99A6-8F072F7FB25A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6BE78891-F06C-4E0B-912D-2B220EAA490D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4017586-915B-40DB-AEA6-A8E3877284B9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6994316-487B-491B-80D7-3CD12EFFB660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B6C60829-1142-43B5-8BA3-2556E7B51148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E5DC270-A642-4DBE-98B9-7A2ED0940B39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9A4BCF6-D401-40D4-ADFF-777B8ED2E333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DE9E7B2-6AB2-4084-B817-BEF04F395765}"/>
                </a:ext>
              </a:extLst>
            </p:cNvPr>
            <p:cNvGrpSpPr/>
            <p:nvPr/>
          </p:nvGrpSpPr>
          <p:grpSpPr>
            <a:xfrm>
              <a:off x="6831394" y="1242965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41911EB-1A94-47CA-850A-DFA1D7E1DC5A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97DFE53-8FFB-4741-B2B5-FBD884CFB367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95BCDD3E-7A0F-4F0F-B62E-6589CE0994B5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10FD560B-51B3-463F-B718-356B0197D8E9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AD3F9DB4-E159-4DFF-9A2D-F56C60A2A019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BA70A7E7-B9F6-40F5-A9A3-9D57AD4E209E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66E9DAE8-CAE6-41A6-8DF4-6E7DA2A08645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0188108-5CC8-4262-BA8F-1EF5E3A046EB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EF527658-5CA1-4A0D-A8B7-A82A7BDE4C9D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6B08BA-771B-4A1B-ABD9-06D8D3C4CB94}"/>
                </a:ext>
              </a:extLst>
            </p:cNvPr>
            <p:cNvGrpSpPr/>
            <p:nvPr/>
          </p:nvGrpSpPr>
          <p:grpSpPr>
            <a:xfrm>
              <a:off x="6831394" y="1415010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2A7CF9A-2CA6-4A2E-BEB6-E13E0FCF1342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369BBC5-4F6D-401D-85E5-A78C1B68BA0B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16B1D66-F15F-4899-A9B3-459B41110E04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74E8EB7-7CF1-4587-BFC4-766A3CB030DB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0E861AFF-3BB4-4F64-B9D5-81F61D911F05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E4CC3EB-B964-472E-A389-4111DE314081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4454E403-F715-4A02-96BD-038BCFAA4AF7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CDEE2CB-7001-4F2A-8960-3A8AD0F74290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C4C24F9-53B2-4BA1-B348-82FFBAB624A6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1A37ACA-8DA3-4412-8C29-9971582435A1}"/>
                </a:ext>
              </a:extLst>
            </p:cNvPr>
            <p:cNvGrpSpPr/>
            <p:nvPr/>
          </p:nvGrpSpPr>
          <p:grpSpPr>
            <a:xfrm>
              <a:off x="6831394" y="1587052"/>
              <a:ext cx="1481801" cy="72097"/>
              <a:chOff x="6831394" y="210695"/>
              <a:chExt cx="1481801" cy="72097"/>
            </a:xfrm>
            <a:grpFill/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5A394FC1-51A1-4291-9A83-3CF462A00F67}"/>
                  </a:ext>
                </a:extLst>
              </p:cNvPr>
              <p:cNvSpPr/>
              <p:nvPr/>
            </p:nvSpPr>
            <p:spPr>
              <a:xfrm>
                <a:off x="6831394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79E33AA-2BD0-470E-BF7A-5BF987F3E0DC}"/>
                  </a:ext>
                </a:extLst>
              </p:cNvPr>
              <p:cNvSpPr/>
              <p:nvPr/>
            </p:nvSpPr>
            <p:spPr>
              <a:xfrm>
                <a:off x="7007607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7A53308-16CA-49D5-9431-FF607617372A}"/>
                  </a:ext>
                </a:extLst>
              </p:cNvPr>
              <p:cNvSpPr/>
              <p:nvPr/>
            </p:nvSpPr>
            <p:spPr>
              <a:xfrm>
                <a:off x="7183820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B5BC2490-1BBF-4F3D-B66F-9DD918E82A1C}"/>
                  </a:ext>
                </a:extLst>
              </p:cNvPr>
              <p:cNvSpPr/>
              <p:nvPr/>
            </p:nvSpPr>
            <p:spPr>
              <a:xfrm>
                <a:off x="7360033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5CF3FEBF-A927-41D9-9AA4-FD01F2B2AFD2}"/>
                  </a:ext>
                </a:extLst>
              </p:cNvPr>
              <p:cNvSpPr/>
              <p:nvPr/>
            </p:nvSpPr>
            <p:spPr>
              <a:xfrm>
                <a:off x="7536246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00F2589-9026-4CF2-AA8F-79453A7662D9}"/>
                  </a:ext>
                </a:extLst>
              </p:cNvPr>
              <p:cNvSpPr/>
              <p:nvPr/>
            </p:nvSpPr>
            <p:spPr>
              <a:xfrm>
                <a:off x="7712459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00F9553-0D73-4673-B207-D7B4786D27A2}"/>
                  </a:ext>
                </a:extLst>
              </p:cNvPr>
              <p:cNvSpPr/>
              <p:nvPr/>
            </p:nvSpPr>
            <p:spPr>
              <a:xfrm>
                <a:off x="7888672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E99476A8-1427-434D-99FE-D5BC282F48DF}"/>
                  </a:ext>
                </a:extLst>
              </p:cNvPr>
              <p:cNvSpPr/>
              <p:nvPr/>
            </p:nvSpPr>
            <p:spPr>
              <a:xfrm>
                <a:off x="8064885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C2DC88AE-115C-4B60-B43F-F3AE6E92763F}"/>
                  </a:ext>
                </a:extLst>
              </p:cNvPr>
              <p:cNvSpPr/>
              <p:nvPr/>
            </p:nvSpPr>
            <p:spPr>
              <a:xfrm>
                <a:off x="8241098" y="210695"/>
                <a:ext cx="72097" cy="720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E2575681-0DD3-4D18-BC5E-2B2D0F7162CA}"/>
              </a:ext>
            </a:extLst>
          </p:cNvPr>
          <p:cNvSpPr/>
          <p:nvPr/>
        </p:nvSpPr>
        <p:spPr>
          <a:xfrm>
            <a:off x="0" y="1558741"/>
            <a:ext cx="1169678" cy="3129438"/>
          </a:xfrm>
          <a:custGeom>
            <a:avLst/>
            <a:gdLst>
              <a:gd name="connsiteX0" fmla="*/ 0 w 1169678"/>
              <a:gd name="connsiteY0" fmla="*/ 0 h 3129438"/>
              <a:gd name="connsiteX1" fmla="*/ 22821 w 1169678"/>
              <a:gd name="connsiteY1" fmla="*/ 5868 h 3129438"/>
              <a:gd name="connsiteX2" fmla="*/ 1169678 w 1169678"/>
              <a:gd name="connsiteY2" fmla="*/ 1564719 h 3129438"/>
              <a:gd name="connsiteX3" fmla="*/ 22821 w 1169678"/>
              <a:gd name="connsiteY3" fmla="*/ 3123570 h 3129438"/>
              <a:gd name="connsiteX4" fmla="*/ 0 w 1169678"/>
              <a:gd name="connsiteY4" fmla="*/ 3129438 h 3129438"/>
              <a:gd name="connsiteX5" fmla="*/ 0 w 1169678"/>
              <a:gd name="connsiteY5" fmla="*/ 2636664 h 3129438"/>
              <a:gd name="connsiteX6" fmla="*/ 190499 w 1169678"/>
              <a:gd name="connsiteY6" fmla="*/ 2533265 h 3129438"/>
              <a:gd name="connsiteX7" fmla="*/ 705471 w 1169678"/>
              <a:gd name="connsiteY7" fmla="*/ 1564719 h 3129438"/>
              <a:gd name="connsiteX8" fmla="*/ 190499 w 1169678"/>
              <a:gd name="connsiteY8" fmla="*/ 596174 h 3129438"/>
              <a:gd name="connsiteX9" fmla="*/ 0 w 1169678"/>
              <a:gd name="connsiteY9" fmla="*/ 492774 h 312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9678" h="3129438">
                <a:moveTo>
                  <a:pt x="0" y="0"/>
                </a:moveTo>
                <a:lnTo>
                  <a:pt x="22821" y="5868"/>
                </a:lnTo>
                <a:cubicBezTo>
                  <a:pt x="687252" y="212528"/>
                  <a:pt x="1169678" y="832285"/>
                  <a:pt x="1169678" y="1564719"/>
                </a:cubicBezTo>
                <a:cubicBezTo>
                  <a:pt x="1169678" y="2297153"/>
                  <a:pt x="687252" y="2916911"/>
                  <a:pt x="22821" y="3123570"/>
                </a:cubicBezTo>
                <a:lnTo>
                  <a:pt x="0" y="3129438"/>
                </a:lnTo>
                <a:lnTo>
                  <a:pt x="0" y="2636664"/>
                </a:lnTo>
                <a:lnTo>
                  <a:pt x="190499" y="2533265"/>
                </a:lnTo>
                <a:cubicBezTo>
                  <a:pt x="501196" y="2323362"/>
                  <a:pt x="705471" y="1967896"/>
                  <a:pt x="705471" y="1564719"/>
                </a:cubicBezTo>
                <a:cubicBezTo>
                  <a:pt x="705471" y="1161542"/>
                  <a:pt x="501196" y="806076"/>
                  <a:pt x="190499" y="596174"/>
                </a:cubicBezTo>
                <a:lnTo>
                  <a:pt x="0" y="4927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390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D47800AB-53FB-48EA-844F-DC638D995CFA}"/>
              </a:ext>
            </a:extLst>
          </p:cNvPr>
          <p:cNvSpPr/>
          <p:nvPr/>
        </p:nvSpPr>
        <p:spPr>
          <a:xfrm>
            <a:off x="490906" y="659860"/>
            <a:ext cx="1123860" cy="52288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r>
              <a:rPr lang="ko-KR" altLang="en-US" sz="4000" b="1" spc="-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목차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75B90EE0-10E1-48C5-9A28-C4C0C5CC5D65}"/>
              </a:ext>
            </a:extLst>
          </p:cNvPr>
          <p:cNvGrpSpPr/>
          <p:nvPr/>
        </p:nvGrpSpPr>
        <p:grpSpPr>
          <a:xfrm>
            <a:off x="2908300" y="736101"/>
            <a:ext cx="3897077" cy="5390664"/>
            <a:chOff x="2908300" y="736101"/>
            <a:chExt cx="3897077" cy="5390664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669A0C93-94F8-4BF7-BF63-F3BD3D233240}"/>
                </a:ext>
              </a:extLst>
            </p:cNvPr>
            <p:cNvGrpSpPr/>
            <p:nvPr/>
          </p:nvGrpSpPr>
          <p:grpSpPr>
            <a:xfrm>
              <a:off x="2908300" y="736101"/>
              <a:ext cx="3897077" cy="3347023"/>
              <a:chOff x="2905760" y="646039"/>
              <a:chExt cx="3897077" cy="3347023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DB53E8A-D93D-46CC-9076-CC633C4A2B14}"/>
                  </a:ext>
                </a:extLst>
              </p:cNvPr>
              <p:cNvGrpSpPr/>
              <p:nvPr/>
            </p:nvGrpSpPr>
            <p:grpSpPr>
              <a:xfrm>
                <a:off x="2905760" y="646039"/>
                <a:ext cx="3059300" cy="369332"/>
                <a:chOff x="2194560" y="1210464"/>
                <a:chExt cx="3059300" cy="369332"/>
              </a:xfrm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1FF95FC3-720C-4DC2-B98B-C57D9631DEFA}"/>
                    </a:ext>
                  </a:extLst>
                </p:cNvPr>
                <p:cNvSpPr/>
                <p:nvPr/>
              </p:nvSpPr>
              <p:spPr>
                <a:xfrm>
                  <a:off x="2194560" y="1238059"/>
                  <a:ext cx="1453415" cy="32068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16000" rtlCol="0" anchor="ctr"/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CHAPTER</a:t>
                  </a:r>
                  <a:endParaRPr lang="ko-KR" altLang="en-US" sz="1200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DF7A6A7-77DF-470C-BCDF-B4A1AFAB3AF0}"/>
                    </a:ext>
                  </a:extLst>
                </p:cNvPr>
                <p:cNvSpPr txBox="1"/>
                <p:nvPr/>
              </p:nvSpPr>
              <p:spPr>
                <a:xfrm>
                  <a:off x="3792931" y="1272383"/>
                  <a:ext cx="1460929" cy="191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ko-KR" altLang="en-US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ea"/>
                      <a:ea typeface="+mj-ea"/>
                    </a:rPr>
                    <a:t>데이터 분석가란</a:t>
                  </a:r>
                  <a:r>
                    <a:rPr lang="en-US" altLang="ko-KR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ea"/>
                      <a:ea typeface="+mj-ea"/>
                    </a:rPr>
                    <a:t>?</a:t>
                  </a: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0BFA3BA0-A0A7-4DDC-B8BE-58F546E77053}"/>
                    </a:ext>
                  </a:extLst>
                </p:cNvPr>
                <p:cNvSpPr txBox="1"/>
                <p:nvPr/>
              </p:nvSpPr>
              <p:spPr>
                <a:xfrm>
                  <a:off x="3240480" y="1210464"/>
                  <a:ext cx="1779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1</a:t>
                  </a: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1FCB057-6D86-4C88-877A-ED4705151AC4}"/>
                  </a:ext>
                </a:extLst>
              </p:cNvPr>
              <p:cNvGrpSpPr/>
              <p:nvPr/>
            </p:nvGrpSpPr>
            <p:grpSpPr>
              <a:xfrm>
                <a:off x="2905760" y="1631942"/>
                <a:ext cx="3059299" cy="1027625"/>
                <a:chOff x="2194560" y="761267"/>
                <a:chExt cx="3059299" cy="1027625"/>
              </a:xfrm>
            </p:grpSpPr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55596FE5-DC6B-4580-A451-672C84F5CB8F}"/>
                    </a:ext>
                  </a:extLst>
                </p:cNvPr>
                <p:cNvSpPr/>
                <p:nvPr/>
              </p:nvSpPr>
              <p:spPr>
                <a:xfrm>
                  <a:off x="2194560" y="785592"/>
                  <a:ext cx="1453415" cy="32068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16000" rtlCol="0" anchor="ctr"/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CHAPTER</a:t>
                  </a:r>
                  <a:endParaRPr lang="ko-KR" altLang="en-US" sz="1200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678AAB0-AD87-4BC0-A472-73C94D84513C}"/>
                    </a:ext>
                  </a:extLst>
                </p:cNvPr>
                <p:cNvSpPr txBox="1"/>
                <p:nvPr/>
              </p:nvSpPr>
              <p:spPr>
                <a:xfrm>
                  <a:off x="3792930" y="850219"/>
                  <a:ext cx="1460929" cy="191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ko-KR" altLang="en-US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ea"/>
                      <a:ea typeface="+mj-ea"/>
                    </a:rPr>
                    <a:t>핵심 역량</a:t>
                  </a:r>
                  <a:endParaRPr lang="en-US" altLang="ko-KR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A731073-739B-4A2B-B761-245787E28711}"/>
                    </a:ext>
                  </a:extLst>
                </p:cNvPr>
                <p:cNvSpPr txBox="1"/>
                <p:nvPr/>
              </p:nvSpPr>
              <p:spPr>
                <a:xfrm>
                  <a:off x="3835303" y="1219441"/>
                  <a:ext cx="807913" cy="569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171450" indent="-171450">
                    <a:lnSpc>
                      <a:spcPct val="110000"/>
                    </a:lnSpc>
                    <a:spcBef>
                      <a:spcPts val="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</a:pPr>
                  <a:r>
                    <a:rPr lang="en-US" altLang="ko-KR" sz="1050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Hard Skill</a:t>
                  </a:r>
                </a:p>
                <a:p>
                  <a:pPr marL="171450" indent="-171450">
                    <a:lnSpc>
                      <a:spcPct val="110000"/>
                    </a:lnSpc>
                    <a:spcBef>
                      <a:spcPts val="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</a:pPr>
                  <a:r>
                    <a:rPr lang="en-US" altLang="ko-KR" sz="1050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Soft Skill</a:t>
                  </a:r>
                </a:p>
                <a:p>
                  <a:pPr>
                    <a:lnSpc>
                      <a:spcPct val="110000"/>
                    </a:lnSpc>
                    <a:spcBef>
                      <a:spcPts val="200"/>
                    </a:spcBef>
                    <a:buClr>
                      <a:schemeClr val="accent1"/>
                    </a:buClr>
                  </a:pPr>
                  <a:endParaRPr lang="en-US" altLang="ko-KR" sz="1050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E077AEF-8764-474C-AF25-67B37A730991}"/>
                    </a:ext>
                  </a:extLst>
                </p:cNvPr>
                <p:cNvSpPr txBox="1"/>
                <p:nvPr/>
              </p:nvSpPr>
              <p:spPr>
                <a:xfrm>
                  <a:off x="3249174" y="761267"/>
                  <a:ext cx="1779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2</a:t>
                  </a:r>
                </a:p>
              </p:txBody>
            </p: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FE638B77-95B3-4496-8921-7724B27C854A}"/>
                  </a:ext>
                </a:extLst>
              </p:cNvPr>
              <p:cNvGrpSpPr/>
              <p:nvPr/>
            </p:nvGrpSpPr>
            <p:grpSpPr>
              <a:xfrm>
                <a:off x="2905760" y="2632143"/>
                <a:ext cx="3897077" cy="706795"/>
                <a:chOff x="2194560" y="326368"/>
                <a:chExt cx="3897077" cy="706795"/>
              </a:xfrm>
            </p:grpSpPr>
            <p:sp>
              <p:nvSpPr>
                <p:cNvPr id="142" name="직사각형 141">
                  <a:extLst>
                    <a:ext uri="{FF2B5EF4-FFF2-40B4-BE49-F238E27FC236}">
                      <a16:creationId xmlns:a16="http://schemas.microsoft.com/office/drawing/2014/main" id="{B4EACB33-BE72-41BD-ACD5-B573CCD13ABF}"/>
                    </a:ext>
                  </a:extLst>
                </p:cNvPr>
                <p:cNvSpPr/>
                <p:nvPr/>
              </p:nvSpPr>
              <p:spPr>
                <a:xfrm>
                  <a:off x="2194560" y="350693"/>
                  <a:ext cx="1453415" cy="32068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16000" rtlCol="0" anchor="ctr"/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CHAPTER</a:t>
                  </a:r>
                  <a:endParaRPr lang="ko-KR" altLang="en-US" sz="1200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F5E18B45-E97D-434E-9F7B-CE3452FC98E1}"/>
                    </a:ext>
                  </a:extLst>
                </p:cNvPr>
                <p:cNvSpPr txBox="1"/>
                <p:nvPr/>
              </p:nvSpPr>
              <p:spPr>
                <a:xfrm>
                  <a:off x="3792930" y="408558"/>
                  <a:ext cx="1460929" cy="191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ko-KR" altLang="en-US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ea"/>
                      <a:ea typeface="+mj-ea"/>
                    </a:rPr>
                    <a:t>업무 방식</a:t>
                  </a:r>
                  <a:endParaRPr lang="en-US" altLang="ko-KR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D6D640DD-F76B-40CA-9284-F674AEB69FEE}"/>
                    </a:ext>
                  </a:extLst>
                </p:cNvPr>
                <p:cNvSpPr txBox="1"/>
                <p:nvPr/>
              </p:nvSpPr>
              <p:spPr>
                <a:xfrm>
                  <a:off x="3792931" y="870490"/>
                  <a:ext cx="2298706" cy="1626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171450" indent="-171450">
                    <a:lnSpc>
                      <a:spcPct val="110000"/>
                    </a:lnSpc>
                    <a:spcBef>
                      <a:spcPts val="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</a:pPr>
                  <a:r>
                    <a:rPr lang="ko-KR" altLang="en-US" sz="1050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데이터 분석가의 단계 별 업무 방식</a:t>
                  </a:r>
                  <a:endParaRPr lang="en-US" altLang="ko-KR" sz="1050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491993-6731-407D-B593-1108AE50F484}"/>
                    </a:ext>
                  </a:extLst>
                </p:cNvPr>
                <p:cNvSpPr txBox="1"/>
                <p:nvPr/>
              </p:nvSpPr>
              <p:spPr>
                <a:xfrm>
                  <a:off x="3249174" y="326368"/>
                  <a:ext cx="1779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3</a:t>
                  </a: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4583A19C-D205-443A-A079-3CDC3281A42B}"/>
                  </a:ext>
                </a:extLst>
              </p:cNvPr>
              <p:cNvGrpSpPr/>
              <p:nvPr/>
            </p:nvGrpSpPr>
            <p:grpSpPr>
              <a:xfrm>
                <a:off x="2905760" y="3623730"/>
                <a:ext cx="3059299" cy="369332"/>
                <a:chOff x="2194560" y="-117145"/>
                <a:chExt cx="3059299" cy="369332"/>
              </a:xfrm>
            </p:grpSpPr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D37C843C-4A8A-4A74-8CA2-567DDA768A79}"/>
                    </a:ext>
                  </a:extLst>
                </p:cNvPr>
                <p:cNvSpPr/>
                <p:nvPr/>
              </p:nvSpPr>
              <p:spPr>
                <a:xfrm>
                  <a:off x="2194560" y="-89550"/>
                  <a:ext cx="1453415" cy="32068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Ins="216000" rtlCol="0" anchor="ctr"/>
                <a:lstStyle/>
                <a:p>
                  <a:pPr algn="ctr"/>
                  <a:r>
                    <a:rPr lang="en-US" altLang="ko-KR" sz="1200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CHAPTER</a:t>
                  </a:r>
                  <a:endParaRPr lang="ko-KR" altLang="en-US" sz="1200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2804A27-06B6-4A91-A69C-3285EF2BB85B}"/>
                    </a:ext>
                  </a:extLst>
                </p:cNvPr>
                <p:cNvSpPr txBox="1"/>
                <p:nvPr/>
              </p:nvSpPr>
              <p:spPr>
                <a:xfrm>
                  <a:off x="3792930" y="-45066"/>
                  <a:ext cx="1460929" cy="1914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noAutofit/>
                </a:bodyPr>
                <a:lstStyle/>
                <a:p>
                  <a:r>
                    <a:rPr lang="ko-KR" altLang="en-US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ea"/>
                      <a:ea typeface="+mj-ea"/>
                    </a:rPr>
                    <a:t>채용 공고를 통해 알아보는 </a:t>
                  </a:r>
                  <a:r>
                    <a:rPr lang="en-US" altLang="ko-KR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+mj-ea"/>
                      <a:ea typeface="+mj-ea"/>
                    </a:rPr>
                    <a:t>DA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D49E615-BFDF-404F-A0CF-EB220A0B99FA}"/>
                    </a:ext>
                  </a:extLst>
                </p:cNvPr>
                <p:cNvSpPr txBox="1"/>
                <p:nvPr/>
              </p:nvSpPr>
              <p:spPr>
                <a:xfrm>
                  <a:off x="3248681" y="-117145"/>
                  <a:ext cx="1779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ko-KR" sz="2400" b="1" dirty="0">
                      <a:ln>
                        <a:solidFill>
                          <a:srgbClr val="6C93C6">
                            <a:alpha val="0"/>
                          </a:srgbClr>
                        </a:solidFill>
                      </a:ln>
                      <a:solidFill>
                        <a:schemeClr val="bg1"/>
                      </a:solidFill>
                      <a:latin typeface="+mj-ea"/>
                      <a:ea typeface="+mj-ea"/>
                    </a:rPr>
                    <a:t>4</a:t>
                  </a:r>
                </a:p>
              </p:txBody>
            </p:sp>
          </p:grp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D9600A45-9741-4C10-AAE5-96FF8C35C6FA}"/>
                </a:ext>
              </a:extLst>
            </p:cNvPr>
            <p:cNvGrpSpPr/>
            <p:nvPr/>
          </p:nvGrpSpPr>
          <p:grpSpPr>
            <a:xfrm>
              <a:off x="2908300" y="4729842"/>
              <a:ext cx="3089780" cy="369332"/>
              <a:chOff x="2908300" y="4729842"/>
              <a:chExt cx="3089780" cy="369332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EABA28F-6A9A-4E1A-8375-FD8C7FCD0AEC}"/>
                  </a:ext>
                </a:extLst>
              </p:cNvPr>
              <p:cNvSpPr/>
              <p:nvPr/>
            </p:nvSpPr>
            <p:spPr>
              <a:xfrm>
                <a:off x="2908300" y="4754167"/>
                <a:ext cx="1453415" cy="32068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16000" rtlCol="0" anchor="ctr"/>
              <a:lstStyle/>
              <a:p>
                <a:pPr algn="ctr"/>
                <a:r>
                  <a:rPr lang="en-US" altLang="ko-KR" sz="1200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CHAPTER</a:t>
                </a:r>
                <a:endParaRPr lang="ko-KR" altLang="en-US" sz="1200" dirty="0">
                  <a:ln>
                    <a:solidFill>
                      <a:srgbClr val="6C93C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AA6AA63-29D9-4D00-B765-C91934C9BC84}"/>
                  </a:ext>
                </a:extLst>
              </p:cNvPr>
              <p:cNvSpPr txBox="1"/>
              <p:nvPr/>
            </p:nvSpPr>
            <p:spPr>
              <a:xfrm>
                <a:off x="3973074" y="4729842"/>
                <a:ext cx="1779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400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5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7B11AC9-CB25-4045-B69A-4C35CF54A75F}"/>
                  </a:ext>
                </a:extLst>
              </p:cNvPr>
              <p:cNvSpPr txBox="1"/>
              <p:nvPr/>
            </p:nvSpPr>
            <p:spPr>
              <a:xfrm>
                <a:off x="4537151" y="4818794"/>
                <a:ext cx="1460929" cy="191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ko-KR" altLang="en-US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자격증</a:t>
                </a:r>
                <a:endParaRPr lang="en-US" altLang="ko-KR" b="1" dirty="0">
                  <a:ln>
                    <a:solidFill>
                      <a:srgbClr val="6C93C6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CA5E0557-6955-4CE2-8975-401F2423A558}"/>
                </a:ext>
              </a:extLst>
            </p:cNvPr>
            <p:cNvGrpSpPr/>
            <p:nvPr/>
          </p:nvGrpSpPr>
          <p:grpSpPr>
            <a:xfrm>
              <a:off x="2908300" y="5757433"/>
              <a:ext cx="3089780" cy="369332"/>
              <a:chOff x="2908300" y="4700793"/>
              <a:chExt cx="3089780" cy="369332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6E00DFC0-2CD6-4B67-A9DC-D801B25D67C8}"/>
                  </a:ext>
                </a:extLst>
              </p:cNvPr>
              <p:cNvSpPr/>
              <p:nvPr/>
            </p:nvSpPr>
            <p:spPr>
              <a:xfrm>
                <a:off x="2908300" y="4725118"/>
                <a:ext cx="1453415" cy="32068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216000" rtlCol="0" anchor="ctr"/>
              <a:lstStyle/>
              <a:p>
                <a:pPr algn="ctr"/>
                <a:r>
                  <a:rPr lang="en-US" altLang="ko-KR" sz="1200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CHAPTER</a:t>
                </a:r>
                <a:endParaRPr lang="ko-KR" altLang="en-US" sz="1200" dirty="0">
                  <a:ln>
                    <a:solidFill>
                      <a:srgbClr val="6C93C6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2295764-2EC0-4064-B683-497C72E6F21E}"/>
                  </a:ext>
                </a:extLst>
              </p:cNvPr>
              <p:cNvSpPr txBox="1"/>
              <p:nvPr/>
            </p:nvSpPr>
            <p:spPr>
              <a:xfrm>
                <a:off x="3973074" y="4700793"/>
                <a:ext cx="1779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2400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55BF600-8208-44B6-AB49-9914AC52597A}"/>
                  </a:ext>
                </a:extLst>
              </p:cNvPr>
              <p:cNvSpPr txBox="1"/>
              <p:nvPr/>
            </p:nvSpPr>
            <p:spPr>
              <a:xfrm>
                <a:off x="4537151" y="4789745"/>
                <a:ext cx="1460929" cy="191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ko-KR" altLang="en-US" b="1" dirty="0">
                    <a:ln>
                      <a:solidFill>
                        <a:srgbClr val="6C93C6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ea"/>
                    <a:ea typeface="+mj-ea"/>
                  </a:rPr>
                  <a:t>결론</a:t>
                </a:r>
                <a:endParaRPr lang="en-US" altLang="ko-KR" b="1" dirty="0">
                  <a:ln>
                    <a:solidFill>
                      <a:srgbClr val="6C93C6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42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61242-96EE-884E-60C5-0D71F6825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B7DB5D9-CF6F-7828-E83C-CB5AEB77AD24}"/>
              </a:ext>
            </a:extLst>
          </p:cNvPr>
          <p:cNvGrpSpPr/>
          <p:nvPr/>
        </p:nvGrpSpPr>
        <p:grpSpPr>
          <a:xfrm>
            <a:off x="1" y="362793"/>
            <a:ext cx="8024015" cy="370038"/>
            <a:chOff x="1" y="362793"/>
            <a:chExt cx="8024015" cy="3700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2237E22-5DC9-26C7-D874-D4CA8344C9C9}"/>
                </a:ext>
              </a:extLst>
            </p:cNvPr>
            <p:cNvGrpSpPr/>
            <p:nvPr/>
          </p:nvGrpSpPr>
          <p:grpSpPr>
            <a:xfrm>
              <a:off x="456873" y="362793"/>
              <a:ext cx="7567143" cy="370038"/>
              <a:chOff x="460048" y="535436"/>
              <a:chExt cx="7567143" cy="3700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C975BB-923E-04D1-D177-11A43EB3F56F}"/>
                  </a:ext>
                </a:extLst>
              </p:cNvPr>
              <p:cNvSpPr txBox="1"/>
              <p:nvPr/>
            </p:nvSpPr>
            <p:spPr>
              <a:xfrm>
                <a:off x="1127030" y="591289"/>
                <a:ext cx="69001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ko-KR" altLang="en-US" sz="2000" b="1" spc="-15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latin typeface="+mj-ea"/>
                    <a:ea typeface="+mj-ea"/>
                  </a:rPr>
                  <a:t>데이터 분석가란</a:t>
                </a:r>
                <a:r>
                  <a:rPr lang="en-US" altLang="ko-KR" sz="2000" b="1" spc="-15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latin typeface="+mj-ea"/>
                    <a:ea typeface="+mj-ea"/>
                  </a:rPr>
                  <a:t>?</a:t>
                </a: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B3086A8-6971-9D6D-0D7F-652EB7809258}"/>
                  </a:ext>
                </a:extLst>
              </p:cNvPr>
              <p:cNvSpPr/>
              <p:nvPr/>
            </p:nvSpPr>
            <p:spPr>
              <a:xfrm>
                <a:off x="460048" y="535436"/>
                <a:ext cx="370038" cy="370038"/>
              </a:xfrm>
              <a:prstGeom prst="ellips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altLang="ko-KR" sz="2800" b="1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/>
                    </a:solidFill>
                    <a:latin typeface="+mn-ea"/>
                    <a:cs typeface="맑은 고딕 Semilight" panose="020B0502040204020203" pitchFamily="50" charset="-127"/>
                  </a:rPr>
                  <a:t>01.</a:t>
                </a:r>
                <a:endParaRPr lang="ko-KR" altLang="en-US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ACAC37E0-C45F-38F4-8C9B-46D9E59388DC}"/>
                </a:ext>
              </a:extLst>
            </p:cNvPr>
            <p:cNvSpPr/>
            <p:nvPr/>
          </p:nvSpPr>
          <p:spPr>
            <a:xfrm rot="10800000">
              <a:off x="1" y="366274"/>
              <a:ext cx="94682" cy="348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1C4AB36-070E-4BAB-F81F-923CFA7D9EE1}"/>
              </a:ext>
            </a:extLst>
          </p:cNvPr>
          <p:cNvSpPr txBox="1"/>
          <p:nvPr/>
        </p:nvSpPr>
        <p:spPr>
          <a:xfrm>
            <a:off x="3636934" y="1352887"/>
            <a:ext cx="2632131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데이터 분석가</a:t>
            </a:r>
            <a:r>
              <a:rPr lang="en-US" altLang="ko-KR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(Data Analyst)</a:t>
            </a:r>
            <a:endParaRPr lang="ko-KR" altLang="en-US" b="1" spc="-150" dirty="0">
              <a:ln>
                <a:solidFill>
                  <a:srgbClr val="1D9BE6">
                    <a:alpha val="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DEFF74-A8DB-FCAD-F774-316CFE86189C}"/>
              </a:ext>
            </a:extLst>
          </p:cNvPr>
          <p:cNvSpPr txBox="1"/>
          <p:nvPr/>
        </p:nvSpPr>
        <p:spPr>
          <a:xfrm>
            <a:off x="253431" y="4390690"/>
            <a:ext cx="2692725" cy="6463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수집하고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해석해서</a:t>
            </a:r>
            <a:endParaRPr lang="en-US" altLang="ko-KR" sz="14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의사결정을 도와주는 인사이트를 </a:t>
            </a:r>
            <a:endParaRPr lang="en-US" altLang="ko-KR" sz="14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도출하는 사람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E615FA54-D533-236C-BF9A-6A3CD1F1B73B}"/>
              </a:ext>
            </a:extLst>
          </p:cNvPr>
          <p:cNvGrpSpPr/>
          <p:nvPr/>
        </p:nvGrpSpPr>
        <p:grpSpPr>
          <a:xfrm>
            <a:off x="1026285" y="2490237"/>
            <a:ext cx="1434465" cy="1434465"/>
            <a:chOff x="536258" y="1934312"/>
            <a:chExt cx="1434465" cy="1434465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A7286A-1F70-CFD4-30DC-C4AB0403069F}"/>
                </a:ext>
              </a:extLst>
            </p:cNvPr>
            <p:cNvSpPr/>
            <p:nvPr/>
          </p:nvSpPr>
          <p:spPr>
            <a:xfrm>
              <a:off x="536258" y="1934312"/>
              <a:ext cx="1434465" cy="143446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B25779-0297-D612-EE21-A9EF341A6BE7}"/>
                </a:ext>
              </a:extLst>
            </p:cNvPr>
            <p:cNvSpPr txBox="1"/>
            <p:nvPr/>
          </p:nvSpPr>
          <p:spPr>
            <a:xfrm>
              <a:off x="588169" y="2587528"/>
              <a:ext cx="13306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ChatGPT</a:t>
              </a:r>
              <a:endParaRPr lang="ko-KR" altLang="en-US" sz="20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851469-A448-D7E3-5C17-B7B3EBE4A3E7}"/>
                </a:ext>
              </a:extLst>
            </p:cNvPr>
            <p:cNvSpPr txBox="1"/>
            <p:nvPr/>
          </p:nvSpPr>
          <p:spPr>
            <a:xfrm>
              <a:off x="1014730" y="2060478"/>
              <a:ext cx="4775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01</a:t>
              </a:r>
              <a:endParaRPr lang="ko-KR" altLang="en-US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25353C7B-3A46-0D1C-1BC9-FE151123E96F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5" y="2400300"/>
              <a:ext cx="114935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E734AAF-9450-99A2-8726-AA7E6B48C090}"/>
              </a:ext>
            </a:extLst>
          </p:cNvPr>
          <p:cNvCxnSpPr>
            <a:cxnSpLocks/>
          </p:cNvCxnSpPr>
          <p:nvPr/>
        </p:nvCxnSpPr>
        <p:spPr>
          <a:xfrm>
            <a:off x="1591117" y="4129172"/>
            <a:ext cx="304800" cy="0"/>
          </a:xfrm>
          <a:prstGeom prst="line">
            <a:avLst/>
          </a:prstGeom>
          <a:ln w="22225" cap="rnd">
            <a:solidFill>
              <a:schemeClr val="bg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03D6B2-AC43-E2CF-42E5-523B9220208D}"/>
              </a:ext>
            </a:extLst>
          </p:cNvPr>
          <p:cNvGrpSpPr/>
          <p:nvPr/>
        </p:nvGrpSpPr>
        <p:grpSpPr>
          <a:xfrm>
            <a:off x="3393861" y="2382516"/>
            <a:ext cx="2842920" cy="3408558"/>
            <a:chOff x="95576" y="2712085"/>
            <a:chExt cx="2842920" cy="3408558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F96BA2D-D161-C4FC-FBA0-8386C2DB6EE8}"/>
                </a:ext>
              </a:extLst>
            </p:cNvPr>
            <p:cNvGrpSpPr/>
            <p:nvPr/>
          </p:nvGrpSpPr>
          <p:grpSpPr>
            <a:xfrm>
              <a:off x="95576" y="2712085"/>
              <a:ext cx="2842920" cy="3408558"/>
              <a:chOff x="-123163" y="1934312"/>
              <a:chExt cx="2842920" cy="3408558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33DF58-6F31-9B3F-256B-74D50BA75219}"/>
                  </a:ext>
                </a:extLst>
              </p:cNvPr>
              <p:cNvSpPr txBox="1"/>
              <p:nvPr/>
            </p:nvSpPr>
            <p:spPr>
              <a:xfrm>
                <a:off x="-123163" y="3834765"/>
                <a:ext cx="2842920" cy="1508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데이터에 대한 기본지식을 바탕으로 데이터 분석기획</a:t>
                </a:r>
                <a:r>
                  <a:rPr lang="en-US" altLang="ko-KR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</a:t>
                </a:r>
                <a:r>
                  <a:rPr lang="en-US" altLang="ko-KR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시각화 업무를 수행</a:t>
                </a:r>
                <a:endPara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프로세스 혁신 및 마케팅 전략 결정 등의 의사결정을 지원하는 직무를 수행하는 전문가</a:t>
                </a:r>
                <a:endPara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25CDD8D5-80EB-B6B5-7B29-4907E502A36A}"/>
                  </a:ext>
                </a:extLst>
              </p:cNvPr>
              <p:cNvGrpSpPr/>
              <p:nvPr/>
            </p:nvGrpSpPr>
            <p:grpSpPr>
              <a:xfrm>
                <a:off x="536258" y="1934312"/>
                <a:ext cx="1434465" cy="1434465"/>
                <a:chOff x="536258" y="1934312"/>
                <a:chExt cx="1434465" cy="1434465"/>
              </a:xfrm>
            </p:grpSpPr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6ABAD9F8-9EEC-FDE9-2441-167D1BD66877}"/>
                    </a:ext>
                  </a:extLst>
                </p:cNvPr>
                <p:cNvSpPr/>
                <p:nvPr/>
              </p:nvSpPr>
              <p:spPr>
                <a:xfrm>
                  <a:off x="536258" y="1934312"/>
                  <a:ext cx="1434465" cy="143446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4D6E825-D5D0-C3B7-5136-8B2B9C8B0624}"/>
                    </a:ext>
                  </a:extLst>
                </p:cNvPr>
                <p:cNvSpPr txBox="1"/>
                <p:nvPr/>
              </p:nvSpPr>
              <p:spPr>
                <a:xfrm>
                  <a:off x="588169" y="2587528"/>
                  <a:ext cx="133064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2000" b="1" spc="-13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위키백과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63192D-5A28-42C7-AB34-A47C190445B1}"/>
                    </a:ext>
                  </a:extLst>
                </p:cNvPr>
                <p:cNvSpPr txBox="1"/>
                <p:nvPr/>
              </p:nvSpPr>
              <p:spPr>
                <a:xfrm>
                  <a:off x="1014730" y="2060478"/>
                  <a:ext cx="4775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400" spc="-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 Semilight" panose="020B0502040204020203" pitchFamily="50" charset="-127"/>
                      <a:ea typeface="맑은 고딕 Semilight" panose="020B0502040204020203" pitchFamily="50" charset="-127"/>
                      <a:cs typeface="맑은 고딕 Semilight" panose="020B0502040204020203" pitchFamily="50" charset="-127"/>
                    </a:rPr>
                    <a:t>02</a:t>
                  </a:r>
                  <a:endParaRPr lang="ko-KR" altLang="en-US" sz="14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endParaRPr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427860B7-AE0E-E84B-F745-3312377F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815" y="2400300"/>
                  <a:ext cx="114935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0A210B5-9B57-47E3-1000-BBE27E8C8340}"/>
                </a:ext>
              </a:extLst>
            </p:cNvPr>
            <p:cNvCxnSpPr>
              <a:cxnSpLocks/>
            </p:cNvCxnSpPr>
            <p:nvPr/>
          </p:nvCxnSpPr>
          <p:spPr>
            <a:xfrm>
              <a:off x="1319829" y="4351020"/>
              <a:ext cx="304800" cy="0"/>
            </a:xfrm>
            <a:prstGeom prst="line">
              <a:avLst/>
            </a:prstGeom>
            <a:ln w="22225" cap="rnd"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4BD0FC3-7686-8F31-4929-411132195B72}"/>
              </a:ext>
            </a:extLst>
          </p:cNvPr>
          <p:cNvGrpSpPr/>
          <p:nvPr/>
        </p:nvGrpSpPr>
        <p:grpSpPr>
          <a:xfrm>
            <a:off x="6601251" y="2382516"/>
            <a:ext cx="3051318" cy="2546783"/>
            <a:chOff x="217077" y="2712085"/>
            <a:chExt cx="3122484" cy="254678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3A37310-13E7-3CB1-A318-3D6321496402}"/>
                </a:ext>
              </a:extLst>
            </p:cNvPr>
            <p:cNvGrpSpPr/>
            <p:nvPr/>
          </p:nvGrpSpPr>
          <p:grpSpPr>
            <a:xfrm>
              <a:off x="217077" y="2712085"/>
              <a:ext cx="3122484" cy="2546783"/>
              <a:chOff x="-1662" y="1934312"/>
              <a:chExt cx="3122484" cy="2546783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51974F0-CD52-30E3-CDB8-E1574E4ED997}"/>
                  </a:ext>
                </a:extLst>
              </p:cNvPr>
              <p:cNvSpPr txBox="1"/>
              <p:nvPr/>
            </p:nvSpPr>
            <p:spPr>
              <a:xfrm>
                <a:off x="-1662" y="3834764"/>
                <a:ext cx="3122484" cy="646331"/>
              </a:xfrm>
              <a:prstGeom prst="rect">
                <a:avLst/>
              </a:prstGeom>
              <a:noFill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데이터를 수집</a:t>
                </a:r>
                <a:r>
                  <a:rPr lang="en-US" altLang="ko-KR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처리</a:t>
                </a:r>
                <a:r>
                  <a:rPr lang="en-US" altLang="ko-KR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분석하는 역할을 수행하며</a:t>
                </a:r>
                <a:r>
                  <a:rPr lang="en-US" altLang="ko-KR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이를 통해 조직의 의사결정 과정을 지원하는 사람 </a:t>
                </a:r>
                <a:endParaRPr lang="en-US" altLang="ko-KR" sz="1400" b="1" spc="-13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07D5BEC2-75FB-AD94-9713-0B26B620FDF4}"/>
                  </a:ext>
                </a:extLst>
              </p:cNvPr>
              <p:cNvGrpSpPr/>
              <p:nvPr/>
            </p:nvGrpSpPr>
            <p:grpSpPr>
              <a:xfrm>
                <a:off x="536258" y="1934312"/>
                <a:ext cx="1434465" cy="1434465"/>
                <a:chOff x="536258" y="1934312"/>
                <a:chExt cx="1434465" cy="1434465"/>
              </a:xfrm>
            </p:grpSpPr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7B4C8D24-61A6-ED45-340B-1FC5B0EA09D9}"/>
                    </a:ext>
                  </a:extLst>
                </p:cNvPr>
                <p:cNvSpPr/>
                <p:nvPr/>
              </p:nvSpPr>
              <p:spPr>
                <a:xfrm>
                  <a:off x="536258" y="1934312"/>
                  <a:ext cx="1434465" cy="143446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A2A48BA-4629-862B-004D-12B5718C6785}"/>
                    </a:ext>
                  </a:extLst>
                </p:cNvPr>
                <p:cNvSpPr txBox="1"/>
                <p:nvPr/>
              </p:nvSpPr>
              <p:spPr>
                <a:xfrm>
                  <a:off x="588169" y="2494421"/>
                  <a:ext cx="1330642" cy="707886"/>
                </a:xfrm>
                <a:prstGeom prst="rect">
                  <a:avLst/>
                </a:prstGeom>
                <a:noFill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2000" b="1" spc="-13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네이버</a:t>
                  </a:r>
                  <a:endParaRPr lang="en-US" altLang="ko-KR" sz="2000" b="1" spc="-13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algn="ctr"/>
                  <a:r>
                    <a:rPr lang="ko-KR" altLang="en-US" sz="2000" b="1" spc="-13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백과사전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74E3336F-93FF-B253-1A4C-98A83CFC52C4}"/>
                    </a:ext>
                  </a:extLst>
                </p:cNvPr>
                <p:cNvSpPr txBox="1"/>
                <p:nvPr/>
              </p:nvSpPr>
              <p:spPr>
                <a:xfrm>
                  <a:off x="1014730" y="2060478"/>
                  <a:ext cx="477520" cy="307777"/>
                </a:xfrm>
                <a:prstGeom prst="rect">
                  <a:avLst/>
                </a:prstGeom>
                <a:noFill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400" spc="-5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 Semilight" panose="020B0502040204020203" pitchFamily="50" charset="-127"/>
                      <a:ea typeface="맑은 고딕 Semilight" panose="020B0502040204020203" pitchFamily="50" charset="-127"/>
                      <a:cs typeface="맑은 고딕 Semilight" panose="020B0502040204020203" pitchFamily="50" charset="-127"/>
                    </a:rPr>
                    <a:t>03</a:t>
                  </a:r>
                  <a:endParaRPr lang="ko-KR" altLang="en-US" sz="1400" spc="-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endParaRPr>
                </a:p>
              </p:txBody>
            </p: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2C9368F4-D7A2-3B3F-14A3-3E81A6006A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815" y="2400300"/>
                  <a:ext cx="114935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3D4D668-1BB8-8B99-6EC4-70A8AEFCBB0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829" y="4351020"/>
              <a:ext cx="304800" cy="0"/>
            </a:xfrm>
            <a:prstGeom prst="line">
              <a:avLst/>
            </a:prstGeom>
            <a:ln w="22225" cap="rnd">
              <a:solidFill>
                <a:schemeClr val="bg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0C894CD9-CE00-C7B0-A461-B83FBFD98A32}"/>
              </a:ext>
            </a:extLst>
          </p:cNvPr>
          <p:cNvSpPr txBox="1"/>
          <p:nvPr/>
        </p:nvSpPr>
        <p:spPr>
          <a:xfrm>
            <a:off x="3017368" y="1755157"/>
            <a:ext cx="394883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기반으로 조직의 의사결정을 지원하는 사람</a:t>
            </a:r>
            <a:r>
              <a:rPr lang="en-US" altLang="ko-KR" sz="1400" b="1" spc="-13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1400" b="1" spc="-13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66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856CB51E-A8F8-48A7-B773-EB994585FF4E}"/>
              </a:ext>
            </a:extLst>
          </p:cNvPr>
          <p:cNvSpPr txBox="1"/>
          <p:nvPr/>
        </p:nvSpPr>
        <p:spPr>
          <a:xfrm>
            <a:off x="1714664" y="1988331"/>
            <a:ext cx="1027974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 Hard Skills</a:t>
            </a:r>
            <a:endParaRPr lang="ko-KR" altLang="en-US" b="1" spc="-150" dirty="0">
              <a:ln>
                <a:solidFill>
                  <a:srgbClr val="1D9BE6">
                    <a:alpha val="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2C4E5E-0096-B75D-E01B-C6BD33AA5B18}"/>
              </a:ext>
            </a:extLst>
          </p:cNvPr>
          <p:cNvGrpSpPr/>
          <p:nvPr/>
        </p:nvGrpSpPr>
        <p:grpSpPr>
          <a:xfrm>
            <a:off x="1" y="362793"/>
            <a:ext cx="8024015" cy="370038"/>
            <a:chOff x="1" y="362793"/>
            <a:chExt cx="8024015" cy="37003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B15F427-490D-42B3-A113-DD1CFF9C6CBE}"/>
                </a:ext>
              </a:extLst>
            </p:cNvPr>
            <p:cNvGrpSpPr/>
            <p:nvPr/>
          </p:nvGrpSpPr>
          <p:grpSpPr>
            <a:xfrm>
              <a:off x="456873" y="362793"/>
              <a:ext cx="7567143" cy="370038"/>
              <a:chOff x="460048" y="535436"/>
              <a:chExt cx="7567143" cy="3700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45A934-3B58-4A0A-9E33-EB8255A1805D}"/>
                  </a:ext>
                </a:extLst>
              </p:cNvPr>
              <p:cNvSpPr txBox="1"/>
              <p:nvPr/>
            </p:nvSpPr>
            <p:spPr>
              <a:xfrm>
                <a:off x="1127030" y="591289"/>
                <a:ext cx="690016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ko-KR" altLang="en-US" sz="2000" b="1" spc="-15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latin typeface="+mj-ea"/>
                    <a:ea typeface="+mj-ea"/>
                  </a:rPr>
                  <a:t>핵심 역량</a:t>
                </a:r>
                <a:r>
                  <a:rPr lang="en-US" altLang="ko-KR" sz="2000" b="1" spc="-15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latin typeface="+mj-ea"/>
                    <a:ea typeface="+mj-ea"/>
                  </a:rPr>
                  <a:t>.</a:t>
                </a: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80C92B51-C6E9-4B6B-BDF9-C23FFC30BB5A}"/>
                  </a:ext>
                </a:extLst>
              </p:cNvPr>
              <p:cNvSpPr/>
              <p:nvPr/>
            </p:nvSpPr>
            <p:spPr>
              <a:xfrm>
                <a:off x="460048" y="535436"/>
                <a:ext cx="370038" cy="370038"/>
              </a:xfrm>
              <a:prstGeom prst="ellipse">
                <a:avLst/>
              </a:prstGeom>
              <a:no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r>
                  <a:rPr lang="en-US" altLang="ko-KR" sz="2800" b="1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/>
                    </a:solidFill>
                    <a:latin typeface="+mn-ea"/>
                    <a:cs typeface="맑은 고딕 Semilight" panose="020B0502040204020203" pitchFamily="50" charset="-127"/>
                  </a:rPr>
                  <a:t>02.</a:t>
                </a:r>
                <a:endParaRPr lang="ko-KR" altLang="en-US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endParaRPr>
              </a:p>
            </p:txBody>
          </p:sp>
        </p:grp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E7D3363D-2C2C-472D-9D6B-0F1E19668FFF}"/>
                </a:ext>
              </a:extLst>
            </p:cNvPr>
            <p:cNvSpPr/>
            <p:nvPr/>
          </p:nvSpPr>
          <p:spPr>
            <a:xfrm rot="10800000">
              <a:off x="1" y="366274"/>
              <a:ext cx="94682" cy="34810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6BACEF9-86F7-032F-E15C-3743C0804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32780"/>
              </p:ext>
            </p:extLst>
          </p:nvPr>
        </p:nvGraphicFramePr>
        <p:xfrm>
          <a:off x="289934" y="2545133"/>
          <a:ext cx="4284001" cy="32478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993">
                  <a:extLst>
                    <a:ext uri="{9D8B030D-6E8A-4147-A177-3AD203B41FA5}">
                      <a16:colId xmlns:a16="http://schemas.microsoft.com/office/drawing/2014/main" val="3924060656"/>
                    </a:ext>
                  </a:extLst>
                </a:gridCol>
                <a:gridCol w="2759008">
                  <a:extLst>
                    <a:ext uri="{9D8B030D-6E8A-4147-A177-3AD203B41FA5}">
                      <a16:colId xmlns:a16="http://schemas.microsoft.com/office/drawing/2014/main" val="1230428135"/>
                    </a:ext>
                  </a:extLst>
                </a:gridCol>
              </a:tblGrid>
              <a:tr h="267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kern="1200" spc="-120" baseline="0" dirty="0">
                          <a:ln>
                            <a:solidFill>
                              <a:srgbClr val="4A66A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Hard Skills</a:t>
                      </a:r>
                      <a:endParaRPr lang="ko-KR" altLang="en-US" sz="1400" b="1" kern="1200" spc="-120" baseline="0" dirty="0">
                        <a:ln>
                          <a:solidFill>
                            <a:srgbClr val="4A66AC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120" baseline="0" dirty="0">
                          <a:ln>
                            <a:solidFill>
                              <a:srgbClr val="4A66A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85761"/>
                  </a:ext>
                </a:extLst>
              </a:tr>
              <a:tr h="589965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SQL</a:t>
                      </a:r>
                      <a:endParaRPr lang="ko-KR" altLang="en-US" sz="1200" b="1" kern="100" spc="-12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50" b="0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데이터 추출</a:t>
                      </a:r>
                      <a:r>
                        <a:rPr lang="en-US" altLang="ko-KR" sz="1050" b="0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정제의 핵심</a:t>
                      </a:r>
                      <a:endParaRPr lang="en-US" altLang="ko-KR" sz="1050" b="0" kern="100" spc="-12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50" b="0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거의 모든 분석 업무의 기본</a:t>
                      </a:r>
                      <a:endParaRPr lang="en-US" altLang="ko-KR" sz="1050" b="0" kern="100" spc="-12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1941"/>
                  </a:ext>
                </a:extLst>
              </a:tr>
              <a:tr h="589965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통계 지식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평균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분산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회귀분석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가설검정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A/B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테스트나 샘플 해석에 필수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047"/>
                  </a:ext>
                </a:extLst>
              </a:tr>
              <a:tr h="602630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Python / R</a:t>
                      </a:r>
                      <a:endParaRPr kumimoji="0" lang="ko-KR" altLang="en-US" sz="1200" b="1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가공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시각화 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모델링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자동화  및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  복잡한 분석에 사용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74004"/>
                  </a:ext>
                </a:extLst>
              </a:tr>
              <a:tr h="589965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시각화 도구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Tableau, Power BI, Looker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 대시보드 제작용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5763"/>
                  </a:ext>
                </a:extLst>
              </a:tr>
              <a:tr h="589965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Excel</a:t>
                      </a:r>
                      <a:endParaRPr kumimoji="0" lang="ko-KR" altLang="en-US" sz="1200" b="1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기초 분석 및 빠른 보고서 작업용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2011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E9D7859-F312-5DA5-7BEB-17C14619F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81676"/>
              </p:ext>
            </p:extLst>
          </p:nvPr>
        </p:nvGraphicFramePr>
        <p:xfrm>
          <a:off x="5332065" y="2545133"/>
          <a:ext cx="4284001" cy="31258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993">
                  <a:extLst>
                    <a:ext uri="{9D8B030D-6E8A-4147-A177-3AD203B41FA5}">
                      <a16:colId xmlns:a16="http://schemas.microsoft.com/office/drawing/2014/main" val="3924060656"/>
                    </a:ext>
                  </a:extLst>
                </a:gridCol>
                <a:gridCol w="2759008">
                  <a:extLst>
                    <a:ext uri="{9D8B030D-6E8A-4147-A177-3AD203B41FA5}">
                      <a16:colId xmlns:a16="http://schemas.microsoft.com/office/drawing/2014/main" val="1230428135"/>
                    </a:ext>
                  </a:extLst>
                </a:gridCol>
              </a:tblGrid>
              <a:tr h="267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400" b="1" kern="1200" spc="-120" baseline="0" dirty="0">
                          <a:ln>
                            <a:solidFill>
                              <a:srgbClr val="4A66A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Soft</a:t>
                      </a:r>
                      <a:r>
                        <a:rPr lang="ko-KR" altLang="en-US" sz="1400" b="1" kern="1200" spc="-120" baseline="0" dirty="0">
                          <a:ln>
                            <a:solidFill>
                              <a:srgbClr val="4A66A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1400" b="1" kern="1200" spc="-120" baseline="0" dirty="0">
                          <a:ln>
                            <a:solidFill>
                              <a:srgbClr val="4A66A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Skills</a:t>
                      </a:r>
                      <a:endParaRPr lang="ko-KR" altLang="en-US" sz="1400" b="1" kern="1200" spc="-120" baseline="0" dirty="0">
                        <a:ln>
                          <a:solidFill>
                            <a:srgbClr val="4A66AC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120" baseline="0" dirty="0">
                          <a:ln>
                            <a:solidFill>
                              <a:srgbClr val="4A66A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85761"/>
                  </a:ext>
                </a:extLst>
              </a:tr>
              <a:tr h="589965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논리적 사고력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50" b="0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데이터에서 도출 </a:t>
                      </a:r>
                      <a:r>
                        <a:rPr lang="en-US" altLang="ko-KR" sz="1050" b="0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050" b="0" kern="100" spc="-12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명확한 의사결정 지원</a:t>
                      </a:r>
                      <a:endParaRPr lang="en-US" altLang="ko-KR" sz="1050" b="0" kern="100" spc="-12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1941"/>
                  </a:ext>
                </a:extLst>
              </a:tr>
              <a:tr h="589965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비즈니스 이해력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분석이 매출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유저 경험 전략에 어떻게 기여하는지 아는 힘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해당 산업 및 비즈니스 상황을 이해하고 분석 결과를 맥락에 맞게 해서하는 능력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047"/>
                  </a:ext>
                </a:extLst>
              </a:tr>
              <a:tr h="602630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커뮤니케이션 능력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데이터 분석 결과를 다른 </a:t>
                      </a:r>
                      <a:r>
                        <a:rPr kumimoji="0" lang="ko-KR" altLang="en-US" sz="1050" b="0" i="0" u="none" strike="noStrike" kern="100" cap="none" spc="-120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직군과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공유하고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설명하는 능력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 결과를 이해할 수 있도록 보고서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ppt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등을 작성하고 명확하게 전달하는 능력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74004"/>
                  </a:ext>
                </a:extLst>
              </a:tr>
              <a:tr h="589965">
                <a:tc>
                  <a:txBody>
                    <a:bodyPr/>
                    <a:lstStyle/>
                    <a:p>
                      <a:pPr marL="0" marR="0" lvl="0" indent="0" algn="ctr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해결 능력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주어진 데이터로 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왜 이런 현상이 일어났는가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?”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를 탐색하는 능력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복잡한 문제를 인지</a:t>
                      </a:r>
                      <a:r>
                        <a:rPr kumimoji="0" lang="en-US" altLang="ko-KR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00" cap="none" spc="-120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분석하고 최적의 해결책을 도출하는 능력</a:t>
                      </a: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57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7EF8C50-55AF-D460-12AE-6C030D0C46E1}"/>
              </a:ext>
            </a:extLst>
          </p:cNvPr>
          <p:cNvSpPr txBox="1"/>
          <p:nvPr/>
        </p:nvSpPr>
        <p:spPr>
          <a:xfrm>
            <a:off x="6851261" y="1988330"/>
            <a:ext cx="938783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rgbClr val="1D9BE6">
                      <a:alpha val="0"/>
                    </a:srgbClr>
                  </a:solidFill>
                </a:ln>
                <a:solidFill>
                  <a:schemeClr val="bg2">
                    <a:lumMod val="50000"/>
                  </a:schemeClr>
                </a:solidFill>
                <a:latin typeface="+mn-ea"/>
              </a:rPr>
              <a:t> Soft Skills</a:t>
            </a:r>
            <a:endParaRPr lang="ko-KR" altLang="en-US" b="1" spc="-150" dirty="0">
              <a:ln>
                <a:solidFill>
                  <a:srgbClr val="1D9BE6">
                    <a:alpha val="0"/>
                  </a:srgbClr>
                </a:solidFill>
              </a:ln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917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E71F0C00-052B-417A-BF6F-227B5116A0FB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FA5637-ECD1-4809-A32D-D6F0E2215851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업무 방식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89CE04D-6BFB-4684-A63D-541BE3BC025F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03.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D84B9F0-84F7-444B-B2D6-79F4D3EF1939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84A6E20-930D-9A7C-A95E-4B6609B49984}"/>
              </a:ext>
            </a:extLst>
          </p:cNvPr>
          <p:cNvGrpSpPr/>
          <p:nvPr/>
        </p:nvGrpSpPr>
        <p:grpSpPr>
          <a:xfrm>
            <a:off x="217672" y="2030111"/>
            <a:ext cx="1484873" cy="2659926"/>
            <a:chOff x="217672" y="2030111"/>
            <a:chExt cx="1484873" cy="265992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B3307429-4BFB-42CF-99F6-A38D23D6D22C}"/>
                </a:ext>
              </a:extLst>
            </p:cNvPr>
            <p:cNvGrpSpPr/>
            <p:nvPr/>
          </p:nvGrpSpPr>
          <p:grpSpPr>
            <a:xfrm>
              <a:off x="217672" y="2030111"/>
              <a:ext cx="1484873" cy="1424940"/>
              <a:chOff x="1994110" y="2113937"/>
              <a:chExt cx="1484873" cy="1424940"/>
            </a:xfrm>
          </p:grpSpPr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3C5A860A-0FFE-4E1C-9BAF-98A13500094C}"/>
                  </a:ext>
                </a:extLst>
              </p:cNvPr>
              <p:cNvSpPr/>
              <p:nvPr/>
            </p:nvSpPr>
            <p:spPr>
              <a:xfrm>
                <a:off x="1994110" y="2113937"/>
                <a:ext cx="1424940" cy="1424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1D9BE6">
                        <a:alpha val="0"/>
                      </a:srgbClr>
                    </a:solidFill>
                  </a:ln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7FB6B28-AC93-49AB-8B23-D6E7D799C9DF}"/>
                  </a:ext>
                </a:extLst>
              </p:cNvPr>
              <p:cNvGrpSpPr/>
              <p:nvPr/>
            </p:nvGrpSpPr>
            <p:grpSpPr>
              <a:xfrm>
                <a:off x="2117793" y="2228501"/>
                <a:ext cx="1361190" cy="1177574"/>
                <a:chOff x="570819" y="3240468"/>
                <a:chExt cx="1147562" cy="992763"/>
              </a:xfrm>
            </p:grpSpPr>
            <p:sp>
              <p:nvSpPr>
                <p:cNvPr id="21" name="원호 20">
                  <a:extLst>
                    <a:ext uri="{FF2B5EF4-FFF2-40B4-BE49-F238E27FC236}">
                      <a16:creationId xmlns:a16="http://schemas.microsoft.com/office/drawing/2014/main" id="{D219D230-5AD4-4351-A3D8-0FD1CEC261AA}"/>
                    </a:ext>
                  </a:extLst>
                </p:cNvPr>
                <p:cNvSpPr/>
                <p:nvPr/>
              </p:nvSpPr>
              <p:spPr>
                <a:xfrm>
                  <a:off x="570819" y="3240468"/>
                  <a:ext cx="992764" cy="992763"/>
                </a:xfrm>
                <a:prstGeom prst="arc">
                  <a:avLst>
                    <a:gd name="adj1" fmla="val 19753075"/>
                    <a:gd name="adj2" fmla="val 18191934"/>
                  </a:avLst>
                </a:prstGeom>
                <a:noFill/>
                <a:ln w="63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18000" rIns="0" bIns="0" rtlCol="0" anchor="ctr"/>
                <a:lstStyle/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문제 정의</a:t>
                  </a: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7483962C-100E-482D-BCFD-7D8F17239DFC}"/>
                    </a:ext>
                  </a:extLst>
                </p:cNvPr>
                <p:cNvSpPr/>
                <p:nvPr/>
              </p:nvSpPr>
              <p:spPr>
                <a:xfrm>
                  <a:off x="1358381" y="3314428"/>
                  <a:ext cx="360000" cy="1744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r>
                    <a:rPr lang="en-US" altLang="ko-KR" sz="1200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01</a:t>
                  </a:r>
                  <a:endParaRPr lang="ko-KR" altLang="en-US" sz="1200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D19AB4A-830A-A962-33A8-BC0A6B2977FA}"/>
                </a:ext>
              </a:extLst>
            </p:cNvPr>
            <p:cNvGrpSpPr/>
            <p:nvPr/>
          </p:nvGrpSpPr>
          <p:grpSpPr>
            <a:xfrm>
              <a:off x="217672" y="3905884"/>
              <a:ext cx="1337842" cy="784153"/>
              <a:chOff x="217672" y="3905884"/>
              <a:chExt cx="1337842" cy="784153"/>
            </a:xfrm>
          </p:grpSpPr>
          <p:sp>
            <p:nvSpPr>
              <p:cNvPr id="41" name="Text Placeholder 14">
                <a:extLst>
                  <a:ext uri="{FF2B5EF4-FFF2-40B4-BE49-F238E27FC236}">
                    <a16:creationId xmlns:a16="http://schemas.microsoft.com/office/drawing/2014/main" id="{060002AA-36F9-2463-5BB7-046148EB4B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72" y="3982151"/>
                <a:ext cx="133784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비즈니스 목적 파악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분석 질문 구체화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8DC067C5-A31A-2EB9-7354-4BC60CC54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55" y="3905884"/>
                <a:ext cx="938212" cy="0"/>
              </a:xfrm>
              <a:prstGeom prst="line">
                <a:avLst/>
              </a:prstGeom>
              <a:ln w="9525">
                <a:solidFill>
                  <a:schemeClr val="accent1">
                    <a:alpha val="3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94603F1-1A70-97AC-D5FF-3FDB32374329}"/>
              </a:ext>
            </a:extLst>
          </p:cNvPr>
          <p:cNvGrpSpPr/>
          <p:nvPr/>
        </p:nvGrpSpPr>
        <p:grpSpPr>
          <a:xfrm>
            <a:off x="1555514" y="2036350"/>
            <a:ext cx="1484873" cy="2659926"/>
            <a:chOff x="217672" y="2030111"/>
            <a:chExt cx="1484873" cy="2659926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69F3CDB7-9955-EA20-0A27-6039C260CE70}"/>
                </a:ext>
              </a:extLst>
            </p:cNvPr>
            <p:cNvGrpSpPr/>
            <p:nvPr/>
          </p:nvGrpSpPr>
          <p:grpSpPr>
            <a:xfrm>
              <a:off x="217672" y="2030111"/>
              <a:ext cx="1484873" cy="1424940"/>
              <a:chOff x="1994110" y="2113937"/>
              <a:chExt cx="1484873" cy="142494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7A0620FD-FC9C-8232-B933-1F8B74A9D03F}"/>
                  </a:ext>
                </a:extLst>
              </p:cNvPr>
              <p:cNvSpPr/>
              <p:nvPr/>
            </p:nvSpPr>
            <p:spPr>
              <a:xfrm>
                <a:off x="1994110" y="2113937"/>
                <a:ext cx="1424940" cy="1424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1D9BE6">
                        <a:alpha val="0"/>
                      </a:srgbClr>
                    </a:solidFill>
                  </a:ln>
                </a:endParaRP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745729E6-EBA5-7754-C770-52AB027D8D73}"/>
                  </a:ext>
                </a:extLst>
              </p:cNvPr>
              <p:cNvGrpSpPr/>
              <p:nvPr/>
            </p:nvGrpSpPr>
            <p:grpSpPr>
              <a:xfrm>
                <a:off x="2117793" y="2228501"/>
                <a:ext cx="1361190" cy="1177574"/>
                <a:chOff x="570819" y="3240468"/>
                <a:chExt cx="1147562" cy="992763"/>
              </a:xfrm>
            </p:grpSpPr>
            <p:sp>
              <p:nvSpPr>
                <p:cNvPr id="58" name="원호 57">
                  <a:extLst>
                    <a:ext uri="{FF2B5EF4-FFF2-40B4-BE49-F238E27FC236}">
                      <a16:creationId xmlns:a16="http://schemas.microsoft.com/office/drawing/2014/main" id="{A59BDFC8-C598-4E24-4FB7-C98D07B590F3}"/>
                    </a:ext>
                  </a:extLst>
                </p:cNvPr>
                <p:cNvSpPr/>
                <p:nvPr/>
              </p:nvSpPr>
              <p:spPr>
                <a:xfrm>
                  <a:off x="570819" y="3240468"/>
                  <a:ext cx="992764" cy="992763"/>
                </a:xfrm>
                <a:prstGeom prst="arc">
                  <a:avLst>
                    <a:gd name="adj1" fmla="val 19753075"/>
                    <a:gd name="adj2" fmla="val 18191934"/>
                  </a:avLst>
                </a:prstGeom>
                <a:noFill/>
                <a:ln w="63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18000" rIns="0" bIns="0" rtlCol="0" anchor="ctr"/>
                <a:lstStyle/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데이터 수집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ED6137F-C79A-EC96-865D-68EF93BAC5B8}"/>
                    </a:ext>
                  </a:extLst>
                </p:cNvPr>
                <p:cNvSpPr/>
                <p:nvPr/>
              </p:nvSpPr>
              <p:spPr>
                <a:xfrm>
                  <a:off x="1358381" y="3314428"/>
                  <a:ext cx="360000" cy="1744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r>
                    <a:rPr lang="en-US" altLang="ko-KR" sz="1200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02</a:t>
                  </a:r>
                  <a:endParaRPr lang="ko-KR" altLang="en-US" sz="1200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181E623-B4F4-3667-8DA8-17A5A2D34EEA}"/>
                </a:ext>
              </a:extLst>
            </p:cNvPr>
            <p:cNvGrpSpPr/>
            <p:nvPr/>
          </p:nvGrpSpPr>
          <p:grpSpPr>
            <a:xfrm>
              <a:off x="217672" y="3905884"/>
              <a:ext cx="1337842" cy="784153"/>
              <a:chOff x="217672" y="3905884"/>
              <a:chExt cx="1337842" cy="784153"/>
            </a:xfrm>
          </p:grpSpPr>
          <p:sp>
            <p:nvSpPr>
              <p:cNvPr id="53" name="Text Placeholder 14">
                <a:extLst>
                  <a:ext uri="{FF2B5EF4-FFF2-40B4-BE49-F238E27FC236}">
                    <a16:creationId xmlns:a16="http://schemas.microsoft.com/office/drawing/2014/main" id="{F2D487EF-2E01-2B06-9CEA-63AE8A27E8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72" y="3982151"/>
                <a:ext cx="133784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내부 </a:t>
                </a:r>
                <a:r>
                  <a:rPr lang="en-US" altLang="ko-KR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DB</a:t>
                </a: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에서 추출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외부 데이터 활용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CB97EA2F-76B0-D432-3385-727A671747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55" y="3905884"/>
                <a:ext cx="938212" cy="0"/>
              </a:xfrm>
              <a:prstGeom prst="line">
                <a:avLst/>
              </a:prstGeom>
              <a:ln w="9525">
                <a:solidFill>
                  <a:schemeClr val="accent1">
                    <a:alpha val="3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9A5C53C-3B45-C857-42F2-66673E049AF1}"/>
              </a:ext>
            </a:extLst>
          </p:cNvPr>
          <p:cNvGrpSpPr/>
          <p:nvPr/>
        </p:nvGrpSpPr>
        <p:grpSpPr>
          <a:xfrm>
            <a:off x="2929941" y="2030111"/>
            <a:ext cx="1484873" cy="2890759"/>
            <a:chOff x="217672" y="2030111"/>
            <a:chExt cx="1484873" cy="289075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11DA23C8-FC6A-36F8-FD58-B7B41EA7F1B4}"/>
                </a:ext>
              </a:extLst>
            </p:cNvPr>
            <p:cNvGrpSpPr/>
            <p:nvPr/>
          </p:nvGrpSpPr>
          <p:grpSpPr>
            <a:xfrm>
              <a:off x="217672" y="2030111"/>
              <a:ext cx="1484873" cy="1424940"/>
              <a:chOff x="1994110" y="2113937"/>
              <a:chExt cx="1484873" cy="142494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C92F6303-29FF-A9E1-2395-24FE3AC2AE81}"/>
                  </a:ext>
                </a:extLst>
              </p:cNvPr>
              <p:cNvSpPr/>
              <p:nvPr/>
            </p:nvSpPr>
            <p:spPr>
              <a:xfrm>
                <a:off x="1994110" y="2113937"/>
                <a:ext cx="1424940" cy="1424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1D9BE6">
                        <a:alpha val="0"/>
                      </a:srgbClr>
                    </a:solidFill>
                  </a:ln>
                </a:endParaRPr>
              </a:p>
            </p:txBody>
          </p: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BE83F32E-BEFF-5E29-16C2-45EEB4D1D858}"/>
                  </a:ext>
                </a:extLst>
              </p:cNvPr>
              <p:cNvGrpSpPr/>
              <p:nvPr/>
            </p:nvGrpSpPr>
            <p:grpSpPr>
              <a:xfrm>
                <a:off x="2117793" y="2228501"/>
                <a:ext cx="1361190" cy="1177574"/>
                <a:chOff x="570819" y="3240468"/>
                <a:chExt cx="1147562" cy="992763"/>
              </a:xfrm>
            </p:grpSpPr>
            <p:sp>
              <p:nvSpPr>
                <p:cNvPr id="68" name="원호 67">
                  <a:extLst>
                    <a:ext uri="{FF2B5EF4-FFF2-40B4-BE49-F238E27FC236}">
                      <a16:creationId xmlns:a16="http://schemas.microsoft.com/office/drawing/2014/main" id="{A05880C0-BD62-CEE0-A8C0-0720E29AFE22}"/>
                    </a:ext>
                  </a:extLst>
                </p:cNvPr>
                <p:cNvSpPr/>
                <p:nvPr/>
              </p:nvSpPr>
              <p:spPr>
                <a:xfrm>
                  <a:off x="570819" y="3240468"/>
                  <a:ext cx="992764" cy="992763"/>
                </a:xfrm>
                <a:prstGeom prst="arc">
                  <a:avLst>
                    <a:gd name="adj1" fmla="val 19753075"/>
                    <a:gd name="adj2" fmla="val 18191934"/>
                  </a:avLst>
                </a:prstGeom>
                <a:noFill/>
                <a:ln w="63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18000" rIns="0" bIns="0" rtlCol="0" anchor="ctr"/>
                <a:lstStyle/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데이터 정제</a:t>
                  </a:r>
                  <a:endParaRPr lang="en-US" altLang="ko-KR" sz="1200" b="1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  <a:p>
                  <a:pPr algn="ctr" latinLnBrk="1"/>
                  <a:r>
                    <a:rPr lang="en-US" altLang="ko-KR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&amp;</a:t>
                  </a:r>
                </a:p>
                <a:p>
                  <a:pPr algn="ctr" latinLnBrk="1"/>
                  <a:r>
                    <a:rPr lang="ko-KR" altLang="en-US" sz="1200" b="1" spc="-120" dirty="0" err="1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전처리</a:t>
                  </a:r>
                  <a:endParaRPr lang="ko-KR" altLang="en-US" sz="1200" b="1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CF001238-0CC2-9261-F3AE-7F0AB97D5F8E}"/>
                    </a:ext>
                  </a:extLst>
                </p:cNvPr>
                <p:cNvSpPr/>
                <p:nvPr/>
              </p:nvSpPr>
              <p:spPr>
                <a:xfrm>
                  <a:off x="1358381" y="3314428"/>
                  <a:ext cx="360000" cy="1744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r>
                    <a:rPr lang="en-US" altLang="ko-KR" sz="1200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03</a:t>
                  </a:r>
                  <a:endParaRPr lang="ko-KR" altLang="en-US" sz="1200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1955D28C-66BA-F2DD-E83C-E588ED98ABCC}"/>
                </a:ext>
              </a:extLst>
            </p:cNvPr>
            <p:cNvGrpSpPr/>
            <p:nvPr/>
          </p:nvGrpSpPr>
          <p:grpSpPr>
            <a:xfrm>
              <a:off x="217672" y="3905884"/>
              <a:ext cx="1337842" cy="1014986"/>
              <a:chOff x="217672" y="3905884"/>
              <a:chExt cx="1337842" cy="1014986"/>
            </a:xfrm>
          </p:grpSpPr>
          <p:sp>
            <p:nvSpPr>
              <p:cNvPr id="63" name="Text Placeholder 14">
                <a:extLst>
                  <a:ext uri="{FF2B5EF4-FFF2-40B4-BE49-F238E27FC236}">
                    <a16:creationId xmlns:a16="http://schemas.microsoft.com/office/drawing/2014/main" id="{2CF1C1EE-6B75-5B3A-7482-EBF9A48673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72" y="3982151"/>
                <a:ext cx="1337842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결측치</a:t>
                </a: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 처리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형식 통일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파생변수 생성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75E946B0-FCED-53BF-CD64-16A8E8592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55" y="3905884"/>
                <a:ext cx="938212" cy="0"/>
              </a:xfrm>
              <a:prstGeom prst="line">
                <a:avLst/>
              </a:prstGeom>
              <a:ln w="9525">
                <a:solidFill>
                  <a:schemeClr val="accent1">
                    <a:alpha val="3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D3FB1AC-29EA-51D4-3C5C-CE032C58F092}"/>
              </a:ext>
            </a:extLst>
          </p:cNvPr>
          <p:cNvGrpSpPr/>
          <p:nvPr/>
        </p:nvGrpSpPr>
        <p:grpSpPr>
          <a:xfrm>
            <a:off x="4277906" y="2036350"/>
            <a:ext cx="1484873" cy="2813814"/>
            <a:chOff x="217672" y="2030111"/>
            <a:chExt cx="1484873" cy="2813814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DCBDB00-44C9-D64B-381B-FB7431559BF7}"/>
                </a:ext>
              </a:extLst>
            </p:cNvPr>
            <p:cNvGrpSpPr/>
            <p:nvPr/>
          </p:nvGrpSpPr>
          <p:grpSpPr>
            <a:xfrm>
              <a:off x="217672" y="2030111"/>
              <a:ext cx="1484873" cy="1424940"/>
              <a:chOff x="1994110" y="2113937"/>
              <a:chExt cx="1484873" cy="1424940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0C4C5385-17AE-A697-6B83-D827A46E9E2B}"/>
                  </a:ext>
                </a:extLst>
              </p:cNvPr>
              <p:cNvSpPr/>
              <p:nvPr/>
            </p:nvSpPr>
            <p:spPr>
              <a:xfrm>
                <a:off x="1994110" y="2113937"/>
                <a:ext cx="1424940" cy="1424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1D9BE6">
                        <a:alpha val="0"/>
                      </a:srgbClr>
                    </a:solidFill>
                  </a:ln>
                </a:endParaRPr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AB342EB8-14B6-5481-9BCE-B50F48E52DC9}"/>
                  </a:ext>
                </a:extLst>
              </p:cNvPr>
              <p:cNvGrpSpPr/>
              <p:nvPr/>
            </p:nvGrpSpPr>
            <p:grpSpPr>
              <a:xfrm>
                <a:off x="2117793" y="2228501"/>
                <a:ext cx="1361190" cy="1177574"/>
                <a:chOff x="570819" y="3240468"/>
                <a:chExt cx="1147562" cy="992763"/>
              </a:xfrm>
            </p:grpSpPr>
            <p:sp>
              <p:nvSpPr>
                <p:cNvPr id="89" name="원호 88">
                  <a:extLst>
                    <a:ext uri="{FF2B5EF4-FFF2-40B4-BE49-F238E27FC236}">
                      <a16:creationId xmlns:a16="http://schemas.microsoft.com/office/drawing/2014/main" id="{A635BEEF-9B7E-CA9E-F2B4-FDB4D966CF2B}"/>
                    </a:ext>
                  </a:extLst>
                </p:cNvPr>
                <p:cNvSpPr/>
                <p:nvPr/>
              </p:nvSpPr>
              <p:spPr>
                <a:xfrm>
                  <a:off x="570819" y="3240468"/>
                  <a:ext cx="992764" cy="992763"/>
                </a:xfrm>
                <a:prstGeom prst="arc">
                  <a:avLst>
                    <a:gd name="adj1" fmla="val 19753075"/>
                    <a:gd name="adj2" fmla="val 18191934"/>
                  </a:avLst>
                </a:prstGeom>
                <a:noFill/>
                <a:ln w="63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18000" rIns="0" bIns="0" rtlCol="0" anchor="ctr"/>
                <a:lstStyle/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탐색적 </a:t>
                  </a:r>
                  <a:endParaRPr lang="en-US" altLang="ko-KR" sz="1200" b="1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데이터 분석</a:t>
                  </a:r>
                  <a:endParaRPr lang="en-US" altLang="ko-KR" sz="1200" b="1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  <a:p>
                  <a:pPr algn="ctr" latinLnBrk="1"/>
                  <a:r>
                    <a:rPr lang="en-US" altLang="ko-KR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(EDA)</a:t>
                  </a:r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 </a:t>
                  </a:r>
                </a:p>
              </p:txBody>
            </p:sp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F3E0AECA-A155-C752-431E-B6B3C82EE771}"/>
                    </a:ext>
                  </a:extLst>
                </p:cNvPr>
                <p:cNvSpPr/>
                <p:nvPr/>
              </p:nvSpPr>
              <p:spPr>
                <a:xfrm>
                  <a:off x="1358381" y="3314428"/>
                  <a:ext cx="360000" cy="1744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r>
                    <a:rPr lang="en-US" altLang="ko-KR" sz="1200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04</a:t>
                  </a:r>
                  <a:endParaRPr lang="ko-KR" altLang="en-US" sz="1200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B7065804-9310-380A-8C21-9B829C6FA421}"/>
                </a:ext>
              </a:extLst>
            </p:cNvPr>
            <p:cNvGrpSpPr/>
            <p:nvPr/>
          </p:nvGrpSpPr>
          <p:grpSpPr>
            <a:xfrm>
              <a:off x="217672" y="3905884"/>
              <a:ext cx="1337842" cy="938041"/>
              <a:chOff x="217672" y="3905884"/>
              <a:chExt cx="1337842" cy="938041"/>
            </a:xfrm>
          </p:grpSpPr>
          <p:sp>
            <p:nvSpPr>
              <p:cNvPr id="73" name="Text Placeholder 14">
                <a:extLst>
                  <a:ext uri="{FF2B5EF4-FFF2-40B4-BE49-F238E27FC236}">
                    <a16:creationId xmlns:a16="http://schemas.microsoft.com/office/drawing/2014/main" id="{BC72A03C-4C06-1B55-C906-CA2687DD85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72" y="3982151"/>
                <a:ext cx="133784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기초 통계 분석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데이터의 특징과 구조 이해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b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14A232AD-51E1-BC80-D782-EACCF9D57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55" y="3905884"/>
                <a:ext cx="938212" cy="0"/>
              </a:xfrm>
              <a:prstGeom prst="line">
                <a:avLst/>
              </a:prstGeom>
              <a:ln w="9525">
                <a:solidFill>
                  <a:schemeClr val="accent1">
                    <a:alpha val="3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5DAD2C6-DC9F-8185-540C-DBEA57831474}"/>
              </a:ext>
            </a:extLst>
          </p:cNvPr>
          <p:cNvGrpSpPr/>
          <p:nvPr/>
        </p:nvGrpSpPr>
        <p:grpSpPr>
          <a:xfrm>
            <a:off x="5638219" y="2030111"/>
            <a:ext cx="1484873" cy="4198809"/>
            <a:chOff x="217672" y="2030111"/>
            <a:chExt cx="1484873" cy="4198809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EF2AACA-F3F8-D368-D9B6-115F9958E557}"/>
                </a:ext>
              </a:extLst>
            </p:cNvPr>
            <p:cNvGrpSpPr/>
            <p:nvPr/>
          </p:nvGrpSpPr>
          <p:grpSpPr>
            <a:xfrm>
              <a:off x="217672" y="2030111"/>
              <a:ext cx="1484873" cy="1424940"/>
              <a:chOff x="1994110" y="2113937"/>
              <a:chExt cx="1484873" cy="1424940"/>
            </a:xfrm>
          </p:grpSpPr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8D18B18B-311E-4D39-0D14-D84C78530940}"/>
                  </a:ext>
                </a:extLst>
              </p:cNvPr>
              <p:cNvSpPr/>
              <p:nvPr/>
            </p:nvSpPr>
            <p:spPr>
              <a:xfrm>
                <a:off x="1994110" y="2113937"/>
                <a:ext cx="1424940" cy="1424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1D9BE6">
                        <a:alpha val="0"/>
                      </a:srgbClr>
                    </a:solidFill>
                  </a:ln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ED1A21DC-1D5B-3CCA-8D42-F5C813818B78}"/>
                  </a:ext>
                </a:extLst>
              </p:cNvPr>
              <p:cNvGrpSpPr/>
              <p:nvPr/>
            </p:nvGrpSpPr>
            <p:grpSpPr>
              <a:xfrm>
                <a:off x="2117793" y="2228501"/>
                <a:ext cx="1361190" cy="1177574"/>
                <a:chOff x="570819" y="3240468"/>
                <a:chExt cx="1147562" cy="992763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034E2EFF-2072-0839-7AF4-130F9BC6FB27}"/>
                    </a:ext>
                  </a:extLst>
                </p:cNvPr>
                <p:cNvSpPr/>
                <p:nvPr/>
              </p:nvSpPr>
              <p:spPr>
                <a:xfrm>
                  <a:off x="570819" y="3240468"/>
                  <a:ext cx="992764" cy="992763"/>
                </a:xfrm>
                <a:prstGeom prst="arc">
                  <a:avLst>
                    <a:gd name="adj1" fmla="val 19753075"/>
                    <a:gd name="adj2" fmla="val 18191934"/>
                  </a:avLst>
                </a:prstGeom>
                <a:noFill/>
                <a:ln w="63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18000" rIns="0" bIns="0" rtlCol="0" anchor="ctr"/>
                <a:lstStyle/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통계 분석 </a:t>
                  </a:r>
                  <a:endParaRPr lang="en-US" altLang="ko-KR" sz="1200" b="1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  <a:p>
                  <a:pPr algn="ctr" latinLnBrk="1"/>
                  <a:r>
                    <a:rPr lang="en-US" altLang="ko-KR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&amp; </a:t>
                  </a:r>
                </a:p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모델링</a:t>
                  </a: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309A16A-884E-00CA-6053-23771CF4C3DA}"/>
                    </a:ext>
                  </a:extLst>
                </p:cNvPr>
                <p:cNvSpPr/>
                <p:nvPr/>
              </p:nvSpPr>
              <p:spPr>
                <a:xfrm>
                  <a:off x="1358381" y="3314428"/>
                  <a:ext cx="360000" cy="1744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r>
                    <a:rPr lang="en-US" altLang="ko-KR" sz="1200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05</a:t>
                  </a:r>
                  <a:endParaRPr lang="ko-KR" altLang="en-US" sz="1200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71D5425B-0ED9-D217-0C14-C9D8F81A3283}"/>
                </a:ext>
              </a:extLst>
            </p:cNvPr>
            <p:cNvGrpSpPr/>
            <p:nvPr/>
          </p:nvGrpSpPr>
          <p:grpSpPr>
            <a:xfrm>
              <a:off x="217672" y="3905884"/>
              <a:ext cx="1337842" cy="2323036"/>
              <a:chOff x="217672" y="3905884"/>
              <a:chExt cx="1337842" cy="2323036"/>
            </a:xfrm>
          </p:grpSpPr>
          <p:sp>
            <p:nvSpPr>
              <p:cNvPr id="94" name="Text Placeholder 14">
                <a:extLst>
                  <a:ext uri="{FF2B5EF4-FFF2-40B4-BE49-F238E27FC236}">
                    <a16:creationId xmlns:a16="http://schemas.microsoft.com/office/drawing/2014/main" id="{15E9B593-0D6C-4F31-2EE6-6CC2E87DE0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72" y="3982151"/>
                <a:ext cx="133784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통계 분석</a:t>
                </a:r>
                <a:r>
                  <a:rPr lang="en-US" altLang="ko-KR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/ </a:t>
                </a: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가설 검정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: -A/B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테스트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, T-test, </a:t>
                </a:r>
                <a:r>
                  <a:rPr lang="ko-KR" altLang="en-US" sz="1000" b="0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카이제곱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 검정</a:t>
                </a:r>
                <a:endParaRPr lang="en-US" altLang="ko-KR" sz="1000" b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b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모델링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 : 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회귀분석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분류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, 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군집화 등 </a:t>
                </a:r>
                <a:r>
                  <a:rPr lang="ko-KR" altLang="en-US" sz="1000" b="0" spc="-150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머신러닝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 적용</a:t>
                </a:r>
                <a:endParaRPr lang="en-US" altLang="ko-KR" sz="1000" b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b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평가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 : 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정확도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, F! score, AUC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등 성능 측정</a:t>
                </a:r>
                <a:endParaRPr lang="en-US" altLang="ko-KR" sz="1000" b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b="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AD1EC72C-9997-15EA-483A-BC231331C4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55" y="3905884"/>
                <a:ext cx="938212" cy="0"/>
              </a:xfrm>
              <a:prstGeom prst="line">
                <a:avLst/>
              </a:prstGeom>
              <a:ln w="9525">
                <a:solidFill>
                  <a:schemeClr val="accent1">
                    <a:alpha val="3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F8D397BB-0E39-EA69-CD0E-F05F3FC65572}"/>
              </a:ext>
            </a:extLst>
          </p:cNvPr>
          <p:cNvGrpSpPr/>
          <p:nvPr/>
        </p:nvGrpSpPr>
        <p:grpSpPr>
          <a:xfrm>
            <a:off x="6975837" y="2030111"/>
            <a:ext cx="1484873" cy="3044647"/>
            <a:chOff x="217672" y="2030111"/>
            <a:chExt cx="1484873" cy="3044647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F202251-03D3-3CBA-BAA2-8B33B08C41F6}"/>
                </a:ext>
              </a:extLst>
            </p:cNvPr>
            <p:cNvGrpSpPr/>
            <p:nvPr/>
          </p:nvGrpSpPr>
          <p:grpSpPr>
            <a:xfrm>
              <a:off x="217672" y="2030111"/>
              <a:ext cx="1484873" cy="1424940"/>
              <a:chOff x="1994110" y="2113937"/>
              <a:chExt cx="1484873" cy="1424940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3B8B124A-84B6-91D8-4DD1-2BD7D689C028}"/>
                  </a:ext>
                </a:extLst>
              </p:cNvPr>
              <p:cNvSpPr/>
              <p:nvPr/>
            </p:nvSpPr>
            <p:spPr>
              <a:xfrm>
                <a:off x="1994110" y="2113937"/>
                <a:ext cx="1424940" cy="1424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1D9BE6">
                        <a:alpha val="0"/>
                      </a:srgbClr>
                    </a:solidFill>
                  </a:ln>
                </a:endParaRPr>
              </a:p>
            </p:txBody>
          </p:sp>
          <p:grpSp>
            <p:nvGrpSpPr>
              <p:cNvPr id="108" name="그룹 107">
                <a:extLst>
                  <a:ext uri="{FF2B5EF4-FFF2-40B4-BE49-F238E27FC236}">
                    <a16:creationId xmlns:a16="http://schemas.microsoft.com/office/drawing/2014/main" id="{EF2194F0-95C2-B9C1-2D6E-80CD0836E10E}"/>
                  </a:ext>
                </a:extLst>
              </p:cNvPr>
              <p:cNvGrpSpPr/>
              <p:nvPr/>
            </p:nvGrpSpPr>
            <p:grpSpPr>
              <a:xfrm>
                <a:off x="2117793" y="2228501"/>
                <a:ext cx="1361190" cy="1177574"/>
                <a:chOff x="570819" y="3240468"/>
                <a:chExt cx="1147562" cy="992763"/>
              </a:xfrm>
            </p:grpSpPr>
            <p:sp>
              <p:nvSpPr>
                <p:cNvPr id="109" name="원호 108">
                  <a:extLst>
                    <a:ext uri="{FF2B5EF4-FFF2-40B4-BE49-F238E27FC236}">
                      <a16:creationId xmlns:a16="http://schemas.microsoft.com/office/drawing/2014/main" id="{FCF93369-989D-E74C-9B73-C33D255E634B}"/>
                    </a:ext>
                  </a:extLst>
                </p:cNvPr>
                <p:cNvSpPr/>
                <p:nvPr/>
              </p:nvSpPr>
              <p:spPr>
                <a:xfrm>
                  <a:off x="570819" y="3240468"/>
                  <a:ext cx="992764" cy="992763"/>
                </a:xfrm>
                <a:prstGeom prst="arc">
                  <a:avLst>
                    <a:gd name="adj1" fmla="val 19753075"/>
                    <a:gd name="adj2" fmla="val 18191934"/>
                  </a:avLst>
                </a:prstGeom>
                <a:noFill/>
                <a:ln w="63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18000" rIns="0" bIns="0" rtlCol="0" anchor="ctr"/>
                <a:lstStyle/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리포트 작성</a:t>
                  </a:r>
                  <a:endParaRPr lang="en-US" altLang="ko-KR" sz="1200" b="1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  <a:p>
                  <a:pPr algn="ctr" latinLnBrk="1"/>
                  <a:r>
                    <a:rPr lang="en-US" altLang="ko-KR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&amp;</a:t>
                  </a:r>
                </a:p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시각화</a:t>
                  </a:r>
                </a:p>
              </p:txBody>
            </p:sp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E6550323-9356-D23D-C8C5-AE290810D30D}"/>
                    </a:ext>
                  </a:extLst>
                </p:cNvPr>
                <p:cNvSpPr/>
                <p:nvPr/>
              </p:nvSpPr>
              <p:spPr>
                <a:xfrm>
                  <a:off x="1358381" y="3314428"/>
                  <a:ext cx="360000" cy="1744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r>
                    <a:rPr lang="en-US" altLang="ko-KR" sz="1200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06</a:t>
                  </a:r>
                  <a:endParaRPr lang="ko-KR" altLang="en-US" sz="1200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C8699CF-E84B-0548-9DFD-A0FFE2C56BD0}"/>
                </a:ext>
              </a:extLst>
            </p:cNvPr>
            <p:cNvGrpSpPr/>
            <p:nvPr/>
          </p:nvGrpSpPr>
          <p:grpSpPr>
            <a:xfrm>
              <a:off x="217672" y="3905884"/>
              <a:ext cx="1337842" cy="1168874"/>
              <a:chOff x="217672" y="3905884"/>
              <a:chExt cx="1337842" cy="1168874"/>
            </a:xfrm>
          </p:grpSpPr>
          <p:sp>
            <p:nvSpPr>
              <p:cNvPr id="104" name="Text Placeholder 14">
                <a:extLst>
                  <a:ext uri="{FF2B5EF4-FFF2-40B4-BE49-F238E27FC236}">
                    <a16:creationId xmlns:a16="http://schemas.microsoft.com/office/drawing/2014/main" id="{F4382066-F215-9D6B-C38E-C919F62039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72" y="3982151"/>
                <a:ext cx="1337842" cy="1092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핵심 결과 요약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스토리텔링 시각화</a:t>
                </a:r>
                <a:r>
                  <a:rPr lang="en-US" altLang="ko-KR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  : 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Tableau, Power BI </a:t>
                </a:r>
                <a:r>
                  <a:rPr lang="ko-KR" altLang="en-US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등등</a:t>
                </a:r>
                <a:r>
                  <a:rPr lang="en-US" altLang="ko-KR" sz="1000" b="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..</a:t>
                </a: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비즈니스 제안 도출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99267EA-CDEF-5969-6186-80D5DAFB2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55" y="3905884"/>
                <a:ext cx="938212" cy="0"/>
              </a:xfrm>
              <a:prstGeom prst="line">
                <a:avLst/>
              </a:prstGeom>
              <a:ln w="9525">
                <a:solidFill>
                  <a:schemeClr val="accent1">
                    <a:alpha val="3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836201B-D50A-8A33-A777-E410398FDD1B}"/>
              </a:ext>
            </a:extLst>
          </p:cNvPr>
          <p:cNvGrpSpPr/>
          <p:nvPr/>
        </p:nvGrpSpPr>
        <p:grpSpPr>
          <a:xfrm>
            <a:off x="8380583" y="2030111"/>
            <a:ext cx="1484873" cy="2813814"/>
            <a:chOff x="217672" y="2030111"/>
            <a:chExt cx="1484873" cy="2813814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38EE6BB7-9B7D-A1C3-F9C2-45F9E5FB52E7}"/>
                </a:ext>
              </a:extLst>
            </p:cNvPr>
            <p:cNvGrpSpPr/>
            <p:nvPr/>
          </p:nvGrpSpPr>
          <p:grpSpPr>
            <a:xfrm>
              <a:off x="217672" y="2030111"/>
              <a:ext cx="1484873" cy="1424940"/>
              <a:chOff x="1994110" y="2113937"/>
              <a:chExt cx="1484873" cy="1424940"/>
            </a:xfrm>
          </p:grpSpPr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09B64F92-6381-4212-36EB-798D9CC2E26F}"/>
                  </a:ext>
                </a:extLst>
              </p:cNvPr>
              <p:cNvSpPr/>
              <p:nvPr/>
            </p:nvSpPr>
            <p:spPr>
              <a:xfrm>
                <a:off x="1994110" y="2113937"/>
                <a:ext cx="1424940" cy="14249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rgbClr val="1D9BE6">
                        <a:alpha val="0"/>
                      </a:srgbClr>
                    </a:solidFill>
                  </a:ln>
                </a:endParaRPr>
              </a:p>
            </p:txBody>
          </p: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812EB237-81B1-D458-915E-FA8DC3164AB6}"/>
                  </a:ext>
                </a:extLst>
              </p:cNvPr>
              <p:cNvGrpSpPr/>
              <p:nvPr/>
            </p:nvGrpSpPr>
            <p:grpSpPr>
              <a:xfrm>
                <a:off x="2117793" y="2228501"/>
                <a:ext cx="1361190" cy="1177574"/>
                <a:chOff x="570819" y="3240468"/>
                <a:chExt cx="1147562" cy="992763"/>
              </a:xfrm>
            </p:grpSpPr>
            <p:sp>
              <p:nvSpPr>
                <p:cNvPr id="119" name="원호 118">
                  <a:extLst>
                    <a:ext uri="{FF2B5EF4-FFF2-40B4-BE49-F238E27FC236}">
                      <a16:creationId xmlns:a16="http://schemas.microsoft.com/office/drawing/2014/main" id="{ED835549-817B-42B4-2B49-6EEB5E3AFE31}"/>
                    </a:ext>
                  </a:extLst>
                </p:cNvPr>
                <p:cNvSpPr/>
                <p:nvPr/>
              </p:nvSpPr>
              <p:spPr>
                <a:xfrm>
                  <a:off x="570819" y="3240468"/>
                  <a:ext cx="992764" cy="992763"/>
                </a:xfrm>
                <a:prstGeom prst="arc">
                  <a:avLst>
                    <a:gd name="adj1" fmla="val 19753075"/>
                    <a:gd name="adj2" fmla="val 18191934"/>
                  </a:avLst>
                </a:prstGeom>
                <a:noFill/>
                <a:ln w="635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18000" rIns="0" bIns="0" rtlCol="0" anchor="ctr"/>
                <a:lstStyle/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인사이트 제안</a:t>
                  </a:r>
                  <a:endParaRPr lang="en-US" altLang="ko-KR" sz="1200" b="1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  <a:p>
                  <a:pPr algn="ctr" latinLnBrk="1"/>
                  <a:r>
                    <a:rPr lang="en-US" altLang="ko-KR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&amp;</a:t>
                  </a:r>
                </a:p>
                <a:p>
                  <a:pPr algn="ctr" latinLnBrk="1"/>
                  <a:r>
                    <a:rPr lang="ko-KR" altLang="en-US" sz="1200" b="1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의사결정 지원</a:t>
                  </a:r>
                </a:p>
              </p:txBody>
            </p:sp>
            <p:sp>
              <p:nvSpPr>
                <p:cNvPr id="120" name="직사각형 119">
                  <a:extLst>
                    <a:ext uri="{FF2B5EF4-FFF2-40B4-BE49-F238E27FC236}">
                      <a16:creationId xmlns:a16="http://schemas.microsoft.com/office/drawing/2014/main" id="{A770A627-5C1D-C6E2-2CA0-5419C8DFBD64}"/>
                    </a:ext>
                  </a:extLst>
                </p:cNvPr>
                <p:cNvSpPr/>
                <p:nvPr/>
              </p:nvSpPr>
              <p:spPr>
                <a:xfrm>
                  <a:off x="1358381" y="3314428"/>
                  <a:ext cx="360000" cy="1744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r>
                    <a:rPr lang="en-US" altLang="ko-KR" sz="1200" spc="-120" dirty="0">
                      <a:ln>
                        <a:solidFill>
                          <a:srgbClr val="1D9BE6">
                            <a:alpha val="0"/>
                          </a:srgbClr>
                        </a:solidFill>
                      </a:ln>
                      <a:solidFill>
                        <a:schemeClr val="bg2"/>
                      </a:solidFill>
                      <a:latin typeface="+mn-ea"/>
                    </a:rPr>
                    <a:t>07</a:t>
                  </a:r>
                  <a:endParaRPr lang="ko-KR" altLang="en-US" sz="1200" spc="-12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bg2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7DCC131-73B4-DEB4-989A-6D2E8A152E55}"/>
                </a:ext>
              </a:extLst>
            </p:cNvPr>
            <p:cNvGrpSpPr/>
            <p:nvPr/>
          </p:nvGrpSpPr>
          <p:grpSpPr>
            <a:xfrm>
              <a:off x="217672" y="3905884"/>
              <a:ext cx="1337842" cy="938041"/>
              <a:chOff x="217672" y="3905884"/>
              <a:chExt cx="1337842" cy="938041"/>
            </a:xfrm>
          </p:grpSpPr>
          <p:sp>
            <p:nvSpPr>
              <p:cNvPr id="114" name="Text Placeholder 14">
                <a:extLst>
                  <a:ext uri="{FF2B5EF4-FFF2-40B4-BE49-F238E27FC236}">
                    <a16:creationId xmlns:a16="http://schemas.microsoft.com/office/drawing/2014/main" id="{E29B292C-41BD-5F3F-BD63-D37E495BC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7672" y="3982151"/>
                <a:ext cx="1337842" cy="861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대시보드 제작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프레젠테이션</a:t>
                </a:r>
                <a:r>
                  <a:rPr lang="en-US" altLang="ko-KR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 / </a:t>
                </a: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보고서 작성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88900" algn="l"/>
                  </a:tabLst>
                </a:pPr>
                <a:r>
                  <a:rPr lang="ko-KR" altLang="en-US" sz="10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latin typeface="+mn-ea"/>
                    <a:ea typeface="+mn-ea"/>
                    <a:cs typeface="맑은 고딕 Semilight" panose="020B0502040204020203" pitchFamily="50" charset="-127"/>
                  </a:rPr>
                  <a:t>액션 유도</a:t>
                </a:r>
                <a:endParaRPr lang="en-US" altLang="ko-KR" sz="10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A1FBD863-AE8F-F821-9AB6-5FF375C62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055" y="3905884"/>
                <a:ext cx="938212" cy="0"/>
              </a:xfrm>
              <a:prstGeom prst="line">
                <a:avLst/>
              </a:prstGeom>
              <a:ln w="9525">
                <a:solidFill>
                  <a:schemeClr val="accent1">
                    <a:alpha val="39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497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49AB4-9ADB-C9E6-055E-FA800543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572739-5969-5AA1-15AB-7E7C1284C2CE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412FCF-478B-F599-B5A9-932BB83EAA12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채용 공고를 통해 알아보는 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DA. (</a:t>
              </a:r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임금 현황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2A4F9F1-85E9-E37F-92EB-961F38AD2FF7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04.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C542046-A927-E375-5A12-FB29C20C01C0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52EA3C1-7BE4-768A-BA00-1FA5E3D79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r="1043"/>
          <a:stretch/>
        </p:blipFill>
        <p:spPr>
          <a:xfrm>
            <a:off x="1" y="968778"/>
            <a:ext cx="4753196" cy="3384147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E7A3D7-4E05-E8C4-F8BA-F1A7E11D5D4E}"/>
              </a:ext>
            </a:extLst>
          </p:cNvPr>
          <p:cNvGrpSpPr/>
          <p:nvPr/>
        </p:nvGrpSpPr>
        <p:grpSpPr>
          <a:xfrm>
            <a:off x="327556" y="4232418"/>
            <a:ext cx="4311108" cy="1555396"/>
            <a:chOff x="472112" y="3399879"/>
            <a:chExt cx="2784197" cy="632112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6094D5F-D3FF-C1A6-C159-1E60E0EA8F0A}"/>
                </a:ext>
              </a:extLst>
            </p:cNvPr>
            <p:cNvGrpSpPr/>
            <p:nvPr/>
          </p:nvGrpSpPr>
          <p:grpSpPr>
            <a:xfrm>
              <a:off x="472112" y="3399879"/>
              <a:ext cx="2784197" cy="632112"/>
              <a:chOff x="472112" y="4294713"/>
              <a:chExt cx="2784197" cy="632112"/>
            </a:xfrm>
          </p:grpSpPr>
          <p:sp>
            <p:nvSpPr>
              <p:cNvPr id="63" name="Text Placeholder 14">
                <a:extLst>
                  <a:ext uri="{FF2B5EF4-FFF2-40B4-BE49-F238E27FC236}">
                    <a16:creationId xmlns:a16="http://schemas.microsoft.com/office/drawing/2014/main" id="{F7A5D5C6-A2EE-9D2E-910D-724D5C500A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397" y="4520314"/>
                <a:ext cx="2687835" cy="406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ctr">
                  <a:defRPr sz="1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Open Sans" panose="020B0606030504020204" pitchFamily="34" charset="0"/>
                    <a:cs typeface="Segoe UI" panose="020B0502040204020203" pitchFamily="34" charset="0"/>
                  </a:defRPr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171450" indent="-171450" algn="l">
                  <a:spcBef>
                    <a:spcPts val="600"/>
                  </a:spcBef>
                  <a:buFontTx/>
                  <a:buChar char="-"/>
                </a:pP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상위 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25 % :  0 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년 차 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3.800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만원</a:t>
                </a:r>
                <a:endParaRPr lang="en-US" altLang="ko-KR" sz="11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Tx/>
                  <a:buChar char="-"/>
                </a:pP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평균 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: 3,425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만원</a:t>
                </a:r>
                <a:endParaRPr lang="en-US" altLang="ko-KR" sz="11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Tx/>
                  <a:buChar char="-"/>
                </a:pP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하위 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25 % : 3000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만원</a:t>
                </a:r>
                <a:endParaRPr lang="en-US" altLang="ko-KR" sz="11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  <a:p>
                <a:pPr marL="171450" indent="-171450" algn="l">
                  <a:spcBef>
                    <a:spcPts val="600"/>
                  </a:spcBef>
                  <a:buFontTx/>
                  <a:buChar char="-"/>
                </a:pP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최소 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/  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최대 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: 2800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만원 </a:t>
                </a:r>
                <a:r>
                  <a:rPr lang="en-US" altLang="ko-KR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, 4500</a:t>
                </a:r>
                <a:r>
                  <a:rPr lang="ko-KR" altLang="en-US" sz="1100" spc="-15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/>
                    </a:solidFill>
                    <a:latin typeface="+mn-ea"/>
                    <a:ea typeface="+mn-ea"/>
                    <a:cs typeface="맑은 고딕 Semilight" panose="020B0502040204020203" pitchFamily="50" charset="-127"/>
                  </a:rPr>
                  <a:t>만원</a:t>
                </a:r>
                <a:endParaRPr lang="en-US" altLang="ko-KR" sz="1100" spc="-15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+mn-ea"/>
                  <a:ea typeface="+mn-ea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CF7BDCE-932C-99C4-3961-C05E61E91A9E}"/>
                  </a:ext>
                </a:extLst>
              </p:cNvPr>
              <p:cNvSpPr/>
              <p:nvPr/>
            </p:nvSpPr>
            <p:spPr>
              <a:xfrm>
                <a:off x="472112" y="4294713"/>
                <a:ext cx="2784197" cy="29636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신입 기준 </a:t>
                </a:r>
                <a:r>
                  <a:rPr lang="en-US" altLang="ko-KR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( 0</a:t>
                </a:r>
                <a:r>
                  <a:rPr lang="ko-KR" altLang="en-US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년 차</a:t>
                </a:r>
                <a:r>
                  <a:rPr lang="en-US" altLang="ko-KR" sz="1200" b="1" spc="-110" dirty="0">
                    <a:ln>
                      <a:solidFill>
                        <a:srgbClr val="1D9BE6">
                          <a:alpha val="0"/>
                        </a:srgb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ea"/>
                    <a:ea typeface="+mj-ea"/>
                  </a:rPr>
                  <a:t>)</a:t>
                </a:r>
                <a:endParaRPr lang="ko-KR" altLang="en-US" sz="1200" b="1" spc="-11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DF1A7C9-FA80-F663-2A2E-52A48555D69A}"/>
                </a:ext>
              </a:extLst>
            </p:cNvPr>
            <p:cNvGrpSpPr/>
            <p:nvPr/>
          </p:nvGrpSpPr>
          <p:grpSpPr>
            <a:xfrm>
              <a:off x="641350" y="3446463"/>
              <a:ext cx="88900" cy="144462"/>
              <a:chOff x="641350" y="3376613"/>
              <a:chExt cx="88900" cy="144462"/>
            </a:xfrm>
            <a:solidFill>
              <a:schemeClr val="bg1"/>
            </a:solidFill>
          </p:grpSpPr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E56D3382-E067-12E5-3AAE-5042D25D5F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63" y="3376613"/>
                <a:ext cx="14287" cy="15875"/>
              </a:xfrm>
              <a:custGeom>
                <a:avLst/>
                <a:gdLst>
                  <a:gd name="T0" fmla="*/ 5 w 9"/>
                  <a:gd name="T1" fmla="*/ 10 h 10"/>
                  <a:gd name="T2" fmla="*/ 0 w 9"/>
                  <a:gd name="T3" fmla="*/ 7 h 10"/>
                  <a:gd name="T4" fmla="*/ 5 w 9"/>
                  <a:gd name="T5" fmla="*/ 0 h 10"/>
                  <a:gd name="T6" fmla="*/ 9 w 9"/>
                  <a:gd name="T7" fmla="*/ 2 h 10"/>
                  <a:gd name="T8" fmla="*/ 5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5" y="10"/>
                    </a:moveTo>
                    <a:lnTo>
                      <a:pt x="0" y="7"/>
                    </a:lnTo>
                    <a:lnTo>
                      <a:pt x="5" y="0"/>
                    </a:lnTo>
                    <a:lnTo>
                      <a:pt x="9" y="2"/>
                    </a:lnTo>
                    <a:lnTo>
                      <a:pt x="5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E679D8F3-8988-4896-25B1-187EC22B0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350" y="3505200"/>
                <a:ext cx="14287" cy="15875"/>
              </a:xfrm>
              <a:custGeom>
                <a:avLst/>
                <a:gdLst>
                  <a:gd name="T0" fmla="*/ 4 w 9"/>
                  <a:gd name="T1" fmla="*/ 10 h 10"/>
                  <a:gd name="T2" fmla="*/ 0 w 9"/>
                  <a:gd name="T3" fmla="*/ 8 h 10"/>
                  <a:gd name="T4" fmla="*/ 4 w 9"/>
                  <a:gd name="T5" fmla="*/ 0 h 10"/>
                  <a:gd name="T6" fmla="*/ 9 w 9"/>
                  <a:gd name="T7" fmla="*/ 3 h 10"/>
                  <a:gd name="T8" fmla="*/ 4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4" y="10"/>
                    </a:moveTo>
                    <a:lnTo>
                      <a:pt x="0" y="8"/>
                    </a:lnTo>
                    <a:lnTo>
                      <a:pt x="4" y="0"/>
                    </a:lnTo>
                    <a:lnTo>
                      <a:pt x="9" y="3"/>
                    </a:lnTo>
                    <a:lnTo>
                      <a:pt x="4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</p:grpSp>
      <p:pic>
        <p:nvPicPr>
          <p:cNvPr id="72" name="그림 71">
            <a:extLst>
              <a:ext uri="{FF2B5EF4-FFF2-40B4-BE49-F238E27FC236}">
                <a16:creationId xmlns:a16="http://schemas.microsoft.com/office/drawing/2014/main" id="{A6E966B7-CC03-2177-5889-C33F1E70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51" b="24551"/>
          <a:stretch/>
        </p:blipFill>
        <p:spPr>
          <a:xfrm>
            <a:off x="4687164" y="829221"/>
            <a:ext cx="4148074" cy="338414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5604B72-21A8-DF29-E7F6-90C44D62A0F7}"/>
              </a:ext>
            </a:extLst>
          </p:cNvPr>
          <p:cNvSpPr txBox="1"/>
          <p:nvPr/>
        </p:nvSpPr>
        <p:spPr>
          <a:xfrm>
            <a:off x="306782" y="6175628"/>
            <a:ext cx="5509522" cy="16267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lnSpc>
                <a:spcPct val="110000"/>
              </a:lnSpc>
              <a:spcBef>
                <a:spcPts val="200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050" b="0" i="0" dirty="0">
                <a:solidFill>
                  <a:srgbClr val="1F2328"/>
                </a:solidFill>
                <a:effectLst/>
                <a:latin typeface="+mn-ea"/>
              </a:rPr>
              <a:t>(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latin typeface="+mn-ea"/>
              </a:rPr>
              <a:t>출처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latin typeface="+mn-ea"/>
              </a:rPr>
              <a:t>: 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latin typeface="+mn-ea"/>
              </a:rPr>
              <a:t>사람인 직무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latin typeface="+mn-ea"/>
              </a:rPr>
              <a:t>/</a:t>
            </a:r>
            <a:r>
              <a:rPr lang="ko-KR" altLang="en-US" sz="1050" b="0" i="0" dirty="0" err="1">
                <a:solidFill>
                  <a:srgbClr val="1F2328"/>
                </a:solidFill>
                <a:effectLst/>
                <a:latin typeface="+mn-ea"/>
              </a:rPr>
              <a:t>연차별</a:t>
            </a:r>
            <a:r>
              <a:rPr lang="ko-KR" altLang="en-US" sz="1050" b="0" i="0" dirty="0">
                <a:solidFill>
                  <a:srgbClr val="1F2328"/>
                </a:solidFill>
                <a:effectLst/>
                <a:latin typeface="+mn-ea"/>
              </a:rPr>
              <a:t> 연봉 통계 </a:t>
            </a:r>
            <a:r>
              <a:rPr lang="en-US" altLang="ko-KR" sz="1050" b="0" i="0" u="sng" dirty="0">
                <a:solidFill>
                  <a:srgbClr val="0969DA"/>
                </a:solidFill>
                <a:effectLst/>
                <a:latin typeface="+mn-ea"/>
                <a:hlinkClick r:id="rId4"/>
              </a:rPr>
              <a:t>https://ai-lab.saramin.co.kr/salary-prototype/index</a:t>
            </a:r>
            <a:r>
              <a:rPr lang="en-US" altLang="ko-KR" sz="1050" b="0" i="0" dirty="0">
                <a:solidFill>
                  <a:srgbClr val="1F2328"/>
                </a:solidFill>
                <a:effectLst/>
                <a:latin typeface="+mn-ea"/>
              </a:rPr>
              <a:t>)</a:t>
            </a:r>
            <a:endParaRPr lang="en-US" altLang="ko-KR" sz="1050" b="1" dirty="0">
              <a:ln>
                <a:solidFill>
                  <a:srgbClr val="6C93C6">
                    <a:alpha val="0"/>
                  </a:srgb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94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49AB4-9ADB-C9E6-055E-FA800543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572739-5969-5AA1-15AB-7E7C1284C2CE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412FCF-478B-F599-B5A9-932BB83EAA12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채용 공고를 통해 알아보는 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DA. (</a:t>
              </a:r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임금 현황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)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2A4F9F1-85E9-E37F-92EB-961F38AD2FF7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04.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C542046-A927-E375-5A12-FB29C20C01C0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BD540-5A2A-4856-9F14-3222C6526988}"/>
              </a:ext>
            </a:extLst>
          </p:cNvPr>
          <p:cNvSpPr txBox="1"/>
          <p:nvPr/>
        </p:nvSpPr>
        <p:spPr>
          <a:xfrm>
            <a:off x="4779982" y="6089294"/>
            <a:ext cx="3918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(</a:t>
            </a:r>
            <a:r>
              <a:rPr lang="ko-KR" altLang="en-US" sz="1200" dirty="0"/>
              <a:t>출처</a:t>
            </a:r>
            <a:r>
              <a:rPr lang="en-US" altLang="ko-KR" sz="1200" dirty="0"/>
              <a:t>: wanted.co.krcareerly.co.kr</a:t>
            </a:r>
          </a:p>
          <a:p>
            <a:pPr algn="r"/>
            <a:r>
              <a:rPr lang="en-US" altLang="ko-KR" sz="1200" dirty="0"/>
              <a:t>	  careerly.co.kr)</a:t>
            </a:r>
            <a:endParaRPr lang="ko-KR" altLang="en-US" sz="1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6491D5C-8B57-4438-B548-4FBA09B8F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8077"/>
              </p:ext>
            </p:extLst>
          </p:nvPr>
        </p:nvGraphicFramePr>
        <p:xfrm>
          <a:off x="1207387" y="1334898"/>
          <a:ext cx="7491226" cy="46714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6682">
                  <a:extLst>
                    <a:ext uri="{9D8B030D-6E8A-4147-A177-3AD203B41FA5}">
                      <a16:colId xmlns:a16="http://schemas.microsoft.com/office/drawing/2014/main" val="3924060656"/>
                    </a:ext>
                  </a:extLst>
                </a:gridCol>
                <a:gridCol w="2412272">
                  <a:extLst>
                    <a:ext uri="{9D8B030D-6E8A-4147-A177-3AD203B41FA5}">
                      <a16:colId xmlns:a16="http://schemas.microsoft.com/office/drawing/2014/main" val="1230428135"/>
                    </a:ext>
                  </a:extLst>
                </a:gridCol>
                <a:gridCol w="2412272">
                  <a:extLst>
                    <a:ext uri="{9D8B030D-6E8A-4147-A177-3AD203B41FA5}">
                      <a16:colId xmlns:a16="http://schemas.microsoft.com/office/drawing/2014/main" val="1585969877"/>
                    </a:ext>
                  </a:extLst>
                </a:gridCol>
              </a:tblGrid>
              <a:tr h="6223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경력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연차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한국 평균 연봉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연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원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120" baseline="0">
                          <a:ln>
                            <a:solidFill>
                              <a:srgbClr val="4A66AC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400" b="1" kern="1200" spc="-120" baseline="0" dirty="0">
                        <a:ln>
                          <a:solidFill>
                            <a:srgbClr val="4A66AC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85761"/>
                  </a:ext>
                </a:extLst>
              </a:tr>
              <a:tr h="10883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신입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약 </a:t>
                      </a:r>
                      <a:r>
                        <a:rPr lang="en-US" altLang="ko-KR" sz="1200"/>
                        <a:t>3.0~3.5</a:t>
                      </a:r>
                      <a:r>
                        <a:rPr lang="ko-KR" altLang="en-US" sz="1200"/>
                        <a:t>천만 </a:t>
                      </a:r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>
                          <a:effectLst/>
                        </a:rPr>
                        <a:t>국내 조사</a:t>
                      </a:r>
                      <a:r>
                        <a:rPr lang="en-US" altLang="ko-KR" sz="1050" kern="1200">
                          <a:effectLst/>
                        </a:rPr>
                        <a:t>(</a:t>
                      </a:r>
                      <a:r>
                        <a:rPr lang="ko-KR" altLang="en-US" sz="1050" kern="1200">
                          <a:effectLst/>
                        </a:rPr>
                        <a:t>원티드</a:t>
                      </a:r>
                      <a:r>
                        <a:rPr lang="en-US" altLang="ko-KR" sz="1050" kern="1200">
                          <a:effectLst/>
                        </a:rPr>
                        <a:t>) </a:t>
                      </a:r>
                      <a:r>
                        <a:rPr lang="ko-KR" altLang="en-US" sz="1050" kern="1200">
                          <a:effectLst/>
                        </a:rPr>
                        <a:t>기준 약 </a:t>
                      </a:r>
                      <a:br>
                        <a:rPr lang="ko-KR" altLang="en-US" sz="1050"/>
                      </a:br>
                      <a:r>
                        <a:rPr lang="en-US" altLang="ko-KR" sz="1050" kern="1200">
                          <a:effectLst/>
                        </a:rPr>
                        <a:t>2,969</a:t>
                      </a:r>
                      <a:r>
                        <a:rPr lang="ko-KR" altLang="en-US" sz="1050" kern="1200">
                          <a:effectLst/>
                        </a:rPr>
                        <a:t>만</a:t>
                      </a:r>
                      <a:r>
                        <a:rPr lang="en-US" altLang="ko-KR" sz="1050" kern="1200">
                          <a:effectLst/>
                        </a:rPr>
                        <a:t>~3,538</a:t>
                      </a:r>
                      <a:r>
                        <a:rPr lang="ko-KR" altLang="en-US" sz="1050" kern="1200">
                          <a:effectLst/>
                        </a:rPr>
                        <a:t>만 원 수</a:t>
                      </a:r>
                      <a:br>
                        <a:rPr lang="ko-KR" altLang="en-US" sz="1050"/>
                      </a:br>
                      <a:r>
                        <a:rPr lang="ko-KR" altLang="en-US" sz="1050" kern="1200">
                          <a:effectLst/>
                        </a:rPr>
                        <a:t>준</a:t>
                      </a:r>
                      <a:endParaRPr lang="ko-KR" altLang="en-US" sz="1050" dirty="0"/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81941"/>
                  </a:ext>
                </a:extLst>
              </a:tr>
              <a:tr h="736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3</a:t>
                      </a:r>
                      <a:r>
                        <a:rPr lang="ko-KR" altLang="en-US" sz="1400" b="1"/>
                        <a:t>년차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약 </a:t>
                      </a:r>
                      <a:r>
                        <a:rPr lang="en-US" altLang="ko-KR" sz="1200"/>
                        <a:t>4,205</a:t>
                      </a:r>
                      <a:r>
                        <a:rPr lang="ko-KR" altLang="en-US" sz="1200"/>
                        <a:t>만 </a:t>
                      </a:r>
                      <a:endParaRPr lang="en-US" altLang="ko-KR" sz="1200" dirty="0"/>
                    </a:p>
                  </a:txBody>
                  <a:tcPr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0047"/>
                  </a:ext>
                </a:extLst>
              </a:tr>
              <a:tr h="752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6</a:t>
                      </a:r>
                      <a:r>
                        <a:rPr lang="ko-KR" altLang="en-US" sz="1400" b="1"/>
                        <a:t>년차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약 </a:t>
                      </a:r>
                      <a:r>
                        <a:rPr lang="en-US" altLang="ko-KR" sz="1200"/>
                        <a:t>5,171</a:t>
                      </a:r>
                      <a:r>
                        <a:rPr lang="ko-KR" altLang="en-US" sz="1200"/>
                        <a:t>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74004"/>
                  </a:ext>
                </a:extLst>
              </a:tr>
              <a:tr h="7362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10</a:t>
                      </a:r>
                      <a:r>
                        <a:rPr lang="ko-KR" altLang="en-US" sz="1400" b="1"/>
                        <a:t>년차 이상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약 </a:t>
                      </a:r>
                      <a:r>
                        <a:rPr lang="en-US" altLang="ko-KR" sz="1200"/>
                        <a:t>7</a:t>
                      </a:r>
                      <a:r>
                        <a:rPr lang="ko-KR" altLang="en-US" sz="1200"/>
                        <a:t>천만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050" b="0" i="0" u="none" strike="noStrike" kern="100" cap="none" spc="-120" normalizeH="0" baseline="0" noProof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115763"/>
                  </a:ext>
                </a:extLst>
              </a:tr>
              <a:tr h="7362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미국 평균</a:t>
                      </a:r>
                      <a:endParaRPr lang="ko-KR" altLang="en-US" sz="1400" b="1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약 </a:t>
                      </a:r>
                      <a:r>
                        <a:rPr lang="en-US" altLang="ko-KR" sz="1200"/>
                        <a:t>$80,000 (</a:t>
                      </a:r>
                      <a:r>
                        <a:rPr lang="ko-KR" altLang="en-US" sz="1200"/>
                        <a:t>약 </a:t>
                      </a:r>
                      <a:r>
                        <a:rPr lang="en-US" altLang="ko-KR" sz="1200"/>
                        <a:t>9.6</a:t>
                      </a:r>
                      <a:r>
                        <a:rPr lang="ko-KR" altLang="en-US" sz="1200"/>
                        <a:t>천만 원</a:t>
                      </a:r>
                      <a:r>
                        <a:rPr lang="en-US" altLang="ko-KR" sz="120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007029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dirty="0"/>
                        <a:t>2024</a:t>
                      </a:r>
                      <a:r>
                        <a:rPr lang="ko-KR" altLang="en-US" sz="1050" dirty="0"/>
                        <a:t>년 기준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대략 </a:t>
                      </a:r>
                      <a:r>
                        <a:rPr lang="en-US" altLang="ko-KR" sz="1050" dirty="0"/>
                        <a:t>8</a:t>
                      </a:r>
                      <a:r>
                        <a:rPr lang="ko-KR" altLang="en-US" sz="1050" dirty="0"/>
                        <a:t>만 </a:t>
                      </a:r>
                      <a:r>
                        <a:rPr lang="en-US" altLang="ko-KR" sz="1050" dirty="0"/>
                        <a:t>~8.5</a:t>
                      </a:r>
                      <a:r>
                        <a:rPr lang="ko-KR" altLang="en-US" sz="1050" dirty="0"/>
                        <a:t>만 달러 수준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FADC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2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8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A396-635B-03F8-398B-4831AC8FA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F268B45-A1E0-A092-4BD6-7017D6B4AC85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66FF26-4B74-37EA-BA40-8D7E169ECEEE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채용 공고를 통해 알아보는 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DA.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F3EC0B7-D29F-ED83-F474-E0C9D5E9F2FE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04.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B4938A6-B4FF-DBA2-EC7C-A71593876F93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E83F2-9F52-F7FC-AEEC-A63F9B07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3" y="1608629"/>
            <a:ext cx="4925557" cy="29199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39E6A59-8C29-CCB9-512F-30E18F00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86" y="1608629"/>
            <a:ext cx="4239630" cy="4239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D1123-80DC-868B-9177-A8F957EABE0B}"/>
              </a:ext>
            </a:extLst>
          </p:cNvPr>
          <p:cNvSpPr txBox="1"/>
          <p:nvPr/>
        </p:nvSpPr>
        <p:spPr>
          <a:xfrm>
            <a:off x="424570" y="4567808"/>
            <a:ext cx="17090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000" u="sng" kern="100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해움아이티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C1033-5714-294C-2ADF-6D8B154B0ECC}"/>
              </a:ext>
            </a:extLst>
          </p:cNvPr>
          <p:cNvSpPr txBox="1"/>
          <p:nvPr/>
        </p:nvSpPr>
        <p:spPr>
          <a:xfrm>
            <a:off x="5680912" y="5893866"/>
            <a:ext cx="15560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000" u="sng" kern="100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온성트래시스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0F40C06-D37E-4361-B6EB-200383C5D826}"/>
              </a:ext>
            </a:extLst>
          </p:cNvPr>
          <p:cNvSpPr/>
          <p:nvPr/>
        </p:nvSpPr>
        <p:spPr>
          <a:xfrm>
            <a:off x="896471" y="3179980"/>
            <a:ext cx="322729" cy="1434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4C19B7-494E-49F9-9F30-6BEF6F27184E}"/>
              </a:ext>
            </a:extLst>
          </p:cNvPr>
          <p:cNvSpPr/>
          <p:nvPr/>
        </p:nvSpPr>
        <p:spPr>
          <a:xfrm>
            <a:off x="7790330" y="2776569"/>
            <a:ext cx="1658797" cy="1138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7BCB5-4AED-9043-D95A-A8683A10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FFD9676-8DBC-B769-4C0A-E9E3BA485D4E}"/>
              </a:ext>
            </a:extLst>
          </p:cNvPr>
          <p:cNvGrpSpPr/>
          <p:nvPr/>
        </p:nvGrpSpPr>
        <p:grpSpPr>
          <a:xfrm>
            <a:off x="456873" y="362793"/>
            <a:ext cx="7567143" cy="370038"/>
            <a:chOff x="460048" y="535436"/>
            <a:chExt cx="7567143" cy="3700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4DE05B4-1252-B17E-2541-B6603B08AE61}"/>
                </a:ext>
              </a:extLst>
            </p:cNvPr>
            <p:cNvSpPr txBox="1"/>
            <p:nvPr/>
          </p:nvSpPr>
          <p:spPr>
            <a:xfrm>
              <a:off x="1127030" y="591289"/>
              <a:ext cx="6900161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ko-KR" altLang="en-US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채용 공고를 통해 알아보는 </a:t>
              </a:r>
              <a:r>
                <a:rPr lang="en-US" altLang="ko-KR" sz="2000" b="1" spc="-150" dirty="0">
                  <a:ln>
                    <a:solidFill>
                      <a:srgbClr val="1D9BE6">
                        <a:alpha val="0"/>
                      </a:srgbClr>
                    </a:solidFill>
                  </a:ln>
                  <a:latin typeface="+mj-ea"/>
                  <a:ea typeface="+mj-ea"/>
                </a:rPr>
                <a:t>DA.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BE93348-345D-B9BF-46A7-8697ACC724FA}"/>
                </a:ext>
              </a:extLst>
            </p:cNvPr>
            <p:cNvSpPr/>
            <p:nvPr/>
          </p:nvSpPr>
          <p:spPr>
            <a:xfrm>
              <a:off x="460048" y="535436"/>
              <a:ext cx="370038" cy="370038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r>
                <a:rPr lang="en-US" altLang="ko-KR" sz="2800" b="1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/>
                  </a:solidFill>
                  <a:latin typeface="+mn-ea"/>
                  <a:cs typeface="맑은 고딕 Semilight" panose="020B0502040204020203" pitchFamily="50" charset="-127"/>
                </a:rPr>
                <a:t>04.</a:t>
              </a:r>
              <a:endParaRPr lang="ko-KR" altLang="en-US" sz="2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/>
                </a:solidFill>
                <a:latin typeface="+mn-ea"/>
                <a:cs typeface="맑은 고딕 Semilight" panose="020B0502040204020203" pitchFamily="50" charset="-127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3A18ED7-42C9-F4E7-2B45-25ACD8CDEE13}"/>
              </a:ext>
            </a:extLst>
          </p:cNvPr>
          <p:cNvSpPr/>
          <p:nvPr/>
        </p:nvSpPr>
        <p:spPr>
          <a:xfrm rot="10800000">
            <a:off x="1" y="366274"/>
            <a:ext cx="94682" cy="3481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84E1CA-B552-89E8-0DAC-5F69C48AA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44" y="1353876"/>
            <a:ext cx="4361295" cy="4679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B0E6EE-C3D2-1D3E-C80C-E33C16757DF5}"/>
              </a:ext>
            </a:extLst>
          </p:cNvPr>
          <p:cNvSpPr txBox="1"/>
          <p:nvPr/>
        </p:nvSpPr>
        <p:spPr>
          <a:xfrm>
            <a:off x="5329734" y="603325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000" u="sng" kern="100" dirty="0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BC </a:t>
            </a:r>
            <a:r>
              <a:rPr lang="en-US" altLang="ko-KR" sz="1000" u="sng" kern="100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3"/>
              </a:rPr>
              <a:t>카드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79357D-21D8-D8B1-6F91-273D5208E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47" y="1776175"/>
            <a:ext cx="5066598" cy="3457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341069-A739-D493-01B1-A1ADBA8CE5E6}"/>
              </a:ext>
            </a:extLst>
          </p:cNvPr>
          <p:cNvSpPr txBox="1"/>
          <p:nvPr/>
        </p:nvSpPr>
        <p:spPr>
          <a:xfrm>
            <a:off x="183347" y="5233538"/>
            <a:ext cx="12352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000" u="sng" kern="100" dirty="0" err="1">
                <a:solidFill>
                  <a:srgbClr val="0563C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모모랩스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6801DF-329C-4AA0-86C7-FD233AB9B549}"/>
              </a:ext>
            </a:extLst>
          </p:cNvPr>
          <p:cNvSpPr/>
          <p:nvPr/>
        </p:nvSpPr>
        <p:spPr>
          <a:xfrm>
            <a:off x="6329084" y="4526648"/>
            <a:ext cx="2554940" cy="141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C74563F-8600-486D-9C5F-0D7C017438CF}"/>
              </a:ext>
            </a:extLst>
          </p:cNvPr>
          <p:cNvCxnSpPr/>
          <p:nvPr/>
        </p:nvCxnSpPr>
        <p:spPr>
          <a:xfrm>
            <a:off x="6840675" y="4758267"/>
            <a:ext cx="14847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086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파랑">
      <a:dk1>
        <a:sysClr val="windowText" lastClr="000000"/>
      </a:dk1>
      <a:lt1>
        <a:sysClr val="window" lastClr="FFFFFF"/>
      </a:lt1>
      <a:dk2>
        <a:srgbClr val="204273"/>
      </a:dk2>
      <a:lt2>
        <a:srgbClr val="1464FD"/>
      </a:lt2>
      <a:accent1>
        <a:srgbClr val="18BDF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파랑">
      <a:dk1>
        <a:sysClr val="windowText" lastClr="000000"/>
      </a:dk1>
      <a:lt1>
        <a:sysClr val="window" lastClr="FFFFFF"/>
      </a:lt1>
      <a:dk2>
        <a:srgbClr val="204273"/>
      </a:dk2>
      <a:lt2>
        <a:srgbClr val="1464FD"/>
      </a:lt2>
      <a:accent1>
        <a:srgbClr val="18BDF5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4766</TotalTime>
  <Words>754</Words>
  <Application>Microsoft Office PowerPoint</Application>
  <PresentationFormat>A4 용지(210x297mm)</PresentationFormat>
  <Paragraphs>197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맑은 고딕 Semilight</vt:lpstr>
      <vt:lpstr>Arial</vt:lpstr>
      <vt:lpstr>Calibri</vt:lpstr>
      <vt:lpstr>Times New Roman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띵디자인</dc:creator>
  <cp:lastModifiedBy>HellSkk</cp:lastModifiedBy>
  <cp:revision>306</cp:revision>
  <dcterms:created xsi:type="dcterms:W3CDTF">2024-04-16T05:44:03Z</dcterms:created>
  <dcterms:modified xsi:type="dcterms:W3CDTF">2025-05-15T08:19:25Z</dcterms:modified>
</cp:coreProperties>
</file>