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5"/>
    <p:sldMasterId id="2147483736" r:id="rId6"/>
  </p:sldMasterIdLst>
  <p:notesMasterIdLst>
    <p:notesMasterId r:id="rId40"/>
  </p:notesMasterIdLst>
  <p:handoutMasterIdLst>
    <p:handoutMasterId r:id="rId41"/>
  </p:handoutMasterIdLst>
  <p:sldIdLst>
    <p:sldId id="277" r:id="rId7"/>
    <p:sldId id="292" r:id="rId8"/>
    <p:sldId id="318" r:id="rId9"/>
    <p:sldId id="308" r:id="rId10"/>
    <p:sldId id="338" r:id="rId11"/>
    <p:sldId id="317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9" r:id="rId21"/>
    <p:sldId id="329" r:id="rId22"/>
    <p:sldId id="320" r:id="rId23"/>
    <p:sldId id="321" r:id="rId24"/>
    <p:sldId id="328" r:id="rId25"/>
    <p:sldId id="322" r:id="rId26"/>
    <p:sldId id="323" r:id="rId27"/>
    <p:sldId id="330" r:id="rId28"/>
    <p:sldId id="331" r:id="rId29"/>
    <p:sldId id="332" r:id="rId30"/>
    <p:sldId id="333" r:id="rId31"/>
    <p:sldId id="334" r:id="rId32"/>
    <p:sldId id="324" r:id="rId33"/>
    <p:sldId id="335" r:id="rId34"/>
    <p:sldId id="336" r:id="rId35"/>
    <p:sldId id="326" r:id="rId36"/>
    <p:sldId id="337" r:id="rId37"/>
    <p:sldId id="327" r:id="rId38"/>
    <p:sldId id="339" r:id="rId39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9E60D7-817B-4532-9FD1-3A1FBC300B73}">
          <p14:sldIdLst>
            <p14:sldId id="277"/>
            <p14:sldId id="292"/>
            <p14:sldId id="318"/>
            <p14:sldId id="308"/>
            <p14:sldId id="338"/>
            <p14:sldId id="317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9"/>
            <p14:sldId id="329"/>
            <p14:sldId id="320"/>
            <p14:sldId id="321"/>
            <p14:sldId id="328"/>
            <p14:sldId id="322"/>
            <p14:sldId id="323"/>
            <p14:sldId id="330"/>
            <p14:sldId id="331"/>
            <p14:sldId id="332"/>
            <p14:sldId id="333"/>
            <p14:sldId id="334"/>
            <p14:sldId id="324"/>
            <p14:sldId id="335"/>
            <p14:sldId id="336"/>
            <p14:sldId id="326"/>
            <p14:sldId id="337"/>
            <p14:sldId id="327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81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pos="476">
          <p15:clr>
            <a:srgbClr val="A4A3A4"/>
          </p15:clr>
        </p15:guide>
        <p15:guide id="6" pos="2789">
          <p15:clr>
            <a:srgbClr val="A4A3A4"/>
          </p15:clr>
        </p15:guide>
        <p15:guide id="7" pos="2970">
          <p15:clr>
            <a:srgbClr val="A4A3A4"/>
          </p15:clr>
        </p15:guide>
        <p15:guide id="8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jito Network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FFFF66"/>
    <a:srgbClr val="1895D3"/>
    <a:srgbClr val="4D4D4D"/>
    <a:srgbClr val="B3B3B3"/>
    <a:srgbClr val="012281"/>
    <a:srgbClr val="0C68AC"/>
    <a:srgbClr val="007DBA"/>
    <a:srgbClr val="F5F5F3"/>
    <a:srgbClr val="EF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3" autoAdjust="0"/>
    <p:restoredTop sz="98214" autoAdjust="0"/>
  </p:normalViewPr>
  <p:slideViewPr>
    <p:cSldViewPr>
      <p:cViewPr varScale="1">
        <p:scale>
          <a:sx n="150" d="100"/>
          <a:sy n="150" d="100"/>
        </p:scale>
        <p:origin x="474" y="126"/>
      </p:cViewPr>
      <p:guideLst>
        <p:guide orient="horz" pos="2160"/>
        <p:guide pos="2880"/>
        <p:guide orient="horz" pos="2981"/>
        <p:guide orient="horz" pos="453"/>
        <p:guide pos="476"/>
        <p:guide pos="2789"/>
        <p:guide pos="297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5072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EAEA-49F6-47D1-81B5-6AE13276E2F7}" type="datetimeFigureOut">
              <a:rPr lang="pl-PL" smtClean="0"/>
              <a:t>06.02.2019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4C50-AB42-42C5-8856-75CE68E4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6002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A37D-DE2B-47E9-A168-88AE1559A114}" type="datetimeFigureOut">
              <a:rPr lang="pl-PL" smtClean="0"/>
              <a:t>06.02.2019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8433-27DB-4051-849E-CD98316970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3253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61D004-7267-2043-972C-405FBFCFBE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0" y="1245843"/>
            <a:ext cx="3816350" cy="35835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2932C3-8919-B443-B281-8FA70B158B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CEE8FF-766B-3243-B5C6-905BA711C1A1}"/>
              </a:ext>
            </a:extLst>
          </p:cNvPr>
          <p:cNvSpPr txBox="1"/>
          <p:nvPr userDrawn="1"/>
        </p:nvSpPr>
        <p:spPr>
          <a:xfrm>
            <a:off x="755650" y="2859782"/>
            <a:ext cx="2736304" cy="11057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5200" b="1" i="0" kern="1200" baseline="0" dirty="0">
                <a:solidFill>
                  <a:schemeClr val="accent1"/>
                </a:solidFill>
                <a:latin typeface="PT Sans" panose="020B0503020203020204" pitchFamily="34" charset="77"/>
                <a:ea typeface="+mn-ea"/>
                <a:cs typeface="+mn-cs"/>
              </a:rPr>
              <a:t>Open Day</a:t>
            </a:r>
            <a:endParaRPr lang="en-US" sz="5200" b="1" i="0" baseline="0" dirty="0">
              <a:solidFill>
                <a:schemeClr val="accent1"/>
              </a:solidFill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62434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0" userDrawn="1">
          <p15:clr>
            <a:srgbClr val="FBAE40"/>
          </p15:clr>
        </p15:guide>
        <p15:guide id="2" pos="4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755658" y="1221604"/>
            <a:ext cx="7632699" cy="249700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cap="none" baseline="0">
                <a:solidFill>
                  <a:srgbClr val="007DBA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5650" y="3940318"/>
            <a:ext cx="5688558" cy="7912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300">
                <a:solidFill>
                  <a:srgbClr val="87878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1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AB6BF2-ED57-7C4B-BB4A-89E85B35D8E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5D0CC0E-5066-7C42-A6A7-B4F799A6E5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pl-PL" dirty="0" err="1"/>
              <a:t>Name</a:t>
            </a:r>
            <a:r>
              <a:rPr lang="pl-PL" dirty="0"/>
              <a:t> of </a:t>
            </a:r>
            <a:r>
              <a:rPr lang="pl-PL" dirty="0" err="1"/>
              <a:t>Guild</a:t>
            </a:r>
            <a:endParaRPr lang="pl-PL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F6BA31C3-DA6C-8049-BB0C-A6F7B7BD5B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Name</a:t>
            </a:r>
            <a:r>
              <a:rPr lang="pl-PL" dirty="0"/>
              <a:t> of team</a:t>
            </a:r>
          </a:p>
        </p:txBody>
      </p:sp>
    </p:spTree>
    <p:extLst>
      <p:ext uri="{BB962C8B-B14F-4D97-AF65-F5344CB8AC3E}">
        <p14:creationId xmlns:p14="http://schemas.microsoft.com/office/powerpoint/2010/main" val="3686381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0" userDrawn="1">
          <p15:clr>
            <a:srgbClr val="FBAE40"/>
          </p15:clr>
        </p15:guide>
        <p15:guide id="2" pos="151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405370-68EA-A041-837D-0FA336B9AC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32EA75-226E-774B-8E4B-321ECDB01D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5657" y="1599642"/>
            <a:ext cx="7632699" cy="302389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FC5C32-8E5E-9E49-982B-FE3E22CAB6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03500"/>
            <a:ext cx="7632700" cy="4428045"/>
          </a:xfrm>
          <a:prstGeom prst="rect">
            <a:avLst/>
          </a:prstGeom>
        </p:spPr>
        <p:txBody>
          <a:bodyPr vert="horz" tIns="0" rIns="0" bIns="0" anchor="ctr" anchorCtr="0"/>
          <a:lstStyle>
            <a:lvl1pPr>
              <a:defRPr sz="4800">
                <a:solidFill>
                  <a:srgbClr val="0C68AC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55650" y="915543"/>
            <a:ext cx="7632700" cy="3816795"/>
          </a:xfrm>
          <a:prstGeom prst="rect">
            <a:avLst/>
          </a:prstGeom>
        </p:spPr>
        <p:txBody>
          <a:bodyPr vert="horz" lIns="0" tIns="0" rIns="0" bIns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E1B5B883-DF81-4622-8EA4-C7F8847EDB95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5650" y="915543"/>
            <a:ext cx="3671888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714875" y="915543"/>
            <a:ext cx="3673475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41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umbered list and bulleted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55650" y="1034992"/>
            <a:ext cx="7632700" cy="384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07DBA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5650" y="1707654"/>
            <a:ext cx="3671888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714875" y="1707654"/>
            <a:ext cx="3673475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DB388ED6-BD09-448E-87E8-119E62F63496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86924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8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458820"/>
            <a:ext cx="7632700" cy="2700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55650" y="915543"/>
            <a:ext cx="7632700" cy="3528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/>
              <a:t>Image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EC35AB1B-FBAB-42E1-9527-5B4BD17FE799}" type="datetime1">
              <a:rPr lang="pl-PL" smtClean="0"/>
              <a:t>06.02.2019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29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685" r:id="rId3"/>
    <p:sldLayoutId id="2147483710" r:id="rId4"/>
    <p:sldLayoutId id="2147483733" r:id="rId5"/>
    <p:sldLayoutId id="2147483728" r:id="rId6"/>
    <p:sldLayoutId id="2147483729" r:id="rId7"/>
    <p:sldLayoutId id="2147483730" r:id="rId8"/>
    <p:sldLayoutId id="2147483732" r:id="rId9"/>
    <p:sldLayoutId id="2147483724" r:id="rId10"/>
    <p:sldLayoutId id="214748369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5747E-8071-6243-9DE0-CD7CA77B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B1F01-9F9E-B94E-88C8-BDA25F6A7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D1A1C-42D0-3748-A9AA-B1727DC35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D2058-95CC-4FCF-BED1-73C8B1D30976}" type="datetime1">
              <a:rPr lang="pl-PL" smtClean="0"/>
              <a:t>06.02.2019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272BE-5014-8C41-B6CB-150D6A6B3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Zero Downtime Deployment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47951-38D2-B948-B76A-0F07D2CF2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6D066-B557-B548-9ABD-10E2C41DA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717360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1DD4-0BB1-1343-B7CC-BEDD40F11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Zero </a:t>
            </a:r>
            <a:r>
              <a:rPr lang="pl-PL" dirty="0" err="1"/>
              <a:t>Downtime</a:t>
            </a:r>
            <a:r>
              <a:rPr lang="pl-PL" dirty="0"/>
              <a:t> Deployment</a:t>
            </a:r>
            <a:br>
              <a:rPr lang="pl-PL" dirty="0"/>
            </a:b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				</a:t>
            </a:r>
            <a:r>
              <a:rPr lang="pl-PL" sz="1800" dirty="0">
                <a:solidFill>
                  <a:schemeClr val="bg1">
                    <a:lumMod val="65000"/>
                  </a:schemeClr>
                </a:solidFill>
              </a:rPr>
              <a:t>Jak unikać skał na spokojnej rzece?</a:t>
            </a:r>
            <a:br>
              <a:rPr lang="pl-PL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pl-PL" dirty="0"/>
              <a:t>Piotr Falkowski</a:t>
            </a:r>
          </a:p>
        </p:txBody>
      </p:sp>
    </p:spTree>
    <p:extLst>
      <p:ext uri="{BB962C8B-B14F-4D97-AF65-F5344CB8AC3E}">
        <p14:creationId xmlns:p14="http://schemas.microsoft.com/office/powerpoint/2010/main" val="340999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AC09-B097-4A98-91D1-31C1B8C2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ZDD - Rolling Update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B69E0-9D32-4258-8514-0A8B3D5AA5E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D70A4-8626-49C2-8EBD-9286362E74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3D3BAE-B233-4358-B2C0-AF37B8EDF576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D6292-3F07-44CD-B4AE-DB205E5B38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824413"/>
            <a:ext cx="7632700" cy="38167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sz="1800" dirty="0"/>
              <a:t>Zalety</a:t>
            </a:r>
          </a:p>
          <a:p>
            <a:pPr lvl="1">
              <a:lnSpc>
                <a:spcPct val="150000"/>
              </a:lnSpc>
            </a:pPr>
            <a:r>
              <a:rPr lang="pl-PL" sz="1800" dirty="0"/>
              <a:t>Nie potrzeba dodatkowych maszyn</a:t>
            </a:r>
          </a:p>
          <a:p>
            <a:pPr lvl="1">
              <a:lnSpc>
                <a:spcPct val="150000"/>
              </a:lnSpc>
            </a:pPr>
            <a:r>
              <a:rPr lang="pl-PL" sz="1800" dirty="0"/>
              <a:t>Podmieniana jest tylko wersja systemu a nie cały serwer</a:t>
            </a:r>
          </a:p>
          <a:p>
            <a:pPr lvl="1">
              <a:lnSpc>
                <a:spcPct val="150000"/>
              </a:lnSpc>
            </a:pPr>
            <a:r>
              <a:rPr lang="pl-PL" sz="1800" dirty="0"/>
              <a:t>Jeśli update 1 serwera się nie uda proces zostaje przerwany</a:t>
            </a:r>
          </a:p>
          <a:p>
            <a:pPr lvl="1">
              <a:lnSpc>
                <a:spcPct val="150000"/>
              </a:lnSpc>
            </a:pPr>
            <a:endParaRPr lang="pl-PL" sz="1800" dirty="0"/>
          </a:p>
          <a:p>
            <a:pPr>
              <a:lnSpc>
                <a:spcPct val="150000"/>
              </a:lnSpc>
            </a:pPr>
            <a:r>
              <a:rPr lang="pl-PL" sz="1800" dirty="0"/>
              <a:t>Wady</a:t>
            </a:r>
          </a:p>
          <a:p>
            <a:pPr lvl="1">
              <a:lnSpc>
                <a:spcPct val="150000"/>
              </a:lnSpc>
            </a:pPr>
            <a:r>
              <a:rPr lang="pl-PL" sz="1800" dirty="0"/>
              <a:t>W 1 czasie, żądania są obsługiwane przez różne wersje systemu</a:t>
            </a:r>
          </a:p>
          <a:p>
            <a:pPr lvl="1">
              <a:lnSpc>
                <a:spcPct val="150000"/>
              </a:lnSpc>
            </a:pPr>
            <a:r>
              <a:rPr lang="pl-PL" sz="1800" dirty="0"/>
              <a:t>Problematyczny </a:t>
            </a:r>
            <a:r>
              <a:rPr lang="pl-PL" sz="1800" dirty="0" err="1"/>
              <a:t>rollback</a:t>
            </a:r>
            <a:endParaRPr lang="pl-PL" sz="1800" dirty="0"/>
          </a:p>
          <a:p>
            <a:pPr lvl="1">
              <a:lnSpc>
                <a:spcPct val="150000"/>
              </a:lnSpc>
            </a:pPr>
            <a:r>
              <a:rPr lang="pl-PL" sz="1800" dirty="0"/>
              <a:t>Jeśli update 1 serwera się nie uda proces zostaje przerwany</a:t>
            </a:r>
          </a:p>
          <a:p>
            <a:pPr lvl="1">
              <a:lnSpc>
                <a:spcPct val="200000"/>
              </a:lnSpc>
            </a:pP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112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AC09-B097-4A98-91D1-31C1B8C2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ZDD – A / B Switch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B69E0-9D32-4258-8514-0A8B3D5AA5E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D70A4-8626-49C2-8EBD-9286362E74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3D3BAE-B233-4358-B2C0-AF37B8EDF576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D6292-3F07-44CD-B4AE-DB205E5B38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824413"/>
            <a:ext cx="7632700" cy="3816795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FD3A4-60ED-4284-A3BC-B8EC745E88DD}"/>
              </a:ext>
            </a:extLst>
          </p:cNvPr>
          <p:cNvSpPr/>
          <p:nvPr/>
        </p:nvSpPr>
        <p:spPr>
          <a:xfrm>
            <a:off x="899592" y="1275606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69EFCA-8460-4C19-A37C-09364BD2A997}"/>
              </a:ext>
            </a:extLst>
          </p:cNvPr>
          <p:cNvSpPr/>
          <p:nvPr/>
        </p:nvSpPr>
        <p:spPr>
          <a:xfrm>
            <a:off x="899592" y="2333999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12785F-7D8D-42A8-A843-768CACE55F70}"/>
              </a:ext>
            </a:extLst>
          </p:cNvPr>
          <p:cNvSpPr/>
          <p:nvPr/>
        </p:nvSpPr>
        <p:spPr>
          <a:xfrm>
            <a:off x="899592" y="3432735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841BF1-12D5-476C-BED8-CC7B45ADE8F0}"/>
              </a:ext>
            </a:extLst>
          </p:cNvPr>
          <p:cNvSpPr/>
          <p:nvPr/>
        </p:nvSpPr>
        <p:spPr>
          <a:xfrm>
            <a:off x="3203848" y="233399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LB</a:t>
            </a:r>
          </a:p>
        </p:txBody>
      </p:sp>
      <p:pic>
        <p:nvPicPr>
          <p:cNvPr id="30" name="Graphic 29" descr="Computer">
            <a:extLst>
              <a:ext uri="{FF2B5EF4-FFF2-40B4-BE49-F238E27FC236}">
                <a16:creationId xmlns:a16="http://schemas.microsoft.com/office/drawing/2014/main" id="{A5485BBB-6B5F-4650-8E98-F84506B40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3848" y="1029355"/>
            <a:ext cx="914400" cy="914400"/>
          </a:xfrm>
          <a:prstGeom prst="rect">
            <a:avLst/>
          </a:prstGeom>
        </p:spPr>
      </p:pic>
      <p:pic>
        <p:nvPicPr>
          <p:cNvPr id="32" name="Graphic 31" descr="Robot">
            <a:extLst>
              <a:ext uri="{FF2B5EF4-FFF2-40B4-BE49-F238E27FC236}">
                <a16:creationId xmlns:a16="http://schemas.microsoft.com/office/drawing/2014/main" id="{B3BEE28F-422B-406E-A745-CB1BF16AC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3848" y="3638643"/>
            <a:ext cx="914400" cy="9144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6FA4C1F-01F0-43E7-9555-818B6C3BA26E}"/>
              </a:ext>
            </a:extLst>
          </p:cNvPr>
          <p:cNvCxnSpPr>
            <a:cxnSpLocks/>
            <a:stCxn id="28" idx="0"/>
            <a:endCxn id="30" idx="2"/>
          </p:cNvCxnSpPr>
          <p:nvPr/>
        </p:nvCxnSpPr>
        <p:spPr>
          <a:xfrm flipV="1">
            <a:off x="3661048" y="1943755"/>
            <a:ext cx="0" cy="390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661B8D-6141-4C21-875D-6147FC02DA44}"/>
              </a:ext>
            </a:extLst>
          </p:cNvPr>
          <p:cNvCxnSpPr>
            <a:cxnSpLocks/>
            <a:stCxn id="28" idx="4"/>
            <a:endCxn id="32" idx="0"/>
          </p:cNvCxnSpPr>
          <p:nvPr/>
        </p:nvCxnSpPr>
        <p:spPr>
          <a:xfrm>
            <a:off x="3661048" y="3248399"/>
            <a:ext cx="0" cy="390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36F8DE-8C02-4A3E-83D0-3B6E8564934D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813992" y="1732806"/>
            <a:ext cx="1523767" cy="73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858E91-706A-4E19-90C6-9B3FC234F98F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1813992" y="2791199"/>
            <a:ext cx="1389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D26569-D79C-4200-813D-6E1DF8A8B23A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1813992" y="3114488"/>
            <a:ext cx="1523767" cy="775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A83BEF-9ACE-49C1-A5F6-A058E8B92834}"/>
              </a:ext>
            </a:extLst>
          </p:cNvPr>
          <p:cNvSpPr/>
          <p:nvPr/>
        </p:nvSpPr>
        <p:spPr>
          <a:xfrm>
            <a:off x="5481283" y="1275606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81B271-D81B-42E2-A853-66536269E0A2}"/>
              </a:ext>
            </a:extLst>
          </p:cNvPr>
          <p:cNvSpPr/>
          <p:nvPr/>
        </p:nvSpPr>
        <p:spPr>
          <a:xfrm>
            <a:off x="5481283" y="2333999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B64FA9-4C54-4FBE-895E-E8B7963EE20A}"/>
              </a:ext>
            </a:extLst>
          </p:cNvPr>
          <p:cNvSpPr/>
          <p:nvPr/>
        </p:nvSpPr>
        <p:spPr>
          <a:xfrm>
            <a:off x="5481283" y="3432735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9D8420-4244-4C74-A27D-004B12BAFA3B}"/>
              </a:ext>
            </a:extLst>
          </p:cNvPr>
          <p:cNvSpPr/>
          <p:nvPr/>
        </p:nvSpPr>
        <p:spPr>
          <a:xfrm>
            <a:off x="5481283" y="1275606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6692C1-6B5F-4D04-89AC-17D424A87972}"/>
              </a:ext>
            </a:extLst>
          </p:cNvPr>
          <p:cNvSpPr/>
          <p:nvPr/>
        </p:nvSpPr>
        <p:spPr>
          <a:xfrm>
            <a:off x="5481283" y="2333999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988FD7-74E5-4E32-94D2-31587B3BAE0D}"/>
              </a:ext>
            </a:extLst>
          </p:cNvPr>
          <p:cNvSpPr/>
          <p:nvPr/>
        </p:nvSpPr>
        <p:spPr>
          <a:xfrm>
            <a:off x="5481283" y="3432735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2CB907-AC28-46AF-8B18-FD406D8FE82B}"/>
              </a:ext>
            </a:extLst>
          </p:cNvPr>
          <p:cNvSpPr/>
          <p:nvPr/>
        </p:nvSpPr>
        <p:spPr>
          <a:xfrm>
            <a:off x="5481283" y="1275606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D2C665-F06B-4674-A884-665EBA4ADB72}"/>
              </a:ext>
            </a:extLst>
          </p:cNvPr>
          <p:cNvSpPr/>
          <p:nvPr/>
        </p:nvSpPr>
        <p:spPr>
          <a:xfrm>
            <a:off x="5481283" y="2333999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BAB583-51CD-4A4E-B682-DCD4E77C44AB}"/>
              </a:ext>
            </a:extLst>
          </p:cNvPr>
          <p:cNvSpPr/>
          <p:nvPr/>
        </p:nvSpPr>
        <p:spPr>
          <a:xfrm>
            <a:off x="5481283" y="3432735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CFD924-15AB-4B7B-8A6A-92A9F992FACB}"/>
              </a:ext>
            </a:extLst>
          </p:cNvPr>
          <p:cNvSpPr/>
          <p:nvPr/>
        </p:nvSpPr>
        <p:spPr>
          <a:xfrm>
            <a:off x="5482953" y="1275606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3C18816-F9EE-4773-978B-5926DB361CF8}"/>
              </a:ext>
            </a:extLst>
          </p:cNvPr>
          <p:cNvSpPr/>
          <p:nvPr/>
        </p:nvSpPr>
        <p:spPr>
          <a:xfrm>
            <a:off x="5482953" y="2333999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69ECC3-B545-4409-BB16-7746FAABCD41}"/>
              </a:ext>
            </a:extLst>
          </p:cNvPr>
          <p:cNvSpPr/>
          <p:nvPr/>
        </p:nvSpPr>
        <p:spPr>
          <a:xfrm>
            <a:off x="5482953" y="3432735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C6CF28E-7D56-4DFA-A06F-CA3D8DC02E37}"/>
              </a:ext>
            </a:extLst>
          </p:cNvPr>
          <p:cNvSpPr/>
          <p:nvPr/>
        </p:nvSpPr>
        <p:spPr>
          <a:xfrm>
            <a:off x="5481283" y="1275606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618B8D1-12A1-45E2-A3B2-0463F7E0A997}"/>
              </a:ext>
            </a:extLst>
          </p:cNvPr>
          <p:cNvSpPr/>
          <p:nvPr/>
        </p:nvSpPr>
        <p:spPr>
          <a:xfrm>
            <a:off x="5481283" y="2333999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7CDB020-731F-43FD-810C-6C4D8B07456B}"/>
              </a:ext>
            </a:extLst>
          </p:cNvPr>
          <p:cNvSpPr/>
          <p:nvPr/>
        </p:nvSpPr>
        <p:spPr>
          <a:xfrm>
            <a:off x="5481283" y="3432735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AF4F3AF-2832-475B-AF70-C3F4223F1D12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3969218" y="1732806"/>
            <a:ext cx="1512065" cy="71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DA1AB99-E0A6-4A1B-B6AC-F86C429807B6}"/>
              </a:ext>
            </a:extLst>
          </p:cNvPr>
          <p:cNvCxnSpPr>
            <a:cxnSpLocks/>
          </p:cNvCxnSpPr>
          <p:nvPr/>
        </p:nvCxnSpPr>
        <p:spPr>
          <a:xfrm flipV="1">
            <a:off x="4091427" y="2791199"/>
            <a:ext cx="1389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9875E7C-D95A-410F-81DE-86149E2848FA}"/>
              </a:ext>
            </a:extLst>
          </p:cNvPr>
          <p:cNvCxnSpPr>
            <a:stCxn id="28" idx="5"/>
            <a:endCxn id="66" idx="1"/>
          </p:cNvCxnSpPr>
          <p:nvPr/>
        </p:nvCxnSpPr>
        <p:spPr>
          <a:xfrm>
            <a:off x="3984337" y="3114488"/>
            <a:ext cx="1496946" cy="775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42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8" grpId="0" animBg="1"/>
      <p:bldP spid="60" grpId="0" animBg="1"/>
      <p:bldP spid="61" grpId="0" animBg="1"/>
      <p:bldP spid="63" grpId="0" animBg="1"/>
      <p:bldP spid="64" grpId="0" animBg="1"/>
      <p:bldP spid="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AC09-B097-4A98-91D1-31C1B8C2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ZDD - A / B Switch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B69E0-9D32-4258-8514-0A8B3D5AA5E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D70A4-8626-49C2-8EBD-9286362E74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3D3BAE-B233-4358-B2C0-AF37B8EDF576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D6292-3F07-44CD-B4AE-DB205E5B38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824413"/>
            <a:ext cx="7632700" cy="38167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sz="1800" dirty="0"/>
              <a:t>Zalety</a:t>
            </a:r>
          </a:p>
          <a:p>
            <a:pPr lvl="1">
              <a:lnSpc>
                <a:spcPct val="150000"/>
              </a:lnSpc>
            </a:pPr>
            <a:r>
              <a:rPr lang="pl-PL" sz="1800" dirty="0"/>
              <a:t>Zapewnia „natychmiastowy” </a:t>
            </a:r>
            <a:r>
              <a:rPr lang="pl-PL" sz="1800" dirty="0" err="1"/>
              <a:t>Rollback</a:t>
            </a:r>
            <a:r>
              <a:rPr lang="pl-PL" sz="1800" dirty="0"/>
              <a:t> i Backup</a:t>
            </a:r>
          </a:p>
          <a:p>
            <a:pPr lvl="1">
              <a:lnSpc>
                <a:spcPct val="150000"/>
              </a:lnSpc>
            </a:pPr>
            <a:r>
              <a:rPr lang="pl-PL" sz="1800" dirty="0"/>
              <a:t>Nieudany </a:t>
            </a:r>
            <a:r>
              <a:rPr lang="pl-PL" sz="1800" dirty="0" err="1"/>
              <a:t>deployment</a:t>
            </a:r>
            <a:r>
              <a:rPr lang="pl-PL" sz="1800" dirty="0"/>
              <a:t> nowej wersji systemu mało „psuje”</a:t>
            </a:r>
          </a:p>
          <a:p>
            <a:pPr lvl="1">
              <a:lnSpc>
                <a:spcPct val="150000"/>
              </a:lnSpc>
            </a:pPr>
            <a:endParaRPr lang="pl-PL" sz="1800" dirty="0"/>
          </a:p>
          <a:p>
            <a:pPr>
              <a:lnSpc>
                <a:spcPct val="150000"/>
              </a:lnSpc>
            </a:pPr>
            <a:r>
              <a:rPr lang="pl-PL" sz="1800" dirty="0"/>
              <a:t>Wady</a:t>
            </a:r>
          </a:p>
          <a:p>
            <a:pPr lvl="1">
              <a:lnSpc>
                <a:spcPct val="150000"/>
              </a:lnSpc>
            </a:pPr>
            <a:r>
              <a:rPr lang="pl-PL" sz="1800" dirty="0"/>
              <a:t>Utrzymywana jest podwójna liczba serwerów</a:t>
            </a:r>
          </a:p>
          <a:p>
            <a:pPr lvl="1">
              <a:lnSpc>
                <a:spcPct val="150000"/>
              </a:lnSpc>
            </a:pPr>
            <a:r>
              <a:rPr lang="pl-PL" sz="1800" dirty="0"/>
              <a:t>Wysoko postawiona kompatybilność wersji – szczególnie warstwa </a:t>
            </a:r>
            <a:r>
              <a:rPr lang="pl-PL" sz="1800" dirty="0" err="1"/>
              <a:t>persystencji</a:t>
            </a:r>
            <a:endParaRPr lang="pl-PL" sz="1800" dirty="0"/>
          </a:p>
          <a:p>
            <a:pPr lvl="1">
              <a:lnSpc>
                <a:spcPct val="150000"/>
              </a:lnSpc>
            </a:pPr>
            <a:r>
              <a:rPr lang="pl-PL" sz="1800" dirty="0"/>
              <a:t>Zarządzanie</a:t>
            </a:r>
          </a:p>
          <a:p>
            <a:pPr lvl="1">
              <a:lnSpc>
                <a:spcPct val="200000"/>
              </a:lnSpc>
            </a:pP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268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AC09-B097-4A98-91D1-31C1B8C2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ZDD – A / B Switch / </a:t>
            </a:r>
            <a:r>
              <a:rPr lang="pl-PL" dirty="0" err="1"/>
              <a:t>Swap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B69E0-9D32-4258-8514-0A8B3D5AA5E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D70A4-8626-49C2-8EBD-9286362E74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3D3BAE-B233-4358-B2C0-AF37B8EDF576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D6292-3F07-44CD-B4AE-DB205E5B38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3094" y="824413"/>
            <a:ext cx="7632700" cy="3816795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FD3A4-60ED-4284-A3BC-B8EC745E88DD}"/>
              </a:ext>
            </a:extLst>
          </p:cNvPr>
          <p:cNvSpPr/>
          <p:nvPr/>
        </p:nvSpPr>
        <p:spPr>
          <a:xfrm>
            <a:off x="899592" y="1275606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69EFCA-8460-4C19-A37C-09364BD2A997}"/>
              </a:ext>
            </a:extLst>
          </p:cNvPr>
          <p:cNvSpPr/>
          <p:nvPr/>
        </p:nvSpPr>
        <p:spPr>
          <a:xfrm>
            <a:off x="899592" y="2333999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12785F-7D8D-42A8-A843-768CACE55F70}"/>
              </a:ext>
            </a:extLst>
          </p:cNvPr>
          <p:cNvSpPr/>
          <p:nvPr/>
        </p:nvSpPr>
        <p:spPr>
          <a:xfrm>
            <a:off x="899592" y="3432735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841BF1-12D5-476C-BED8-CC7B45ADE8F0}"/>
              </a:ext>
            </a:extLst>
          </p:cNvPr>
          <p:cNvSpPr/>
          <p:nvPr/>
        </p:nvSpPr>
        <p:spPr>
          <a:xfrm>
            <a:off x="3203848" y="233399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LB</a:t>
            </a:r>
          </a:p>
        </p:txBody>
      </p:sp>
      <p:pic>
        <p:nvPicPr>
          <p:cNvPr id="30" name="Graphic 29" descr="Computer">
            <a:extLst>
              <a:ext uri="{FF2B5EF4-FFF2-40B4-BE49-F238E27FC236}">
                <a16:creationId xmlns:a16="http://schemas.microsoft.com/office/drawing/2014/main" id="{A5485BBB-6B5F-4650-8E98-F84506B40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3848" y="1029355"/>
            <a:ext cx="914400" cy="914400"/>
          </a:xfrm>
          <a:prstGeom prst="rect">
            <a:avLst/>
          </a:prstGeom>
        </p:spPr>
      </p:pic>
      <p:pic>
        <p:nvPicPr>
          <p:cNvPr id="32" name="Graphic 31" descr="Robot">
            <a:extLst>
              <a:ext uri="{FF2B5EF4-FFF2-40B4-BE49-F238E27FC236}">
                <a16:creationId xmlns:a16="http://schemas.microsoft.com/office/drawing/2014/main" id="{B3BEE28F-422B-406E-A745-CB1BF16AC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3848" y="3638643"/>
            <a:ext cx="914400" cy="9144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6FA4C1F-01F0-43E7-9555-818B6C3BA26E}"/>
              </a:ext>
            </a:extLst>
          </p:cNvPr>
          <p:cNvCxnSpPr>
            <a:cxnSpLocks/>
            <a:stCxn id="28" idx="0"/>
            <a:endCxn id="30" idx="2"/>
          </p:cNvCxnSpPr>
          <p:nvPr/>
        </p:nvCxnSpPr>
        <p:spPr>
          <a:xfrm flipV="1">
            <a:off x="3661048" y="1943755"/>
            <a:ext cx="0" cy="390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661B8D-6141-4C21-875D-6147FC02DA44}"/>
              </a:ext>
            </a:extLst>
          </p:cNvPr>
          <p:cNvCxnSpPr>
            <a:cxnSpLocks/>
            <a:stCxn id="28" idx="4"/>
            <a:endCxn id="32" idx="0"/>
          </p:cNvCxnSpPr>
          <p:nvPr/>
        </p:nvCxnSpPr>
        <p:spPr>
          <a:xfrm>
            <a:off x="3661048" y="3248399"/>
            <a:ext cx="0" cy="390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36F8DE-8C02-4A3E-83D0-3B6E8564934D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813992" y="1732806"/>
            <a:ext cx="1523767" cy="73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858E91-706A-4E19-90C6-9B3FC234F98F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1813992" y="2791199"/>
            <a:ext cx="1389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D26569-D79C-4200-813D-6E1DF8A8B23A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1813992" y="3114488"/>
            <a:ext cx="1523767" cy="775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79D8420-4244-4C74-A27D-004B12BAFA3B}"/>
              </a:ext>
            </a:extLst>
          </p:cNvPr>
          <p:cNvSpPr/>
          <p:nvPr/>
        </p:nvSpPr>
        <p:spPr>
          <a:xfrm>
            <a:off x="5493156" y="1275606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6692C1-6B5F-4D04-89AC-17D424A87972}"/>
              </a:ext>
            </a:extLst>
          </p:cNvPr>
          <p:cNvSpPr/>
          <p:nvPr/>
        </p:nvSpPr>
        <p:spPr>
          <a:xfrm>
            <a:off x="5489108" y="2321986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988FD7-74E5-4E32-94D2-31587B3BAE0D}"/>
              </a:ext>
            </a:extLst>
          </p:cNvPr>
          <p:cNvSpPr/>
          <p:nvPr/>
        </p:nvSpPr>
        <p:spPr>
          <a:xfrm>
            <a:off x="5493156" y="3432735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2CB907-AC28-46AF-8B18-FD406D8FE82B}"/>
              </a:ext>
            </a:extLst>
          </p:cNvPr>
          <p:cNvSpPr/>
          <p:nvPr/>
        </p:nvSpPr>
        <p:spPr>
          <a:xfrm>
            <a:off x="5492394" y="1275606"/>
            <a:ext cx="914400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D2C665-F06B-4674-A884-665EBA4ADB72}"/>
              </a:ext>
            </a:extLst>
          </p:cNvPr>
          <p:cNvSpPr/>
          <p:nvPr/>
        </p:nvSpPr>
        <p:spPr>
          <a:xfrm>
            <a:off x="5496933" y="2321986"/>
            <a:ext cx="914400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BAB583-51CD-4A4E-B682-DCD4E77C44AB}"/>
              </a:ext>
            </a:extLst>
          </p:cNvPr>
          <p:cNvSpPr/>
          <p:nvPr/>
        </p:nvSpPr>
        <p:spPr>
          <a:xfrm>
            <a:off x="5492394" y="3432735"/>
            <a:ext cx="914400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CFD924-15AB-4B7B-8A6A-92A9F992FACB}"/>
              </a:ext>
            </a:extLst>
          </p:cNvPr>
          <p:cNvSpPr/>
          <p:nvPr/>
        </p:nvSpPr>
        <p:spPr>
          <a:xfrm>
            <a:off x="5496933" y="1275606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3C18816-F9EE-4773-978B-5926DB361CF8}"/>
              </a:ext>
            </a:extLst>
          </p:cNvPr>
          <p:cNvSpPr/>
          <p:nvPr/>
        </p:nvSpPr>
        <p:spPr>
          <a:xfrm>
            <a:off x="5489108" y="2321986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69ECC3-B545-4409-BB16-7746FAABCD41}"/>
              </a:ext>
            </a:extLst>
          </p:cNvPr>
          <p:cNvSpPr/>
          <p:nvPr/>
        </p:nvSpPr>
        <p:spPr>
          <a:xfrm>
            <a:off x="5496933" y="3432735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C6CF28E-7D56-4DFA-A06F-CA3D8DC02E37}"/>
              </a:ext>
            </a:extLst>
          </p:cNvPr>
          <p:cNvSpPr/>
          <p:nvPr/>
        </p:nvSpPr>
        <p:spPr>
          <a:xfrm>
            <a:off x="5495304" y="1275606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618B8D1-12A1-45E2-A3B2-0463F7E0A997}"/>
              </a:ext>
            </a:extLst>
          </p:cNvPr>
          <p:cNvSpPr/>
          <p:nvPr/>
        </p:nvSpPr>
        <p:spPr>
          <a:xfrm>
            <a:off x="5495304" y="2333999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7CDB020-731F-43FD-810C-6C4D8B07456B}"/>
              </a:ext>
            </a:extLst>
          </p:cNvPr>
          <p:cNvSpPr/>
          <p:nvPr/>
        </p:nvSpPr>
        <p:spPr>
          <a:xfrm>
            <a:off x="5495304" y="3432735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AF4F3AF-2832-475B-AF70-C3F4223F1D12}"/>
              </a:ext>
            </a:extLst>
          </p:cNvPr>
          <p:cNvCxnSpPr>
            <a:cxnSpLocks/>
            <a:stCxn id="28" idx="7"/>
            <a:endCxn id="63" idx="1"/>
          </p:cNvCxnSpPr>
          <p:nvPr/>
        </p:nvCxnSpPr>
        <p:spPr>
          <a:xfrm flipV="1">
            <a:off x="3984337" y="1732806"/>
            <a:ext cx="1510967" cy="73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DA1AB99-E0A6-4A1B-B6AC-F86C429807B6}"/>
              </a:ext>
            </a:extLst>
          </p:cNvPr>
          <p:cNvCxnSpPr>
            <a:cxnSpLocks/>
          </p:cNvCxnSpPr>
          <p:nvPr/>
        </p:nvCxnSpPr>
        <p:spPr>
          <a:xfrm flipV="1">
            <a:off x="4091427" y="2791199"/>
            <a:ext cx="1389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9875E7C-D95A-410F-81DE-86149E2848FA}"/>
              </a:ext>
            </a:extLst>
          </p:cNvPr>
          <p:cNvCxnSpPr>
            <a:stCxn id="28" idx="5"/>
            <a:endCxn id="66" idx="1"/>
          </p:cNvCxnSpPr>
          <p:nvPr/>
        </p:nvCxnSpPr>
        <p:spPr>
          <a:xfrm>
            <a:off x="3984337" y="3114488"/>
            <a:ext cx="1510967" cy="775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06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18" grpId="0" animBg="1"/>
      <p:bldP spid="23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8" grpId="0" animBg="1"/>
      <p:bldP spid="60" grpId="0" animBg="1"/>
      <p:bldP spid="61" grpId="0" animBg="1"/>
      <p:bldP spid="63" grpId="0" animBg="1"/>
      <p:bldP spid="64" grpId="0" animBg="1"/>
      <p:bldP spid="6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AC09-B097-4A98-91D1-31C1B8C2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ZDD - A / B Switch / </a:t>
            </a:r>
            <a:r>
              <a:rPr lang="pl-PL" dirty="0" err="1"/>
              <a:t>Swap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B69E0-9D32-4258-8514-0A8B3D5AA5E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D70A4-8626-49C2-8EBD-9286362E74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3D3BAE-B233-4358-B2C0-AF37B8EDF576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D6292-3F07-44CD-B4AE-DB205E5B38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824413"/>
            <a:ext cx="7632700" cy="38167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sz="1800" dirty="0"/>
              <a:t>Zalety</a:t>
            </a:r>
          </a:p>
          <a:p>
            <a:pPr lvl="1">
              <a:lnSpc>
                <a:spcPct val="150000"/>
              </a:lnSpc>
            </a:pPr>
            <a:r>
              <a:rPr lang="pl-PL" sz="1800" dirty="0"/>
              <a:t>Nieudany </a:t>
            </a:r>
            <a:r>
              <a:rPr lang="pl-PL" sz="1800" dirty="0" err="1"/>
              <a:t>deployment</a:t>
            </a:r>
            <a:r>
              <a:rPr lang="pl-PL" sz="1800" dirty="0"/>
              <a:t> nowej wersji systemu mało „psuje”</a:t>
            </a:r>
          </a:p>
          <a:p>
            <a:pPr lvl="1">
              <a:lnSpc>
                <a:spcPct val="150000"/>
              </a:lnSpc>
            </a:pPr>
            <a:r>
              <a:rPr lang="pl-PL" sz="1800" dirty="0"/>
              <a:t>Wszystko albo nic</a:t>
            </a:r>
          </a:p>
          <a:p>
            <a:pPr lvl="1">
              <a:lnSpc>
                <a:spcPct val="150000"/>
              </a:lnSpc>
            </a:pPr>
            <a:r>
              <a:rPr lang="pl-PL" sz="1800" dirty="0"/>
              <a:t>Podwójna liczba serwerów </a:t>
            </a:r>
            <a:r>
              <a:rPr lang="pl-PL" sz="1800" u="sng" dirty="0"/>
              <a:t>tylko</a:t>
            </a:r>
            <a:r>
              <a:rPr lang="pl-PL" sz="1800" dirty="0"/>
              <a:t> podczas </a:t>
            </a:r>
            <a:r>
              <a:rPr lang="pl-PL" sz="1800" dirty="0" err="1"/>
              <a:t>deploymentu</a:t>
            </a:r>
            <a:endParaRPr lang="pl-PL" sz="1800" dirty="0"/>
          </a:p>
          <a:p>
            <a:pPr lvl="1">
              <a:lnSpc>
                <a:spcPct val="150000"/>
              </a:lnSpc>
            </a:pPr>
            <a:endParaRPr lang="pl-PL" sz="1800" dirty="0"/>
          </a:p>
          <a:p>
            <a:pPr>
              <a:lnSpc>
                <a:spcPct val="150000"/>
              </a:lnSpc>
            </a:pPr>
            <a:r>
              <a:rPr lang="pl-PL" sz="1800" dirty="0"/>
              <a:t>Wady</a:t>
            </a:r>
          </a:p>
          <a:p>
            <a:pPr lvl="1">
              <a:lnSpc>
                <a:spcPct val="150000"/>
              </a:lnSpc>
            </a:pPr>
            <a:r>
              <a:rPr lang="pl-PL" sz="1800" dirty="0"/>
              <a:t>Podwójna liczba serwerów podczas </a:t>
            </a:r>
            <a:r>
              <a:rPr lang="pl-PL" sz="1800" dirty="0" err="1"/>
              <a:t>deploymentu</a:t>
            </a:r>
            <a:endParaRPr lang="pl-PL" sz="1800" dirty="0"/>
          </a:p>
          <a:p>
            <a:pPr lvl="1">
              <a:lnSpc>
                <a:spcPct val="150000"/>
              </a:lnSpc>
            </a:pPr>
            <a:r>
              <a:rPr lang="pl-PL" sz="1800" dirty="0"/>
              <a:t>Długi </a:t>
            </a:r>
            <a:r>
              <a:rPr lang="pl-PL" sz="1800" dirty="0" err="1"/>
              <a:t>deployment</a:t>
            </a:r>
            <a:r>
              <a:rPr lang="pl-PL" sz="1800" dirty="0"/>
              <a:t> ( tworzenie środowiska, potem start systemu)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94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EBFF-A24A-4746-AEEB-40BC2E77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D407D-4864-4E47-AD44-AFB0EE3668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961DD-1CF7-448E-A731-04C7673F1C0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07455-A1C6-4BB3-9DAF-C06D2A2062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pl-PL" sz="1800" dirty="0"/>
              <a:t>Kompatybilność warstw pomiędzy wersjami aplikacji</a:t>
            </a:r>
          </a:p>
          <a:p>
            <a:pPr lvl="1">
              <a:lnSpc>
                <a:spcPct val="250000"/>
              </a:lnSpc>
            </a:pPr>
            <a:r>
              <a:rPr lang="pl-PL" sz="1800" dirty="0"/>
              <a:t>UI vs API / </a:t>
            </a:r>
            <a:r>
              <a:rPr lang="pl-PL" sz="1800" dirty="0" err="1"/>
              <a:t>Logic</a:t>
            </a:r>
            <a:endParaRPr lang="pl-PL" sz="1800" dirty="0"/>
          </a:p>
          <a:p>
            <a:pPr lvl="1">
              <a:lnSpc>
                <a:spcPct val="250000"/>
              </a:lnSpc>
            </a:pPr>
            <a:r>
              <a:rPr lang="pl-PL" sz="1800" dirty="0"/>
              <a:t>API/ </a:t>
            </a:r>
            <a:r>
              <a:rPr lang="pl-PL" sz="1800" dirty="0" err="1"/>
              <a:t>Logic</a:t>
            </a:r>
            <a:r>
              <a:rPr lang="pl-PL" sz="1800" dirty="0"/>
              <a:t> vs DB	</a:t>
            </a:r>
          </a:p>
          <a:p>
            <a:pPr>
              <a:lnSpc>
                <a:spcPct val="250000"/>
              </a:lnSpc>
            </a:pPr>
            <a:r>
              <a:rPr lang="pl-PL" sz="1800" dirty="0"/>
              <a:t>Czas wykonania </a:t>
            </a:r>
            <a:r>
              <a:rPr lang="pl-PL" sz="1800" dirty="0" err="1"/>
              <a:t>upgradu</a:t>
            </a:r>
            <a:r>
              <a:rPr lang="pl-PL" sz="1800" dirty="0"/>
              <a:t> bazy danych</a:t>
            </a:r>
          </a:p>
          <a:p>
            <a:pPr>
              <a:lnSpc>
                <a:spcPct val="250000"/>
              </a:lnSpc>
            </a:pPr>
            <a:r>
              <a:rPr lang="pl-PL" sz="1800" dirty="0"/>
              <a:t>„Wdzięczne zamknięcie aplikacji”  (</a:t>
            </a:r>
            <a:r>
              <a:rPr lang="pl-PL" sz="1800" dirty="0" err="1"/>
              <a:t>Graceful</a:t>
            </a:r>
            <a:r>
              <a:rPr lang="pl-PL" sz="1800" dirty="0"/>
              <a:t> </a:t>
            </a:r>
            <a:r>
              <a:rPr lang="pl-PL" sz="1800" dirty="0" err="1"/>
              <a:t>Shutdown</a:t>
            </a:r>
            <a:r>
              <a:rPr lang="pl-PL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277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FFFCF-13B7-4844-A04B-CD7F4DB0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Kompatybilność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17B52-D588-4725-91A9-65B502AB17A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F876-BED3-4447-B94B-22537A6B0E2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4D552-4F06-49F5-9392-9DCA0CCA75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l-PL" sz="2000" b="1" u="sng" dirty="0">
                <a:solidFill>
                  <a:srgbClr val="FF0000"/>
                </a:solidFill>
              </a:rPr>
              <a:t>NO BREAKING CHANGE</a:t>
            </a:r>
          </a:p>
          <a:p>
            <a:endParaRPr lang="pl-PL" dirty="0"/>
          </a:p>
        </p:txBody>
      </p:sp>
      <p:pic>
        <p:nvPicPr>
          <p:cNvPr id="7" name="Graphic 6" descr="Ribbon">
            <a:extLst>
              <a:ext uri="{FF2B5EF4-FFF2-40B4-BE49-F238E27FC236}">
                <a16:creationId xmlns:a16="http://schemas.microsoft.com/office/drawing/2014/main" id="{471817BD-11C1-46DF-AC3B-90F389D24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1024" y="23663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9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850A-FC7F-4C03-B997-39DF618B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Kompatybilność UI z API / </a:t>
            </a:r>
            <a:r>
              <a:rPr lang="pl-PL" dirty="0" err="1"/>
              <a:t>Logic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2B05E-0D84-467F-BB21-E5C3556B30C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0BC3D-1D37-4E4C-824D-11639569689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DA31B-9787-46AB-868C-CB4141F9FA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l-PL" dirty="0"/>
              <a:t>Wersje API</a:t>
            </a:r>
          </a:p>
          <a:p>
            <a:pPr>
              <a:lnSpc>
                <a:spcPct val="300000"/>
              </a:lnSpc>
            </a:pPr>
            <a:r>
              <a:rPr lang="pl-PL" dirty="0"/>
              <a:t>Body  - </a:t>
            </a:r>
            <a:r>
              <a:rPr lang="pl-PL" dirty="0" err="1"/>
              <a:t>żadanie</a:t>
            </a:r>
            <a:r>
              <a:rPr lang="pl-PL" dirty="0"/>
              <a:t> / odpowiedź</a:t>
            </a:r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61CD515E-04DC-46B0-B451-E848972B2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3928" y="899129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A3DCD5-682C-4D3B-BAAA-DA0BDBCB780B}"/>
              </a:ext>
            </a:extLst>
          </p:cNvPr>
          <p:cNvSpPr/>
          <p:nvPr/>
        </p:nvSpPr>
        <p:spPr>
          <a:xfrm>
            <a:off x="5436096" y="91554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3A20FE-62EC-4151-A846-A4AD57B51522}"/>
              </a:ext>
            </a:extLst>
          </p:cNvPr>
          <p:cNvSpPr txBox="1"/>
          <p:nvPr/>
        </p:nvSpPr>
        <p:spPr>
          <a:xfrm>
            <a:off x="4317873" y="1111972"/>
            <a:ext cx="216024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r>
              <a:rPr lang="pl-PL" dirty="0">
                <a:solidFill>
                  <a:schemeClr val="tx1"/>
                </a:solidFill>
              </a:rPr>
              <a:t>A</a:t>
            </a:r>
          </a:p>
        </p:txBody>
      </p:sp>
      <p:pic>
        <p:nvPicPr>
          <p:cNvPr id="16" name="Graphic 15" descr="Laptop">
            <a:extLst>
              <a:ext uri="{FF2B5EF4-FFF2-40B4-BE49-F238E27FC236}">
                <a16:creationId xmlns:a16="http://schemas.microsoft.com/office/drawing/2014/main" id="{C55C170D-868D-4203-BA91-4916759C1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3928" y="3003798"/>
            <a:ext cx="914400" cy="914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9D1F96-5CD1-4687-81D0-DA7B25E25962}"/>
              </a:ext>
            </a:extLst>
          </p:cNvPr>
          <p:cNvSpPr/>
          <p:nvPr/>
        </p:nvSpPr>
        <p:spPr>
          <a:xfrm>
            <a:off x="5436096" y="3020212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3768B6-D616-4752-8623-F80E67530896}"/>
              </a:ext>
            </a:extLst>
          </p:cNvPr>
          <p:cNvSpPr txBox="1"/>
          <p:nvPr/>
        </p:nvSpPr>
        <p:spPr>
          <a:xfrm>
            <a:off x="4317873" y="3216641"/>
            <a:ext cx="216024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r>
              <a:rPr lang="pl-PL" dirty="0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2436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7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28D0-E282-46C8-AA42-3750646D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Wersje </a:t>
            </a:r>
            <a:r>
              <a:rPr lang="pl-PL" dirty="0" err="1"/>
              <a:t>Api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65F3C-B8E8-4EA2-8840-68D2F72AF51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3585D-DD7A-4A24-8319-52BF25AFA47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ECCA0-627F-4CCA-AD59-B0390AE08B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dirty="0"/>
              <a:t>Nr wersji </a:t>
            </a:r>
            <a:r>
              <a:rPr lang="pl-PL" dirty="0" err="1"/>
              <a:t>api</a:t>
            </a:r>
            <a:r>
              <a:rPr lang="pl-PL" dirty="0"/>
              <a:t> w </a:t>
            </a:r>
            <a:r>
              <a:rPr lang="pl-PL" dirty="0" err="1"/>
              <a:t>scieżce</a:t>
            </a:r>
            <a:r>
              <a:rPr lang="pl-PL" dirty="0"/>
              <a:t>?</a:t>
            </a:r>
          </a:p>
          <a:p>
            <a:pPr lvl="1"/>
            <a:r>
              <a:rPr lang="pl-PL" dirty="0"/>
              <a:t>http://shop/api/orders/1</a:t>
            </a:r>
            <a:br>
              <a:rPr lang="pl-PL" dirty="0"/>
            </a:br>
            <a:r>
              <a:rPr lang="pl-PL" dirty="0"/>
              <a:t>http://shop/api/v5/orders/1</a:t>
            </a:r>
            <a:br>
              <a:rPr lang="pl-PL" dirty="0"/>
            </a:br>
            <a:r>
              <a:rPr lang="pl-PL" dirty="0"/>
              <a:t>http://shop/api/v4/orders/1</a:t>
            </a:r>
          </a:p>
          <a:p>
            <a:r>
              <a:rPr lang="pl-PL" dirty="0"/>
              <a:t>Numer wersji </a:t>
            </a:r>
            <a:r>
              <a:rPr lang="pl-PL" dirty="0" err="1"/>
              <a:t>api</a:t>
            </a:r>
            <a:r>
              <a:rPr lang="pl-PL" dirty="0"/>
              <a:t> w nagłówku żądania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 Odświeżanie strony w przeglądarce przy wykryciu niezgodności wersji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03C0498-6DC0-4BE2-837B-FAD937FBF09C}"/>
              </a:ext>
            </a:extLst>
          </p:cNvPr>
          <p:cNvSpPr/>
          <p:nvPr/>
        </p:nvSpPr>
        <p:spPr>
          <a:xfrm>
            <a:off x="3131840" y="1203598"/>
            <a:ext cx="324036" cy="536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665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66FF-8643-4CF5-AD13-8F83C3B8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Body żądania /odpowiedzi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CB737-4CAF-4381-91B0-BF18A28CB38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E31F8-24D3-4E3A-B300-1953491440D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E4F63-F586-40C1-BD3A-A61FD45215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1">
              <a:lnSpc>
                <a:spcPct val="250000"/>
              </a:lnSpc>
            </a:pPr>
            <a:r>
              <a:rPr lang="pl-PL" sz="1600" dirty="0"/>
              <a:t>Usuwanie pól, wartości </a:t>
            </a:r>
            <a:r>
              <a:rPr lang="pl-PL" sz="1600" dirty="0" err="1"/>
              <a:t>enumów</a:t>
            </a:r>
            <a:r>
              <a:rPr lang="pl-PL" sz="1600" dirty="0"/>
              <a:t> po wcześniejszym usunięciu ich używania</a:t>
            </a:r>
          </a:p>
          <a:p>
            <a:pPr lvl="1">
              <a:lnSpc>
                <a:spcPct val="250000"/>
              </a:lnSpc>
            </a:pPr>
            <a:r>
              <a:rPr lang="pl-PL" sz="1600" dirty="0"/>
              <a:t>Zmiana typu pola …. Lepiej dodać nowe </a:t>
            </a:r>
          </a:p>
          <a:p>
            <a:pPr lvl="1">
              <a:lnSpc>
                <a:spcPct val="250000"/>
              </a:lnSpc>
            </a:pPr>
            <a:r>
              <a:rPr lang="pl-PL" sz="1600" dirty="0"/>
              <a:t>Jeżeli możemy użyjmy </a:t>
            </a:r>
            <a:r>
              <a:rPr lang="pl-PL" sz="1600" b="1" dirty="0"/>
              <a:t>@</a:t>
            </a:r>
            <a:r>
              <a:rPr lang="pl-PL" sz="1600" b="1" dirty="0" err="1"/>
              <a:t>JsonIgnoreProperties</a:t>
            </a:r>
            <a:r>
              <a:rPr lang="pl-PL" sz="1600" b="1" dirty="0"/>
              <a:t>(</a:t>
            </a:r>
            <a:r>
              <a:rPr lang="pl-PL" sz="1600" b="1" dirty="0" err="1"/>
              <a:t>ignoreUnknown</a:t>
            </a:r>
            <a:r>
              <a:rPr lang="pl-PL" sz="1600" b="1" dirty="0"/>
              <a:t> = </a:t>
            </a:r>
            <a:r>
              <a:rPr lang="pl-PL" sz="1600" b="1" dirty="0" err="1"/>
              <a:t>true</a:t>
            </a:r>
            <a:r>
              <a:rPr lang="pl-PL" sz="1200" b="1" dirty="0"/>
              <a:t>)</a:t>
            </a:r>
          </a:p>
          <a:p>
            <a:pPr lvl="1">
              <a:lnSpc>
                <a:spcPct val="250000"/>
              </a:lnSpc>
            </a:pPr>
            <a:r>
              <a:rPr lang="pl-PL" sz="1600" dirty="0"/>
              <a:t>Warto rozważyć wprowadzenie wartości domyślnej dla </a:t>
            </a:r>
            <a:r>
              <a:rPr lang="pl-PL" sz="1600" dirty="0" err="1"/>
              <a:t>Enumów</a:t>
            </a:r>
            <a:r>
              <a:rPr lang="pl-PL" sz="1600" dirty="0"/>
              <a:t> i ręcznie je mapować. </a:t>
            </a:r>
          </a:p>
        </p:txBody>
      </p:sp>
      <p:pic>
        <p:nvPicPr>
          <p:cNvPr id="11" name="Graphic 10" descr="Smiling Face with No Fill">
            <a:extLst>
              <a:ext uri="{FF2B5EF4-FFF2-40B4-BE49-F238E27FC236}">
                <a16:creationId xmlns:a16="http://schemas.microsoft.com/office/drawing/2014/main" id="{6762BA0F-A303-4CCC-8A49-89FA819B8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6056" y="13476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2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1792F4-4C66-4C69-9AF2-430E49B3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mnie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1D51C2-8295-4110-8CEA-1A151F777D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l-PL" sz="1800" dirty="0"/>
              <a:t>8 lat  w JAVIE</a:t>
            </a:r>
          </a:p>
          <a:p>
            <a:pPr>
              <a:lnSpc>
                <a:spcPct val="300000"/>
              </a:lnSpc>
            </a:pPr>
            <a:r>
              <a:rPr lang="pl-PL" sz="1800" dirty="0"/>
              <a:t>3,5 roku w </a:t>
            </a:r>
            <a:r>
              <a:rPr lang="pl-PL" sz="1800" dirty="0" err="1"/>
              <a:t>Objectivity</a:t>
            </a:r>
            <a:endParaRPr lang="pl-PL" sz="1800" dirty="0"/>
          </a:p>
          <a:p>
            <a:pPr>
              <a:lnSpc>
                <a:spcPct val="300000"/>
              </a:lnSpc>
            </a:pPr>
            <a:r>
              <a:rPr lang="pl-PL" sz="1800" dirty="0"/>
              <a:t>3 lata w AWS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C7DB6-E923-4412-ACEE-415EBF784A2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CE1FEEE-8D00-43CA-854A-8244CB0B2DF0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D4116-3E0B-4B58-99D0-404A61EF18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141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3318-5DA3-4D16-8F97-200F4468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Kompatybilność API/ </a:t>
            </a:r>
            <a:r>
              <a:rPr lang="pl-PL" dirty="0" err="1"/>
              <a:t>Logic</a:t>
            </a:r>
            <a:r>
              <a:rPr lang="pl-PL" dirty="0"/>
              <a:t> z DB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9A940-6BE7-499F-B96C-5B088BB4B56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771FD-8DAC-4200-9D76-9BF4F044A4C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F3141-A477-4AEC-A51C-C70765068B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pl-PL" sz="1600" dirty="0"/>
              <a:t>Kiedy wykonywać update schematu DB ?</a:t>
            </a:r>
          </a:p>
          <a:p>
            <a:pPr>
              <a:lnSpc>
                <a:spcPct val="250000"/>
              </a:lnSpc>
            </a:pPr>
            <a:r>
              <a:rPr lang="pl-PL" sz="1600" dirty="0"/>
              <a:t>Dodawanie kolumn</a:t>
            </a:r>
          </a:p>
          <a:p>
            <a:pPr>
              <a:lnSpc>
                <a:spcPct val="250000"/>
              </a:lnSpc>
            </a:pPr>
            <a:r>
              <a:rPr lang="pl-PL" sz="1600" dirty="0"/>
              <a:t>Usuwanie kolumn</a:t>
            </a:r>
          </a:p>
          <a:p>
            <a:pPr>
              <a:lnSpc>
                <a:spcPct val="250000"/>
              </a:lnSpc>
            </a:pPr>
            <a:r>
              <a:rPr lang="pl-PL" sz="1600" dirty="0"/>
              <a:t>Zmiana nazw kolumn</a:t>
            </a:r>
          </a:p>
          <a:p>
            <a:pPr>
              <a:lnSpc>
                <a:spcPct val="250000"/>
              </a:lnSpc>
            </a:pPr>
            <a:r>
              <a:rPr lang="pl-PL" sz="1600" dirty="0"/>
              <a:t>Usuwanie Tabeli</a:t>
            </a:r>
          </a:p>
          <a:p>
            <a:pPr>
              <a:lnSpc>
                <a:spcPct val="250000"/>
              </a:lnSpc>
            </a:pPr>
            <a:r>
              <a:rPr lang="pl-PL" sz="1600" dirty="0"/>
              <a:t>Podział tabeli</a:t>
            </a:r>
          </a:p>
        </p:txBody>
      </p:sp>
    </p:spTree>
    <p:extLst>
      <p:ext uri="{BB962C8B-B14F-4D97-AF65-F5344CB8AC3E}">
        <p14:creationId xmlns:p14="http://schemas.microsoft.com/office/powerpoint/2010/main" val="280232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549E-ED77-4010-9A52-1655D283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Kiedy wykonywać update schematu DB 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19A8E-AB7C-418C-88DF-51350B8125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5C0CC-BCA5-413B-9F76-FFAAFB8299D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25340-8565-46F4-8645-7E22F22C9D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l-PL" sz="1600" dirty="0"/>
              <a:t>Nigdy z palucha !</a:t>
            </a:r>
          </a:p>
          <a:p>
            <a:pPr>
              <a:lnSpc>
                <a:spcPct val="300000"/>
              </a:lnSpc>
            </a:pPr>
            <a:r>
              <a:rPr lang="pl-PL" sz="1600" dirty="0"/>
              <a:t>Automatyczne skrypty różnicowe </a:t>
            </a:r>
          </a:p>
          <a:p>
            <a:pPr>
              <a:lnSpc>
                <a:spcPct val="300000"/>
              </a:lnSpc>
            </a:pPr>
            <a:r>
              <a:rPr lang="pl-PL" sz="1600" dirty="0"/>
              <a:t>Tuż przed lub w trakcie startu nowej wersji systemu</a:t>
            </a:r>
          </a:p>
          <a:p>
            <a:pPr lvl="1">
              <a:lnSpc>
                <a:spcPct val="300000"/>
              </a:lnSpc>
            </a:pPr>
            <a:r>
              <a:rPr lang="pl-PL" sz="1600" dirty="0" err="1"/>
              <a:t>Flyway</a:t>
            </a:r>
            <a:r>
              <a:rPr lang="pl-PL" sz="1600" dirty="0"/>
              <a:t> - https://flywaydb.org/</a:t>
            </a:r>
          </a:p>
          <a:p>
            <a:pPr lvl="1">
              <a:lnSpc>
                <a:spcPct val="300000"/>
              </a:lnSpc>
            </a:pPr>
            <a:r>
              <a:rPr lang="pl-PL" sz="1600" dirty="0" err="1"/>
              <a:t>Liquibase</a:t>
            </a:r>
            <a:r>
              <a:rPr lang="pl-PL" sz="1600" dirty="0"/>
              <a:t> </a:t>
            </a:r>
            <a:r>
              <a:rPr lang="pl-PL" sz="1600"/>
              <a:t>- https://www.liquibase.org/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16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9E6B-70FF-41E6-88E8-AB4A03C5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Dodawanie kolumn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7DAA3-AFEF-4432-BE5F-C7D4B936D7A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8EB87-6F6D-417A-B797-B909E69373C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F5EF3-EA20-4E26-8732-C35E83AA2F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1560" y="931957"/>
            <a:ext cx="3528318" cy="3816795"/>
          </a:xfrm>
        </p:spPr>
        <p:txBody>
          <a:bodyPr/>
          <a:lstStyle/>
          <a:p>
            <a:r>
              <a:rPr lang="pl-PL" sz="1800" dirty="0"/>
              <a:t>Grzechy</a:t>
            </a:r>
          </a:p>
          <a:p>
            <a:pPr lvl="1"/>
            <a:r>
              <a:rPr lang="pl-PL" sz="1800" dirty="0"/>
              <a:t>NOT NULL  bez DEFAULT</a:t>
            </a:r>
          </a:p>
          <a:p>
            <a:pPr lvl="1"/>
            <a:r>
              <a:rPr lang="pl-PL" sz="1800" dirty="0"/>
              <a:t>SET NOT NULL bez migracji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299E7C-F412-41BB-8E02-514AAE39B7BB}"/>
              </a:ext>
            </a:extLst>
          </p:cNvPr>
          <p:cNvSpPr/>
          <p:nvPr/>
        </p:nvSpPr>
        <p:spPr>
          <a:xfrm>
            <a:off x="4211960" y="448384"/>
            <a:ext cx="5364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ALTER TABLE </a:t>
            </a:r>
            <a:r>
              <a:rPr lang="pl-PL" dirty="0"/>
              <a:t>order </a:t>
            </a:r>
          </a:p>
          <a:p>
            <a:r>
              <a:rPr lang="en-US" dirty="0"/>
              <a:t>ADD COLUMN </a:t>
            </a:r>
            <a:r>
              <a:rPr lang="pl-PL" dirty="0" err="1"/>
              <a:t>type</a:t>
            </a:r>
            <a:r>
              <a:rPr lang="pl-PL" dirty="0"/>
              <a:t> </a:t>
            </a:r>
            <a:r>
              <a:rPr lang="en-US" dirty="0"/>
              <a:t>VARCHAR(3)</a:t>
            </a:r>
            <a:r>
              <a:rPr lang="pl-PL" dirty="0"/>
              <a:t> NOT NULL; 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1599D7-CD48-43C5-940A-5ECDFEEE2374}"/>
              </a:ext>
            </a:extLst>
          </p:cNvPr>
          <p:cNvSpPr/>
          <p:nvPr/>
        </p:nvSpPr>
        <p:spPr>
          <a:xfrm>
            <a:off x="4211960" y="1174562"/>
            <a:ext cx="5364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ALTER TABLE </a:t>
            </a:r>
            <a:r>
              <a:rPr lang="pl-PL" dirty="0"/>
              <a:t>order </a:t>
            </a:r>
          </a:p>
          <a:p>
            <a:r>
              <a:rPr lang="en-US" dirty="0"/>
              <a:t>ADD COLUMN </a:t>
            </a:r>
            <a:r>
              <a:rPr lang="pl-PL" dirty="0" err="1"/>
              <a:t>type</a:t>
            </a:r>
            <a:r>
              <a:rPr lang="pl-PL" dirty="0"/>
              <a:t> </a:t>
            </a:r>
            <a:r>
              <a:rPr lang="en-US" dirty="0"/>
              <a:t>VARCHAR(3)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DEFAULT ‚XYZ’ NOT NULL;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1B2003-D3FC-4A4C-A129-B544B25C8D9C}"/>
              </a:ext>
            </a:extLst>
          </p:cNvPr>
          <p:cNvSpPr/>
          <p:nvPr/>
        </p:nvSpPr>
        <p:spPr>
          <a:xfrm>
            <a:off x="4211960" y="2381402"/>
            <a:ext cx="5364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//v1</a:t>
            </a:r>
            <a:br>
              <a:rPr lang="pl-PL" dirty="0"/>
            </a:br>
            <a:r>
              <a:rPr lang="en-US" dirty="0"/>
              <a:t>ALTER TABLE </a:t>
            </a:r>
            <a:r>
              <a:rPr lang="pl-PL" dirty="0"/>
              <a:t>order </a:t>
            </a:r>
          </a:p>
          <a:p>
            <a:r>
              <a:rPr lang="en-US" dirty="0"/>
              <a:t>ADD COLUMN </a:t>
            </a:r>
            <a:r>
              <a:rPr lang="pl-PL" dirty="0" err="1"/>
              <a:t>type</a:t>
            </a:r>
            <a:r>
              <a:rPr lang="pl-PL" dirty="0"/>
              <a:t> </a:t>
            </a:r>
            <a:r>
              <a:rPr lang="en-US" dirty="0"/>
              <a:t>VARCHAR(3)</a:t>
            </a:r>
            <a:r>
              <a:rPr lang="pl-PL" dirty="0"/>
              <a:t>;</a:t>
            </a:r>
          </a:p>
          <a:p>
            <a:r>
              <a:rPr lang="pl-PL" dirty="0"/>
              <a:t>// migracja 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D23FAD-E7D2-4EA2-BC31-1E7859F73FA7}"/>
              </a:ext>
            </a:extLst>
          </p:cNvPr>
          <p:cNvSpPr/>
          <p:nvPr/>
        </p:nvSpPr>
        <p:spPr>
          <a:xfrm>
            <a:off x="4211960" y="3581731"/>
            <a:ext cx="5364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//v2</a:t>
            </a:r>
            <a:br>
              <a:rPr lang="pl-PL" dirty="0"/>
            </a:br>
            <a:r>
              <a:rPr lang="en-US" dirty="0"/>
              <a:t>ALTER TABLE </a:t>
            </a:r>
            <a:r>
              <a:rPr lang="pl-PL" dirty="0"/>
              <a:t>order </a:t>
            </a:r>
            <a:br>
              <a:rPr lang="pl-PL" dirty="0"/>
            </a:br>
            <a:r>
              <a:rPr lang="en-US" dirty="0"/>
              <a:t>ALTER COLUMN </a:t>
            </a:r>
            <a:r>
              <a:rPr lang="pl-PL" dirty="0" err="1"/>
              <a:t>type</a:t>
            </a:r>
            <a:r>
              <a:rPr lang="en-US" dirty="0"/>
              <a:t> SET NOT NULL;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F89134-2AA6-4D98-A4F9-1ADDD71E34F6}"/>
              </a:ext>
            </a:extLst>
          </p:cNvPr>
          <p:cNvCxnSpPr>
            <a:cxnSpLocks/>
          </p:cNvCxnSpPr>
          <p:nvPr/>
        </p:nvCxnSpPr>
        <p:spPr>
          <a:xfrm>
            <a:off x="4274468" y="385635"/>
            <a:ext cx="4216444" cy="80499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84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5" grpId="0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EE99-9749-48FE-9E38-E2408FF1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Usuwanie kolumn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ED190-6584-4568-92AD-AD9318F4D90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1F7EC-AB74-4306-9E31-6DFF9209300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B5F5E-B162-497A-A9CA-891BCB5695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l-PL" sz="1800" dirty="0"/>
              <a:t>V1 – usunąć używanie kolumny w kodzie systemu</a:t>
            </a:r>
          </a:p>
          <a:p>
            <a:pPr>
              <a:lnSpc>
                <a:spcPct val="300000"/>
              </a:lnSpc>
            </a:pPr>
            <a:r>
              <a:rPr lang="pl-PL" sz="1800" dirty="0"/>
              <a:t>V2 – usunąć kolumnę z bazy danych</a:t>
            </a:r>
          </a:p>
        </p:txBody>
      </p:sp>
    </p:spTree>
    <p:extLst>
      <p:ext uri="{BB962C8B-B14F-4D97-AF65-F5344CB8AC3E}">
        <p14:creationId xmlns:p14="http://schemas.microsoft.com/office/powerpoint/2010/main" val="282194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AD84D9-5F42-4D72-A376-DC90F5A4FD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7242" y="2636227"/>
            <a:ext cx="7632700" cy="140286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l-PL" sz="1800" dirty="0"/>
              <a:t>Dodaj nową kolumnę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Zapisuj dane równolegle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dirty="0" err="1"/>
              <a:t>Zmigruj</a:t>
            </a:r>
            <a:r>
              <a:rPr lang="pl-PL" sz="1800" dirty="0"/>
              <a:t> brakujące dane ze starej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Zacznij używać tylko nowej kolumny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Usuń starą kolumnę</a:t>
            </a:r>
          </a:p>
          <a:p>
            <a:pPr marL="342900" indent="-342900">
              <a:buFont typeface="+mj-lt"/>
              <a:buAutoNum type="arabicPeriod"/>
            </a:pPr>
            <a:endParaRPr lang="pl-PL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D4417-C599-434B-8183-008316C0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Zmiana nazw kolumn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F414C-BC0F-44FB-9865-448C46CC30C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56CDE-E946-4F63-865C-2FD5C1EA911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2D81D-7D6E-4A57-85D8-ACD254306B50}"/>
              </a:ext>
            </a:extLst>
          </p:cNvPr>
          <p:cNvSpPr txBox="1"/>
          <p:nvPr/>
        </p:nvSpPr>
        <p:spPr>
          <a:xfrm>
            <a:off x="773490" y="2643758"/>
            <a:ext cx="4423702" cy="28250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1060634-25F0-446F-B1C5-133CA017DDC1}"/>
              </a:ext>
            </a:extLst>
          </p:cNvPr>
          <p:cNvSpPr/>
          <p:nvPr/>
        </p:nvSpPr>
        <p:spPr>
          <a:xfrm>
            <a:off x="3779912" y="2715766"/>
            <a:ext cx="360040" cy="648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7740CA3-50D1-4BB4-933E-A67BFA3DD6ED}"/>
              </a:ext>
            </a:extLst>
          </p:cNvPr>
          <p:cNvSpPr/>
          <p:nvPr/>
        </p:nvSpPr>
        <p:spPr>
          <a:xfrm>
            <a:off x="5109552" y="3516238"/>
            <a:ext cx="360040" cy="648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5AE00-C926-4DEF-96EB-EBC2EB68B0F6}"/>
              </a:ext>
            </a:extLst>
          </p:cNvPr>
          <p:cNvSpPr txBox="1"/>
          <p:nvPr/>
        </p:nvSpPr>
        <p:spPr>
          <a:xfrm>
            <a:off x="717242" y="843558"/>
            <a:ext cx="8319253" cy="35785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40000"/>
              </a:lnSpc>
            </a:pPr>
            <a:r>
              <a:rPr lang="pl-PL" sz="2400" dirty="0">
                <a:solidFill>
                  <a:srgbClr val="FF0000"/>
                </a:solidFill>
              </a:rPr>
              <a:t>NIGDY</a:t>
            </a:r>
          </a:p>
        </p:txBody>
      </p:sp>
    </p:spTree>
    <p:extLst>
      <p:ext uri="{BB962C8B-B14F-4D97-AF65-F5344CB8AC3E}">
        <p14:creationId xmlns:p14="http://schemas.microsoft.com/office/powerpoint/2010/main" val="363066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7" grpId="0" animBg="1"/>
      <p:bldP spid="8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EE99-9749-48FE-9E38-E2408FF1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Usuwanie tabeli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ED190-6584-4568-92AD-AD9318F4D90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1F7EC-AB74-4306-9E31-6DFF9209300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B5F5E-B162-497A-A9CA-891BCB5695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l-PL" sz="1800" dirty="0"/>
              <a:t>V1 – usunąć używanie tabeli w kodzie systemu</a:t>
            </a:r>
          </a:p>
          <a:p>
            <a:pPr>
              <a:lnSpc>
                <a:spcPct val="300000"/>
              </a:lnSpc>
            </a:pPr>
            <a:r>
              <a:rPr lang="pl-PL" sz="1800" dirty="0"/>
              <a:t>V2 – usunąć tabelę z bazy danych</a:t>
            </a:r>
          </a:p>
        </p:txBody>
      </p:sp>
    </p:spTree>
    <p:extLst>
      <p:ext uri="{BB962C8B-B14F-4D97-AF65-F5344CB8AC3E}">
        <p14:creationId xmlns:p14="http://schemas.microsoft.com/office/powerpoint/2010/main" val="399374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8760-5B7B-4FAF-A36C-769725E7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Tabeli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81547-8DC7-4CDD-937B-4C1AEEEDCB2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940EA-4AF4-4B5B-B9B6-CA124E8D464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D2019-1DAF-48DE-B634-F65B676593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4380" y="915543"/>
            <a:ext cx="7633970" cy="3816795"/>
          </a:xfrm>
        </p:spPr>
        <p:txBody>
          <a:bodyPr/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pl-PL" sz="1800" dirty="0"/>
              <a:t>Utwórz nowe tabele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pl-PL" sz="1800" dirty="0"/>
              <a:t>Zapisuj równolegle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pl-PL" sz="1800" dirty="0" err="1"/>
              <a:t>Zmigruj</a:t>
            </a:r>
            <a:r>
              <a:rPr lang="pl-PL" sz="1800" dirty="0"/>
              <a:t> brakujące dane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pl-PL" sz="1800" dirty="0"/>
              <a:t>Zacznij używać  tylko nowe tabele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pl-PL" sz="1800" dirty="0"/>
              <a:t>Usuń nieużywane kolumny</a:t>
            </a:r>
          </a:p>
          <a:p>
            <a:endParaRPr lang="pl-PL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6FD95D1-1B86-49C3-B49B-B0CE8C2A1464}"/>
              </a:ext>
            </a:extLst>
          </p:cNvPr>
          <p:cNvSpPr/>
          <p:nvPr/>
        </p:nvSpPr>
        <p:spPr>
          <a:xfrm>
            <a:off x="3275856" y="1059582"/>
            <a:ext cx="648072" cy="1166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FB135AE-359E-4F76-9091-80BECDFD241B}"/>
              </a:ext>
            </a:extLst>
          </p:cNvPr>
          <p:cNvSpPr/>
          <p:nvPr/>
        </p:nvSpPr>
        <p:spPr>
          <a:xfrm>
            <a:off x="4644008" y="2560712"/>
            <a:ext cx="648072" cy="1166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270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C2B3-C73D-4330-8045-1B227848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Czas wykonania </a:t>
            </a:r>
            <a:r>
              <a:rPr lang="pl-PL" dirty="0" err="1"/>
              <a:t>upgradu</a:t>
            </a:r>
            <a:r>
              <a:rPr lang="pl-PL" dirty="0"/>
              <a:t> bazy danych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039A9-3917-4420-AB74-57BCC230F36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3A2F2-1603-4D0B-8767-6FA0E3470E4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6EC1E-4C82-46BF-A9A1-2503B9EB1B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l-PL" sz="1800" dirty="0"/>
              <a:t>Wartość dla nowej kolumny</a:t>
            </a:r>
          </a:p>
          <a:p>
            <a:pPr>
              <a:lnSpc>
                <a:spcPct val="300000"/>
              </a:lnSpc>
            </a:pPr>
            <a:r>
              <a:rPr lang="pl-PL" sz="1800" dirty="0"/>
              <a:t>Migracja wartości</a:t>
            </a:r>
          </a:p>
          <a:p>
            <a:pPr>
              <a:lnSpc>
                <a:spcPct val="300000"/>
              </a:lnSpc>
            </a:pPr>
            <a:r>
              <a:rPr lang="pl-PL" sz="1800" u="sng" dirty="0"/>
              <a:t>„Wytwarzanie” danych</a:t>
            </a:r>
          </a:p>
        </p:txBody>
      </p:sp>
    </p:spTree>
    <p:extLst>
      <p:ext uri="{BB962C8B-B14F-4D97-AF65-F5344CB8AC3E}">
        <p14:creationId xmlns:p14="http://schemas.microsoft.com/office/powerpoint/2010/main" val="345959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5D88-C0C9-473C-86CA-E2CF0568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Migracja wartości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A0167-2B37-423A-8083-B7E1958DB2D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295F5-D81C-41CF-83BD-AF95DD9AFC5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3386F-B4E6-461B-8EE1-FB9123E3E7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pl-PL" sz="1800" dirty="0"/>
              <a:t>Lock </a:t>
            </a:r>
            <a:r>
              <a:rPr lang="pl-PL" sz="1800" dirty="0" err="1"/>
              <a:t>table</a:t>
            </a:r>
            <a:r>
              <a:rPr lang="pl-PL" sz="1800" dirty="0"/>
              <a:t> / </a:t>
            </a:r>
            <a:r>
              <a:rPr lang="pl-PL" sz="1800" dirty="0" err="1"/>
              <a:t>rows</a:t>
            </a:r>
            <a:endParaRPr lang="pl-PL" sz="1800" dirty="0"/>
          </a:p>
          <a:p>
            <a:pPr>
              <a:lnSpc>
                <a:spcPct val="250000"/>
              </a:lnSpc>
            </a:pPr>
            <a:r>
              <a:rPr lang="pl-PL" sz="1800" dirty="0"/>
              <a:t>Paczkowanie migrowanych wierszy</a:t>
            </a:r>
          </a:p>
          <a:p>
            <a:pPr>
              <a:lnSpc>
                <a:spcPct val="250000"/>
              </a:lnSpc>
            </a:pPr>
            <a:r>
              <a:rPr lang="pl-PL" sz="1800" dirty="0"/>
              <a:t>Migracja nie zawsze razem z </a:t>
            </a:r>
            <a:r>
              <a:rPr lang="pl-PL" sz="1800" dirty="0" err="1"/>
              <a:t>updatem</a:t>
            </a:r>
            <a:r>
              <a:rPr lang="pl-PL" sz="1800" dirty="0"/>
              <a:t> schematu</a:t>
            </a:r>
          </a:p>
          <a:p>
            <a:pPr>
              <a:lnSpc>
                <a:spcPct val="250000"/>
              </a:lnSpc>
            </a:pPr>
            <a:r>
              <a:rPr lang="pl-PL" sz="1800" dirty="0"/>
              <a:t>Migracja nie zawsze przez SQL </a:t>
            </a:r>
            <a:r>
              <a:rPr lang="pl-PL" sz="1800" dirty="0" err="1"/>
              <a:t>script</a:t>
            </a:r>
            <a:r>
              <a:rPr lang="pl-PL" sz="1800" dirty="0"/>
              <a:t>  (Unit test / Job)</a:t>
            </a:r>
          </a:p>
        </p:txBody>
      </p:sp>
    </p:spTree>
    <p:extLst>
      <p:ext uri="{BB962C8B-B14F-4D97-AF65-F5344CB8AC3E}">
        <p14:creationId xmlns:p14="http://schemas.microsoft.com/office/powerpoint/2010/main" val="290854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B5D3-A691-40BB-A344-A13E1B37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„Wytwarzanie” danych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7FF57-D42B-4BB0-B819-CB9EA10BA53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BE379-252A-4F00-9DCB-F821B9653EA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7FE80-DDFA-4E88-88BE-44B59767D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l-PL" sz="1800" dirty="0"/>
              <a:t>Tworzymy nowa funkcjonalność, </a:t>
            </a:r>
            <a:r>
              <a:rPr lang="pl-PL" sz="1800" dirty="0" err="1"/>
              <a:t>api</a:t>
            </a:r>
            <a:r>
              <a:rPr lang="pl-PL" sz="1800" dirty="0"/>
              <a:t>, struktury danych, tabele …</a:t>
            </a:r>
          </a:p>
          <a:p>
            <a:pPr>
              <a:lnSpc>
                <a:spcPct val="300000"/>
              </a:lnSpc>
            </a:pPr>
            <a:r>
              <a:rPr lang="pl-PL" sz="1800" dirty="0"/>
              <a:t>Nowa funkcjonalność musi działać z aktualnymi danymi na produkcji</a:t>
            </a:r>
          </a:p>
          <a:p>
            <a:pPr>
              <a:lnSpc>
                <a:spcPct val="300000"/>
              </a:lnSpc>
            </a:pPr>
            <a:r>
              <a:rPr lang="pl-PL" sz="1800" dirty="0"/>
              <a:t>Testy na czystej / prawie czystej bazie danych</a:t>
            </a:r>
          </a:p>
          <a:p>
            <a:pPr>
              <a:lnSpc>
                <a:spcPct val="300000"/>
              </a:lnSpc>
            </a:pPr>
            <a:r>
              <a:rPr lang="pl-PL" sz="1800" dirty="0"/>
              <a:t>Baza testowego środowiska z masą </a:t>
            </a:r>
            <a:r>
              <a:rPr lang="pl-PL" sz="1800" dirty="0" err="1"/>
              <a:t>zbugowanych</a:t>
            </a:r>
            <a:r>
              <a:rPr lang="pl-PL" sz="1800" dirty="0"/>
              <a:t> danych przez błędy</a:t>
            </a:r>
          </a:p>
        </p:txBody>
      </p:sp>
    </p:spTree>
    <p:extLst>
      <p:ext uri="{BB962C8B-B14F-4D97-AF65-F5344CB8AC3E}">
        <p14:creationId xmlns:p14="http://schemas.microsoft.com/office/powerpoint/2010/main" val="331986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A54A-2925-4FB0-AC4D-B1CD775B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czym nie będzie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7D1D3-3A7D-4982-8F5E-F3ECA6D2C1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B5C02-C2A7-4B47-958C-EAD22F99B7A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5D67C-00A3-4902-BCE7-96F5DDDF544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l-PL" sz="1800" dirty="0"/>
              <a:t>Jak skonfigurować CI i CD</a:t>
            </a:r>
          </a:p>
          <a:p>
            <a:pPr>
              <a:lnSpc>
                <a:spcPct val="300000"/>
              </a:lnSpc>
            </a:pPr>
            <a:r>
              <a:rPr lang="pl-PL" sz="1800" dirty="0"/>
              <a:t>Jak skonfigurować </a:t>
            </a:r>
            <a:r>
              <a:rPr lang="pl-PL" sz="1800" dirty="0" err="1"/>
              <a:t>Kubernetes</a:t>
            </a:r>
            <a:r>
              <a:rPr lang="pl-PL" sz="1800" dirty="0"/>
              <a:t>, </a:t>
            </a:r>
            <a:r>
              <a:rPr lang="pl-PL" sz="1800" dirty="0" err="1"/>
              <a:t>Cloudformation</a:t>
            </a:r>
            <a:r>
              <a:rPr lang="pl-PL" sz="1800" dirty="0"/>
              <a:t> etc.</a:t>
            </a:r>
          </a:p>
          <a:p>
            <a:pPr>
              <a:lnSpc>
                <a:spcPct val="300000"/>
              </a:lnSpc>
            </a:pPr>
            <a:r>
              <a:rPr lang="pl-PL" sz="1800" dirty="0"/>
              <a:t>Jak skonfigurować </a:t>
            </a:r>
            <a:r>
              <a:rPr lang="pl-PL" sz="1800" dirty="0" err="1"/>
              <a:t>SpringBoot</a:t>
            </a:r>
            <a:r>
              <a:rPr lang="pl-PL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716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AD75-4C66-4BCB-A1DC-8DD31192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Graceful</a:t>
            </a:r>
            <a:r>
              <a:rPr lang="pl-PL" dirty="0"/>
              <a:t> </a:t>
            </a:r>
            <a:r>
              <a:rPr lang="pl-PL" dirty="0" err="1"/>
              <a:t>Shutdown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2671D-C621-463D-A6AC-A5F8CD8F19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46335-01EF-44DD-AA30-3C0131379C2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CC811-5371-4EA4-B3B2-210BCF441B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l-PL" sz="1800" dirty="0"/>
              <a:t>Zastopować start </a:t>
            </a:r>
            <a:r>
              <a:rPr lang="pl-PL" sz="1800" dirty="0" err="1"/>
              <a:t>jobów</a:t>
            </a:r>
            <a:endParaRPr lang="pl-PL" sz="1800" dirty="0"/>
          </a:p>
          <a:p>
            <a:pPr>
              <a:lnSpc>
                <a:spcPct val="300000"/>
              </a:lnSpc>
            </a:pPr>
            <a:r>
              <a:rPr lang="pl-PL" sz="1800" dirty="0"/>
              <a:t>Poczekać na zakończenie przetwarzania</a:t>
            </a:r>
          </a:p>
          <a:p>
            <a:pPr>
              <a:lnSpc>
                <a:spcPct val="300000"/>
              </a:lnSpc>
            </a:pPr>
            <a:r>
              <a:rPr lang="pl-PL" sz="1800" dirty="0"/>
              <a:t>„Posprzątać”</a:t>
            </a:r>
          </a:p>
        </p:txBody>
      </p:sp>
    </p:spTree>
    <p:extLst>
      <p:ext uri="{BB962C8B-B14F-4D97-AF65-F5344CB8AC3E}">
        <p14:creationId xmlns:p14="http://schemas.microsoft.com/office/powerpoint/2010/main" val="168821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C588-9F54-480F-B669-81FB9D3E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 co jak się nie da 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D4119-9F33-4C8D-B4D7-CDEF3CE360C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CC3D2-D73B-4CEE-B247-A242B6048C0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6E452-B2C0-43AB-B407-DC68B94DA7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dirty="0"/>
              <a:t>Zwracać kod 503 - Service </a:t>
            </a:r>
            <a:r>
              <a:rPr lang="pl-PL" dirty="0" err="1"/>
              <a:t>Unavailable</a:t>
            </a:r>
            <a:endParaRPr lang="pl-PL" dirty="0"/>
          </a:p>
          <a:p>
            <a:r>
              <a:rPr lang="pl-PL" dirty="0"/>
              <a:t>Z nagłówkiem ‚</a:t>
            </a:r>
            <a:r>
              <a:rPr lang="pl-PL" dirty="0" err="1"/>
              <a:t>Retry</a:t>
            </a:r>
            <a:r>
              <a:rPr lang="pl-PL" dirty="0"/>
              <a:t> </a:t>
            </a:r>
            <a:r>
              <a:rPr lang="pl-PL" dirty="0" err="1"/>
              <a:t>After</a:t>
            </a:r>
            <a:r>
              <a:rPr lang="pl-PL" dirty="0"/>
              <a:t>: </a:t>
            </a:r>
            <a:r>
              <a:rPr lang="pl-PL" dirty="0" err="1"/>
              <a:t>second</a:t>
            </a:r>
            <a:r>
              <a:rPr lang="pl-PL" dirty="0"/>
              <a:t> / UTC </a:t>
            </a:r>
            <a:r>
              <a:rPr lang="pl-PL" dirty="0" err="1"/>
              <a:t>time</a:t>
            </a:r>
            <a:r>
              <a:rPr lang="pl-PL" dirty="0"/>
              <a:t>’</a:t>
            </a:r>
          </a:p>
          <a:p>
            <a:r>
              <a:rPr lang="pl-PL" dirty="0"/>
              <a:t>Komunikat dla użytkownika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B9F176-3DED-456B-B3CC-6714B583F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884873"/>
            <a:ext cx="5903713" cy="267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4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86AD-A9BD-4D9C-B597-E16935D2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czym pamiętać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B6E0C-CB37-47E2-86CE-AC94C8AF58C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34A25-F6C7-485B-B27B-85B33E6DACB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8B217-923B-428B-ABEC-A56C46D289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l-PL" sz="1800" dirty="0"/>
              <a:t>Czy stary </a:t>
            </a:r>
            <a:r>
              <a:rPr lang="pl-PL" sz="1800" dirty="0" err="1"/>
              <a:t>Frontend</a:t>
            </a:r>
            <a:r>
              <a:rPr lang="pl-PL" sz="1800" dirty="0"/>
              <a:t> będzie działać z nowym </a:t>
            </a:r>
            <a:r>
              <a:rPr lang="pl-PL" sz="1800" dirty="0" err="1"/>
              <a:t>Backendem</a:t>
            </a:r>
            <a:endParaRPr lang="pl-PL" sz="1800" dirty="0"/>
          </a:p>
          <a:p>
            <a:pPr>
              <a:lnSpc>
                <a:spcPct val="300000"/>
              </a:lnSpc>
            </a:pPr>
            <a:r>
              <a:rPr lang="pl-PL" sz="1800" dirty="0"/>
              <a:t>Czy stary </a:t>
            </a:r>
            <a:r>
              <a:rPr lang="pl-PL" sz="1800" dirty="0" err="1"/>
              <a:t>Backend</a:t>
            </a:r>
            <a:r>
              <a:rPr lang="pl-PL" sz="1800" dirty="0"/>
              <a:t> będzie działał z nową bazą</a:t>
            </a:r>
          </a:p>
          <a:p>
            <a:pPr>
              <a:lnSpc>
                <a:spcPct val="300000"/>
              </a:lnSpc>
            </a:pPr>
            <a:r>
              <a:rPr lang="pl-PL" sz="1800" dirty="0"/>
              <a:t>Czy </a:t>
            </a:r>
            <a:r>
              <a:rPr lang="pl-PL" sz="1800" dirty="0" err="1"/>
              <a:t>upgrade</a:t>
            </a:r>
            <a:r>
              <a:rPr lang="pl-PL" sz="1800" dirty="0"/>
              <a:t> bazy danych nie ‚zabije’ aktualnej wersji</a:t>
            </a:r>
          </a:p>
          <a:p>
            <a:pPr>
              <a:lnSpc>
                <a:spcPct val="300000"/>
              </a:lnSpc>
            </a:pPr>
            <a:r>
              <a:rPr lang="pl-PL" sz="1800" dirty="0"/>
              <a:t>Zawsze należy się zastanowić … czy zysk pokrywa koszty implementacji.</a:t>
            </a:r>
          </a:p>
        </p:txBody>
      </p:sp>
    </p:spTree>
    <p:extLst>
      <p:ext uri="{BB962C8B-B14F-4D97-AF65-F5344CB8AC3E}">
        <p14:creationId xmlns:p14="http://schemas.microsoft.com/office/powerpoint/2010/main" val="336650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3E9E2-EEA9-4C53-9BCE-CC3E301A3E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88C7F-A689-4973-8618-A76DE02829C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E53B5-01FE-4B96-83FB-F291516683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dirty="0"/>
              <a:t>Prezentacja </a:t>
            </a:r>
            <a:r>
              <a:rPr lang="pl-PL"/>
              <a:t>dostępne jest na </a:t>
            </a:r>
            <a:r>
              <a:rPr lang="pl-PL" dirty="0" err="1"/>
              <a:t>github</a:t>
            </a:r>
            <a:endParaRPr lang="pl-PL" dirty="0"/>
          </a:p>
          <a:p>
            <a:pPr lvl="1"/>
            <a:r>
              <a:rPr lang="pl-PL" dirty="0"/>
              <a:t>https://github.com/</a:t>
            </a:r>
            <a:r>
              <a:rPr lang="pl-PL" b="1" dirty="0"/>
              <a:t>piotrFalkowskiIt</a:t>
            </a:r>
            <a:r>
              <a:rPr lang="pl-PL" dirty="0"/>
              <a:t>/pf-presentations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628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0A94-7A3E-44AE-AD8B-C8DB64E7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0E683-CF6F-4D5B-A108-FEFE30471E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pl-PL" sz="1800" dirty="0"/>
              <a:t>Co to jest Zero </a:t>
            </a:r>
            <a:r>
              <a:rPr lang="en-US" sz="1800" dirty="0"/>
              <a:t>Downtime</a:t>
            </a:r>
            <a:r>
              <a:rPr lang="pl-PL" sz="1800" dirty="0"/>
              <a:t> Deployment?</a:t>
            </a:r>
          </a:p>
          <a:p>
            <a:pPr>
              <a:lnSpc>
                <a:spcPct val="250000"/>
              </a:lnSpc>
            </a:pPr>
            <a:r>
              <a:rPr lang="pl-PL" sz="1800" dirty="0"/>
              <a:t>Kiedy potrzebujemy ZDD?</a:t>
            </a:r>
          </a:p>
          <a:p>
            <a:pPr>
              <a:lnSpc>
                <a:spcPct val="250000"/>
              </a:lnSpc>
            </a:pPr>
            <a:r>
              <a:rPr lang="pl-PL" sz="1800" dirty="0"/>
              <a:t>Rodzaje ZDD</a:t>
            </a:r>
          </a:p>
          <a:p>
            <a:pPr>
              <a:lnSpc>
                <a:spcPct val="250000"/>
              </a:lnSpc>
            </a:pPr>
            <a:r>
              <a:rPr lang="pl-PL" sz="1800" dirty="0"/>
              <a:t>Problemy …</a:t>
            </a:r>
          </a:p>
          <a:p>
            <a:pPr>
              <a:lnSpc>
                <a:spcPct val="250000"/>
              </a:lnSpc>
            </a:pPr>
            <a:r>
              <a:rPr lang="pl-PL" sz="1800" dirty="0"/>
              <a:t>O czym pamiętać</a:t>
            </a:r>
          </a:p>
          <a:p>
            <a:pPr>
              <a:lnSpc>
                <a:spcPct val="250000"/>
              </a:lnSpc>
            </a:pPr>
            <a:endParaRPr lang="pl-PL" sz="1400" dirty="0"/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17397DAA-6EB1-4006-AF86-7D7638AC722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</p:spPr>
        <p:txBody>
          <a:bodyPr/>
          <a:lstStyle/>
          <a:p>
            <a:fld id="{3F490381-B58D-4ECE-9DBE-59CD591EB2E1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37C5D4B-9F2C-4049-A2DE-9AD91A14DBB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</p:spPr>
        <p:txBody>
          <a:bodyPr/>
          <a:lstStyle/>
          <a:p>
            <a:r>
              <a:rPr lang="pl-PL" dirty="0"/>
              <a:t>Zero </a:t>
            </a:r>
            <a:r>
              <a:rPr lang="pl-PL" dirty="0" err="1"/>
              <a:t>Downtime</a:t>
            </a:r>
            <a:r>
              <a:rPr lang="pl-PL" dirty="0"/>
              <a:t> Deployment</a:t>
            </a:r>
          </a:p>
        </p:txBody>
      </p:sp>
    </p:spTree>
    <p:extLst>
      <p:ext uri="{BB962C8B-B14F-4D97-AF65-F5344CB8AC3E}">
        <p14:creationId xmlns:p14="http://schemas.microsoft.com/office/powerpoint/2010/main" val="202716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4755-C65E-4FB3-91FE-177A5180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Pytanie do </a:t>
            </a:r>
            <a:r>
              <a:rPr lang="pl-PL" dirty="0" err="1"/>
              <a:t>zjavy</a:t>
            </a:r>
            <a:r>
              <a:rPr lang="pl-PL" dirty="0"/>
              <a:t>	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B01ADD-1732-49CE-BEB9-89027835398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62793-ADD9-4818-8755-08DE18844C2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0AF56-950B-4516-92B6-59936D9D87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l-PL" sz="1800" dirty="0"/>
              <a:t>Kto z Was robi </a:t>
            </a:r>
            <a:r>
              <a:rPr lang="pl-PL" sz="1800" dirty="0" err="1"/>
              <a:t>deploy</a:t>
            </a:r>
            <a:r>
              <a:rPr lang="pl-PL" sz="1800" dirty="0"/>
              <a:t> na produkcję przynajmniej 1 na rok?</a:t>
            </a:r>
          </a:p>
          <a:p>
            <a:pPr>
              <a:lnSpc>
                <a:spcPct val="200000"/>
              </a:lnSpc>
            </a:pPr>
            <a:r>
              <a:rPr lang="pl-PL" sz="1800" dirty="0"/>
              <a:t>Kto z Was robi </a:t>
            </a:r>
            <a:r>
              <a:rPr lang="pl-PL" sz="1800" dirty="0" err="1"/>
              <a:t>deploy</a:t>
            </a:r>
            <a:r>
              <a:rPr lang="pl-PL" sz="1800" dirty="0"/>
              <a:t> na produkcję przynajmniej 1 na pół roku?</a:t>
            </a:r>
          </a:p>
          <a:p>
            <a:pPr>
              <a:lnSpc>
                <a:spcPct val="200000"/>
              </a:lnSpc>
            </a:pPr>
            <a:r>
              <a:rPr lang="pl-PL" sz="1800" dirty="0"/>
              <a:t>Kto z Was robi </a:t>
            </a:r>
            <a:r>
              <a:rPr lang="pl-PL" sz="1800" dirty="0" err="1"/>
              <a:t>deploy</a:t>
            </a:r>
            <a:r>
              <a:rPr lang="pl-PL" sz="1800" dirty="0"/>
              <a:t> na produkcję przynajmniej 1 na miesiąc?</a:t>
            </a:r>
          </a:p>
          <a:p>
            <a:pPr>
              <a:lnSpc>
                <a:spcPct val="200000"/>
              </a:lnSpc>
            </a:pPr>
            <a:r>
              <a:rPr lang="pl-PL" sz="1800" dirty="0"/>
              <a:t>Kto z Was robi </a:t>
            </a:r>
            <a:r>
              <a:rPr lang="pl-PL" sz="1800" dirty="0" err="1"/>
              <a:t>deploy</a:t>
            </a:r>
            <a:r>
              <a:rPr lang="pl-PL" sz="1800" dirty="0"/>
              <a:t> na produkcję 1 na tydzień?</a:t>
            </a:r>
          </a:p>
          <a:p>
            <a:pPr>
              <a:lnSpc>
                <a:spcPct val="200000"/>
              </a:lnSpc>
            </a:pPr>
            <a:r>
              <a:rPr lang="pl-PL" sz="1800" dirty="0"/>
              <a:t>Kto z Was robi </a:t>
            </a:r>
            <a:r>
              <a:rPr lang="pl-PL" sz="1800" dirty="0" err="1"/>
              <a:t>deploy</a:t>
            </a:r>
            <a:r>
              <a:rPr lang="pl-PL" sz="1800" dirty="0"/>
              <a:t> na produkcję codziennie?</a:t>
            </a:r>
          </a:p>
          <a:p>
            <a:pPr>
              <a:lnSpc>
                <a:spcPct val="200000"/>
              </a:lnSpc>
            </a:pPr>
            <a:r>
              <a:rPr lang="pl-PL" sz="1800" dirty="0"/>
              <a:t>Kto z Was robi </a:t>
            </a:r>
            <a:r>
              <a:rPr lang="pl-PL" sz="1800" dirty="0" err="1"/>
              <a:t>deploy</a:t>
            </a:r>
            <a:r>
              <a:rPr lang="pl-PL" sz="1800" dirty="0"/>
              <a:t> na produkcję kilka razy dziennie?</a:t>
            </a:r>
          </a:p>
          <a:p>
            <a:pPr>
              <a:lnSpc>
                <a:spcPct val="200000"/>
              </a:lnSpc>
            </a:pPr>
            <a:r>
              <a:rPr lang="pl-PL" sz="1800" dirty="0"/>
              <a:t>Kto z Was robi </a:t>
            </a:r>
            <a:r>
              <a:rPr lang="pl-PL" sz="1800" dirty="0" err="1"/>
              <a:t>deploy</a:t>
            </a:r>
            <a:r>
              <a:rPr lang="pl-PL" sz="1800" dirty="0"/>
              <a:t> na produkcję kiedy chce?</a:t>
            </a:r>
          </a:p>
          <a:p>
            <a:endParaRPr lang="pl-PL" sz="1800" dirty="0"/>
          </a:p>
          <a:p>
            <a:endParaRPr lang="pl-PL" sz="1800" dirty="0"/>
          </a:p>
          <a:p>
            <a:endParaRPr lang="pl-PL" sz="1800" dirty="0"/>
          </a:p>
          <a:p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2772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3BE0-A11E-4BFC-A05E-F9A757DD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0547D-7C6A-47D6-B221-5B9DBF6DB64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52AA7-2D5C-44D9-A9B4-6E99F601BFD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F4AE8-E291-4BD7-AEDC-54A6B1E961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pl-PL" sz="1800" dirty="0"/>
              <a:t>Projekt jest live i jesteśmy już po torcie i szampanie</a:t>
            </a:r>
          </a:p>
          <a:p>
            <a:pPr>
              <a:lnSpc>
                <a:spcPct val="250000"/>
              </a:lnSpc>
            </a:pPr>
            <a:r>
              <a:rPr lang="pl-PL" sz="1800" dirty="0"/>
              <a:t>Dokładamy funkcjonalności i </a:t>
            </a:r>
            <a:r>
              <a:rPr lang="pl-PL" sz="1800" dirty="0" err="1"/>
              <a:t>fixujemy</a:t>
            </a:r>
            <a:r>
              <a:rPr lang="pl-PL" sz="1800" dirty="0"/>
              <a:t> </a:t>
            </a:r>
            <a:r>
              <a:rPr lang="pl-PL" sz="1800" dirty="0" err="1"/>
              <a:t>bugi</a:t>
            </a:r>
            <a:endParaRPr lang="pl-PL" sz="1800" dirty="0"/>
          </a:p>
          <a:p>
            <a:pPr>
              <a:lnSpc>
                <a:spcPct val="250000"/>
              </a:lnSpc>
            </a:pPr>
            <a:r>
              <a:rPr lang="pl-PL" sz="1800" dirty="0"/>
              <a:t>Mamy CI, CD (</a:t>
            </a:r>
            <a:r>
              <a:rPr lang="pl-PL" sz="1800" dirty="0" err="1"/>
              <a:t>Continuos</a:t>
            </a:r>
            <a:r>
              <a:rPr lang="pl-PL" sz="1800" dirty="0"/>
              <a:t> / </a:t>
            </a:r>
            <a:r>
              <a:rPr lang="pl-PL" sz="1800" dirty="0" err="1"/>
              <a:t>Click</a:t>
            </a:r>
            <a:r>
              <a:rPr lang="pl-PL" sz="1800" dirty="0"/>
              <a:t>) </a:t>
            </a:r>
          </a:p>
          <a:p>
            <a:pPr>
              <a:lnSpc>
                <a:spcPct val="250000"/>
              </a:lnSpc>
            </a:pPr>
            <a:r>
              <a:rPr lang="pl-PL" sz="1800" dirty="0"/>
              <a:t>Mamy testy automatyczne, obciążeniowe</a:t>
            </a:r>
          </a:p>
          <a:p>
            <a:pPr>
              <a:lnSpc>
                <a:spcPct val="250000"/>
              </a:lnSpc>
            </a:pPr>
            <a:r>
              <a:rPr lang="pl-PL" sz="1800" dirty="0"/>
              <a:t>Spokojnie </a:t>
            </a:r>
            <a:r>
              <a:rPr lang="pl-PL" sz="1800" dirty="0" err="1"/>
              <a:t>developujemy</a:t>
            </a:r>
            <a:r>
              <a:rPr lang="pl-PL" sz="1800" dirty="0"/>
              <a:t>, dostarczamy….</a:t>
            </a:r>
          </a:p>
        </p:txBody>
      </p:sp>
    </p:spTree>
    <p:extLst>
      <p:ext uri="{BB962C8B-B14F-4D97-AF65-F5344CB8AC3E}">
        <p14:creationId xmlns:p14="http://schemas.microsoft.com/office/powerpoint/2010/main" val="25864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0A94-7A3E-44AE-AD8B-C8DB64E7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jest Zero </a:t>
            </a:r>
            <a:r>
              <a:rPr lang="en-US" dirty="0"/>
              <a:t>Downtime</a:t>
            </a:r>
            <a:r>
              <a:rPr lang="pl-PL" dirty="0"/>
              <a:t> Deployment?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0E683-CF6F-4D5B-A108-FEFE30471E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l-PL" sz="1800" dirty="0"/>
              <a:t>Podczas </a:t>
            </a:r>
            <a:r>
              <a:rPr lang="pl-PL" sz="1800" dirty="0" err="1"/>
              <a:t>deploymentu</a:t>
            </a:r>
            <a:r>
              <a:rPr lang="pl-PL" sz="1800" dirty="0"/>
              <a:t> nowej wersji system jest responsywny cały czas</a:t>
            </a:r>
          </a:p>
          <a:p>
            <a:pPr>
              <a:lnSpc>
                <a:spcPct val="100000"/>
              </a:lnSpc>
            </a:pPr>
            <a:endParaRPr lang="pl-PL" sz="1800" dirty="0"/>
          </a:p>
          <a:p>
            <a:pPr>
              <a:lnSpc>
                <a:spcPct val="100000"/>
              </a:lnSpc>
            </a:pPr>
            <a:endParaRPr lang="pl-PL" sz="1800" dirty="0"/>
          </a:p>
          <a:p>
            <a:pPr>
              <a:lnSpc>
                <a:spcPct val="100000"/>
              </a:lnSpc>
            </a:pPr>
            <a:endParaRPr lang="pl-PL" sz="1800" dirty="0"/>
          </a:p>
          <a:p>
            <a:pPr>
              <a:lnSpc>
                <a:spcPct val="100000"/>
              </a:lnSpc>
            </a:pPr>
            <a:endParaRPr lang="pl-PL" sz="1800" dirty="0"/>
          </a:p>
          <a:p>
            <a:pPr>
              <a:lnSpc>
                <a:spcPct val="100000"/>
              </a:lnSpc>
            </a:pPr>
            <a:endParaRPr lang="pl-PL" sz="1800" dirty="0"/>
          </a:p>
          <a:p>
            <a:pPr>
              <a:lnSpc>
                <a:spcPct val="100000"/>
              </a:lnSpc>
            </a:pPr>
            <a:endParaRPr lang="pl-PL" sz="1800" dirty="0"/>
          </a:p>
          <a:p>
            <a:pPr>
              <a:lnSpc>
                <a:spcPct val="100000"/>
              </a:lnSpc>
            </a:pPr>
            <a:endParaRPr lang="pl-PL" sz="1800" dirty="0"/>
          </a:p>
          <a:p>
            <a:pPr>
              <a:lnSpc>
                <a:spcPct val="100000"/>
              </a:lnSpc>
            </a:pPr>
            <a:endParaRPr lang="pl-PL" sz="1800" dirty="0"/>
          </a:p>
          <a:p>
            <a:pPr>
              <a:lnSpc>
                <a:spcPct val="100000"/>
              </a:lnSpc>
            </a:pPr>
            <a:endParaRPr lang="pl-PL" sz="1800" dirty="0"/>
          </a:p>
          <a:p>
            <a:pPr>
              <a:lnSpc>
                <a:spcPct val="100000"/>
              </a:lnSpc>
            </a:pPr>
            <a:endParaRPr lang="pl-PL" sz="1800" dirty="0"/>
          </a:p>
          <a:p>
            <a:pPr>
              <a:lnSpc>
                <a:spcPct val="100000"/>
              </a:lnSpc>
            </a:pPr>
            <a:r>
              <a:rPr lang="pl-PL" sz="1800" dirty="0"/>
              <a:t>Czy musi być automatyczny ?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17397DAA-6EB1-4006-AF86-7D7638AC722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</p:spPr>
        <p:txBody>
          <a:bodyPr/>
          <a:lstStyle/>
          <a:p>
            <a:fld id="{35B04105-7E77-4CA9-A8B9-724C99EAD90E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37C5D4B-9F2C-4049-A2DE-9AD91A14DBB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</p:spPr>
        <p:txBody>
          <a:bodyPr/>
          <a:lstStyle/>
          <a:p>
            <a:r>
              <a:rPr lang="pl-PL" dirty="0"/>
              <a:t>Zero </a:t>
            </a:r>
            <a:r>
              <a:rPr lang="pl-PL" dirty="0" err="1"/>
              <a:t>Downtime</a:t>
            </a:r>
            <a:r>
              <a:rPr lang="pl-PL" dirty="0"/>
              <a:t> Deployment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64F7E6-74A1-4895-AFD2-7503B5ED8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287" y="1234939"/>
            <a:ext cx="5903713" cy="26736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DB01DB-2FBA-409B-92A3-875FA4698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279660"/>
            <a:ext cx="69532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5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0A94-7A3E-44AE-AD8B-C8DB64E7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Kiedy potrzebujemy ZDD?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0E683-CF6F-4D5B-A108-FEFE30471E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pl-PL" sz="1800" dirty="0"/>
              <a:t>Gdy system musi odpowiadać bez przerwy</a:t>
            </a:r>
          </a:p>
          <a:p>
            <a:pPr>
              <a:lnSpc>
                <a:spcPct val="250000"/>
              </a:lnSpc>
            </a:pPr>
            <a:r>
              <a:rPr lang="pl-PL" sz="1800" dirty="0"/>
              <a:t>Gdy od naszego systemu zależą inne systemy </a:t>
            </a:r>
          </a:p>
          <a:p>
            <a:pPr>
              <a:lnSpc>
                <a:spcPct val="250000"/>
              </a:lnSpc>
            </a:pPr>
            <a:r>
              <a:rPr lang="pl-PL" sz="1800" dirty="0"/>
              <a:t>Gdy przerwa w działaniu narazi firmę na straty wizerunkowe</a:t>
            </a:r>
          </a:p>
          <a:p>
            <a:pPr>
              <a:lnSpc>
                <a:spcPct val="250000"/>
              </a:lnSpc>
            </a:pPr>
            <a:r>
              <a:rPr lang="pl-PL" sz="1800" dirty="0"/>
              <a:t>Gdy przerwa w działaniu narazi firmę na straty $$</a:t>
            </a:r>
          </a:p>
          <a:p>
            <a:pPr>
              <a:lnSpc>
                <a:spcPct val="250000"/>
              </a:lnSpc>
            </a:pPr>
            <a:r>
              <a:rPr lang="pl-PL" sz="1800" dirty="0"/>
              <a:t>Gdy mamy wprowadzone </a:t>
            </a:r>
            <a:r>
              <a:rPr lang="pl-PL" sz="1800" dirty="0" err="1"/>
              <a:t>Continuous</a:t>
            </a:r>
            <a:r>
              <a:rPr lang="pl-PL" sz="1800" dirty="0"/>
              <a:t> Delivery!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17397DAA-6EB1-4006-AF86-7D7638AC722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</p:spPr>
        <p:txBody>
          <a:bodyPr/>
          <a:lstStyle/>
          <a:p>
            <a:fld id="{80F72625-B029-42BA-BF40-C1040BAA07F7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37C5D4B-9F2C-4049-A2DE-9AD91A14DBB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</p:spPr>
        <p:txBody>
          <a:bodyPr/>
          <a:lstStyle/>
          <a:p>
            <a:r>
              <a:rPr lang="pl-PL" dirty="0"/>
              <a:t>Zero </a:t>
            </a:r>
            <a:r>
              <a:rPr lang="pl-PL" dirty="0" err="1"/>
              <a:t>Downtime</a:t>
            </a:r>
            <a:r>
              <a:rPr lang="pl-PL" dirty="0"/>
              <a:t> Deployment</a:t>
            </a:r>
          </a:p>
        </p:txBody>
      </p:sp>
    </p:spTree>
    <p:extLst>
      <p:ext uri="{BB962C8B-B14F-4D97-AF65-F5344CB8AC3E}">
        <p14:creationId xmlns:p14="http://schemas.microsoft.com/office/powerpoint/2010/main" val="321882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AC09-B097-4A98-91D1-31C1B8C2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ZDD - Rolling Update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B69E0-9D32-4258-8514-0A8B3D5AA5E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D70A4-8626-49C2-8EBD-9286362E74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3D3BAE-B233-4358-B2C0-AF37B8EDF576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D6292-3F07-44CD-B4AE-DB205E5B38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824413"/>
            <a:ext cx="7632700" cy="3816795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FD3A4-60ED-4284-A3BC-B8EC745E88DD}"/>
              </a:ext>
            </a:extLst>
          </p:cNvPr>
          <p:cNvSpPr/>
          <p:nvPr/>
        </p:nvSpPr>
        <p:spPr>
          <a:xfrm>
            <a:off x="899592" y="1275606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A896FC-B148-4CE3-AD7D-0B07824A4A15}"/>
              </a:ext>
            </a:extLst>
          </p:cNvPr>
          <p:cNvSpPr/>
          <p:nvPr/>
        </p:nvSpPr>
        <p:spPr>
          <a:xfrm>
            <a:off x="899592" y="1275606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EB2EAE-0E09-4A20-89C4-7065805A5B29}"/>
              </a:ext>
            </a:extLst>
          </p:cNvPr>
          <p:cNvSpPr/>
          <p:nvPr/>
        </p:nvSpPr>
        <p:spPr>
          <a:xfrm>
            <a:off x="899592" y="1275606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F96945-BF0A-46C0-B948-D0C0F574D6EA}"/>
              </a:ext>
            </a:extLst>
          </p:cNvPr>
          <p:cNvSpPr/>
          <p:nvPr/>
        </p:nvSpPr>
        <p:spPr>
          <a:xfrm>
            <a:off x="899592" y="1275606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565982-51CD-41CC-90D8-A264E666AD23}"/>
              </a:ext>
            </a:extLst>
          </p:cNvPr>
          <p:cNvSpPr/>
          <p:nvPr/>
        </p:nvSpPr>
        <p:spPr>
          <a:xfrm>
            <a:off x="899592" y="1275606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69EFCA-8460-4C19-A37C-09364BD2A997}"/>
              </a:ext>
            </a:extLst>
          </p:cNvPr>
          <p:cNvSpPr/>
          <p:nvPr/>
        </p:nvSpPr>
        <p:spPr>
          <a:xfrm>
            <a:off x="899592" y="2333999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5F13A0-1A6D-48B8-9CB7-2A0C0B3831D3}"/>
              </a:ext>
            </a:extLst>
          </p:cNvPr>
          <p:cNvSpPr/>
          <p:nvPr/>
        </p:nvSpPr>
        <p:spPr>
          <a:xfrm>
            <a:off x="899592" y="2333999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7A8190-1413-4075-BA3E-437D1E5E2F18}"/>
              </a:ext>
            </a:extLst>
          </p:cNvPr>
          <p:cNvSpPr/>
          <p:nvPr/>
        </p:nvSpPr>
        <p:spPr>
          <a:xfrm>
            <a:off x="899592" y="2333999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0FF6D2-CCC4-46C7-BA09-99026EE31403}"/>
              </a:ext>
            </a:extLst>
          </p:cNvPr>
          <p:cNvSpPr/>
          <p:nvPr/>
        </p:nvSpPr>
        <p:spPr>
          <a:xfrm>
            <a:off x="899592" y="2333999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D2A95A-0B2A-4A14-A118-5345748BA22A}"/>
              </a:ext>
            </a:extLst>
          </p:cNvPr>
          <p:cNvSpPr/>
          <p:nvPr/>
        </p:nvSpPr>
        <p:spPr>
          <a:xfrm>
            <a:off x="899592" y="2333999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12785F-7D8D-42A8-A843-768CACE55F70}"/>
              </a:ext>
            </a:extLst>
          </p:cNvPr>
          <p:cNvSpPr/>
          <p:nvPr/>
        </p:nvSpPr>
        <p:spPr>
          <a:xfrm>
            <a:off x="899592" y="3432735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05319C-51FD-4646-AE40-49F7878A769E}"/>
              </a:ext>
            </a:extLst>
          </p:cNvPr>
          <p:cNvSpPr/>
          <p:nvPr/>
        </p:nvSpPr>
        <p:spPr>
          <a:xfrm>
            <a:off x="899592" y="3432735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4F4280-5A4E-444C-A52A-FAE7DF075302}"/>
              </a:ext>
            </a:extLst>
          </p:cNvPr>
          <p:cNvSpPr/>
          <p:nvPr/>
        </p:nvSpPr>
        <p:spPr>
          <a:xfrm>
            <a:off x="899592" y="3432735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835C04-6C39-4B2E-95B1-06CA2F81E71A}"/>
              </a:ext>
            </a:extLst>
          </p:cNvPr>
          <p:cNvSpPr/>
          <p:nvPr/>
        </p:nvSpPr>
        <p:spPr>
          <a:xfrm>
            <a:off x="899592" y="3432735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E10B5E-D0E9-4E3B-AA85-79CB0D13DE55}"/>
              </a:ext>
            </a:extLst>
          </p:cNvPr>
          <p:cNvSpPr/>
          <p:nvPr/>
        </p:nvSpPr>
        <p:spPr>
          <a:xfrm>
            <a:off x="899592" y="3432735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841BF1-12D5-476C-BED8-CC7B45ADE8F0}"/>
              </a:ext>
            </a:extLst>
          </p:cNvPr>
          <p:cNvSpPr/>
          <p:nvPr/>
        </p:nvSpPr>
        <p:spPr>
          <a:xfrm>
            <a:off x="3203848" y="233399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LB</a:t>
            </a:r>
          </a:p>
        </p:txBody>
      </p:sp>
      <p:pic>
        <p:nvPicPr>
          <p:cNvPr id="30" name="Graphic 29" descr="Computer">
            <a:extLst>
              <a:ext uri="{FF2B5EF4-FFF2-40B4-BE49-F238E27FC236}">
                <a16:creationId xmlns:a16="http://schemas.microsoft.com/office/drawing/2014/main" id="{A5485BBB-6B5F-4650-8E98-F84506B40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3971" y="1489928"/>
            <a:ext cx="914400" cy="914400"/>
          </a:xfrm>
          <a:prstGeom prst="rect">
            <a:avLst/>
          </a:prstGeom>
        </p:spPr>
      </p:pic>
      <p:pic>
        <p:nvPicPr>
          <p:cNvPr id="32" name="Graphic 31" descr="Robot">
            <a:extLst>
              <a:ext uri="{FF2B5EF4-FFF2-40B4-BE49-F238E27FC236}">
                <a16:creationId xmlns:a16="http://schemas.microsoft.com/office/drawing/2014/main" id="{B3BEE28F-422B-406E-A745-CB1BF16AC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1272" y="3196372"/>
            <a:ext cx="914400" cy="9144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6FA4C1F-01F0-43E7-9555-818B6C3BA26E}"/>
              </a:ext>
            </a:extLst>
          </p:cNvPr>
          <p:cNvCxnSpPr>
            <a:stCxn id="28" idx="7"/>
            <a:endCxn id="30" idx="1"/>
          </p:cNvCxnSpPr>
          <p:nvPr/>
        </p:nvCxnSpPr>
        <p:spPr>
          <a:xfrm flipV="1">
            <a:off x="3984337" y="1947128"/>
            <a:ext cx="659634" cy="520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661B8D-6141-4C21-875D-6147FC02DA44}"/>
              </a:ext>
            </a:extLst>
          </p:cNvPr>
          <p:cNvCxnSpPr>
            <a:stCxn id="28" idx="5"/>
            <a:endCxn id="32" idx="1"/>
          </p:cNvCxnSpPr>
          <p:nvPr/>
        </p:nvCxnSpPr>
        <p:spPr>
          <a:xfrm>
            <a:off x="3984337" y="3114488"/>
            <a:ext cx="646935" cy="539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36F8DE-8C02-4A3E-83D0-3B6E8564934D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>
            <a:off x="1813992" y="1732806"/>
            <a:ext cx="1523767" cy="73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858E91-706A-4E19-90C6-9B3FC234F98F}"/>
              </a:ext>
            </a:extLst>
          </p:cNvPr>
          <p:cNvCxnSpPr>
            <a:stCxn id="22" idx="3"/>
            <a:endCxn id="28" idx="2"/>
          </p:cNvCxnSpPr>
          <p:nvPr/>
        </p:nvCxnSpPr>
        <p:spPr>
          <a:xfrm>
            <a:off x="1813992" y="2791199"/>
            <a:ext cx="1389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D26569-D79C-4200-813D-6E1DF8A8B23A}"/>
              </a:ext>
            </a:extLst>
          </p:cNvPr>
          <p:cNvCxnSpPr>
            <a:cxnSpLocks/>
            <a:stCxn id="27" idx="3"/>
            <a:endCxn id="28" idx="3"/>
          </p:cNvCxnSpPr>
          <p:nvPr/>
        </p:nvCxnSpPr>
        <p:spPr>
          <a:xfrm flipV="1">
            <a:off x="1813992" y="3114488"/>
            <a:ext cx="1523767" cy="775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215ED88-CDD8-47F4-9551-2FF999E44C3B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>
            <a:off x="1813992" y="1732806"/>
            <a:ext cx="1523767" cy="7351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285FF07-C1B5-4250-9002-CC2E8D92A2CD}"/>
              </a:ext>
            </a:extLst>
          </p:cNvPr>
          <p:cNvCxnSpPr>
            <a:cxnSpLocks/>
            <a:stCxn id="22" idx="3"/>
            <a:endCxn id="28" idx="2"/>
          </p:cNvCxnSpPr>
          <p:nvPr/>
        </p:nvCxnSpPr>
        <p:spPr>
          <a:xfrm>
            <a:off x="1813992" y="2791199"/>
            <a:ext cx="13898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3B1D132-60E2-4C04-8FEA-3A8BFB90FF74}"/>
              </a:ext>
            </a:extLst>
          </p:cNvPr>
          <p:cNvCxnSpPr>
            <a:cxnSpLocks/>
            <a:stCxn id="27" idx="3"/>
            <a:endCxn id="28" idx="3"/>
          </p:cNvCxnSpPr>
          <p:nvPr/>
        </p:nvCxnSpPr>
        <p:spPr>
          <a:xfrm flipV="1">
            <a:off x="1813992" y="3114488"/>
            <a:ext cx="1523767" cy="77544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96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Objectivity PowerPoint Template - Neue">
  <a:themeElements>
    <a:clrScheme name="Custom 1">
      <a:dk1>
        <a:srgbClr val="4D4D4D"/>
      </a:dk1>
      <a:lt1>
        <a:srgbClr val="FFFFFF"/>
      </a:lt1>
      <a:dk2>
        <a:srgbClr val="8C8C8C"/>
      </a:dk2>
      <a:lt2>
        <a:srgbClr val="B3B3B3"/>
      </a:lt2>
      <a:accent1>
        <a:srgbClr val="007DBA"/>
      </a:accent1>
      <a:accent2>
        <a:srgbClr val="FF7F32"/>
      </a:accent2>
      <a:accent3>
        <a:srgbClr val="003594"/>
      </a:accent3>
      <a:accent4>
        <a:srgbClr val="6FB9DE"/>
      </a:accent4>
      <a:accent5>
        <a:srgbClr val="E5E5E5"/>
      </a:accent5>
      <a:accent6>
        <a:srgbClr val="F3F3F0"/>
      </a:accent6>
      <a:hlink>
        <a:srgbClr val="FF7F32"/>
      </a:hlink>
      <a:folHlink>
        <a:srgbClr val="003594"/>
      </a:folHlink>
    </a:clrScheme>
    <a:fontScheme name="Objectivity Theme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ct val="140000"/>
          </a:lnSpc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98C4B86-B1F0-4582-BFD1-F32A6EB7E6C4}" vid="{0F254009-3C41-4B3D-A46F-A5EF7AD71A9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roved_x0020_by xmlns="25fdd84a-dea2-444e-b0cf-34518ae5aa13">
      <UserInfo>
        <DisplayName>Rafal Lukjanowicz</DisplayName>
        <AccountId>197</AccountId>
        <AccountType/>
      </UserInfo>
    </Approved_x0020_by>
    <Reviewed_x0020_by xmlns="25fdd84a-dea2-444e-b0cf-34518ae5aa13">
      <UserInfo>
        <DisplayName>Marcin Faber</DisplayName>
        <AccountId>379</AccountId>
        <AccountType/>
      </UserInfo>
    </Reviewed_x0020_by>
    <Process_x0020_Owner_x003a_ xmlns="25fdd84a-dea2-444e-b0cf-34518ae5aa13">
      <UserInfo>
        <DisplayName>Marcin Faber</DisplayName>
        <AccountId>379</AccountId>
        <AccountType/>
      </UserInfo>
    </Process_x0020_Owner_x003a_>
    <Ver_x002e_ xmlns="25fdd84a-dea2-444e-b0cf-34518ae5aa13">2</Ver_x002e_>
    <Expiration_x0020_Date0 xmlns="25fdd84a-dea2-444e-b0cf-34518ae5aa13">2018-03-18T23:00:00+00:00</Expiration_x0020_Date0>
    <_dlc_DocId xmlns="3708c738-35ee-46ab-80c7-a8ab2419782e">OBSS-1854273395-71</_dlc_DocId>
    <_dlc_DocIdUrl xmlns="3708c738-35ee-46ab-80c7-a8ab2419782e">
      <Url>https://obss.sharepoint.com/guilds/quality/_layouts/15/DocIdRedir.aspx?ID=OBSS-1854273395-71</Url>
      <Description>OBSS-1854273395-71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35D7884763D4C92F37EA2D81B072E" ma:contentTypeVersion="8" ma:contentTypeDescription="Create a new document." ma:contentTypeScope="" ma:versionID="06efce8997d1b9e5efe5d161384937fd">
  <xsd:schema xmlns:xsd="http://www.w3.org/2001/XMLSchema" xmlns:xs="http://www.w3.org/2001/XMLSchema" xmlns:p="http://schemas.microsoft.com/office/2006/metadata/properties" xmlns:ns2="25fdd84a-dea2-444e-b0cf-34518ae5aa13" xmlns:ns3="3708c738-35ee-46ab-80c7-a8ab2419782e" targetNamespace="http://schemas.microsoft.com/office/2006/metadata/properties" ma:root="true" ma:fieldsID="4127aea9c87beac6020b9e776b5c4bc9" ns2:_="" ns3:_="">
    <xsd:import namespace="25fdd84a-dea2-444e-b0cf-34518ae5aa13"/>
    <xsd:import namespace="3708c738-35ee-46ab-80c7-a8ab2419782e"/>
    <xsd:element name="properties">
      <xsd:complexType>
        <xsd:sequence>
          <xsd:element name="documentManagement">
            <xsd:complexType>
              <xsd:all>
                <xsd:element ref="ns2:Expiration_x0020_Date0" minOccurs="0"/>
                <xsd:element ref="ns2:Reviewed_x0020_by" minOccurs="0"/>
                <xsd:element ref="ns2:Approved_x0020_by" minOccurs="0"/>
                <xsd:element ref="ns2:Process_x0020_Owner_x003a_" minOccurs="0"/>
                <xsd:element ref="ns2:Ver_x002e_" minOccurs="0"/>
                <xsd:element ref="ns3:_dlc_DocId" minOccurs="0"/>
                <xsd:element ref="ns3:_dlc_DocIdUrl" minOccurs="0"/>
                <xsd:element ref="ns3:_dlc_DocIdPersist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dd84a-dea2-444e-b0cf-34518ae5aa13" elementFormDefault="qualified">
    <xsd:import namespace="http://schemas.microsoft.com/office/2006/documentManagement/types"/>
    <xsd:import namespace="http://schemas.microsoft.com/office/infopath/2007/PartnerControls"/>
    <xsd:element name="Expiration_x0020_Date0" ma:index="8" nillable="true" ma:displayName="Expiration Date" ma:format="DateOnly" ma:internalName="Expiration_x0020_Date0">
      <xsd:simpleType>
        <xsd:restriction base="dms:DateTime"/>
      </xsd:simpleType>
    </xsd:element>
    <xsd:element name="Reviewed_x0020_by" ma:index="9" nillable="true" ma:displayName="Reviewed by" ma:list="UserInfo" ma:SharePointGroup="0" ma:internalName="Review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proved_x0020_by" ma:index="10" nillable="true" ma:displayName="Approved by" ma:list="UserInfo" ma:SharePointGroup="0" ma:internalName="Approv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ocess_x0020_Owner_x003a_" ma:index="11" nillable="true" ma:displayName="Process Owner:" ma:list="UserInfo" ma:SharePointGroup="0" ma:internalName="Process_x0020_Owner_x003a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Ver_x002e_" ma:index="12" nillable="true" ma:displayName="Ver." ma:internalName="Ver_x002e_">
      <xsd:simpleType>
        <xsd:restriction base="dms:Number"/>
      </xsd:simpleType>
    </xsd:element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8c738-35ee-46ab-80c7-a8ab2419782e" elementFormDefault="qualified">
    <xsd:import namespace="http://schemas.microsoft.com/office/2006/documentManagement/types"/>
    <xsd:import namespace="http://schemas.microsoft.com/office/infopath/2007/PartnerControls"/>
    <xsd:element name="_dlc_DocId" ma:index="1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5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6E26AD-AE5D-463E-BB17-50F81FC0E0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D37846-624C-44F6-9B51-B13F0370831D}">
  <ds:schemaRefs>
    <ds:schemaRef ds:uri="http://schemas.microsoft.com/office/2006/documentManagement/types"/>
    <ds:schemaRef ds:uri="3708c738-35ee-46ab-80c7-a8ab2419782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25fdd84a-dea2-444e-b0cf-34518ae5aa1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C30A6B1-263C-46F5-AB2A-5E46D516716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CE75349-2732-4A5F-8802-B37E270427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dd84a-dea2-444e-b0cf-34518ae5aa13"/>
    <ds:schemaRef ds:uri="3708c738-35ee-46ab-80c7-a8ab241978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{DEBC5AE7-0CF7-0B49-A8DE-9F4763C74703}tf16401378</Template>
  <TotalTime>31769</TotalTime>
  <Words>1017</Words>
  <Application>Microsoft Office PowerPoint</Application>
  <PresentationFormat>On-screen Show (16:9)</PresentationFormat>
  <Paragraphs>295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PT Sans</vt:lpstr>
      <vt:lpstr>Wingdings</vt:lpstr>
      <vt:lpstr>Objectivity PowerPoint Template - Neue</vt:lpstr>
      <vt:lpstr>Custom Design</vt:lpstr>
      <vt:lpstr>Zero Downtime Deployment     Jak unikać skał na spokojnej rzece? Piotr Falkowski</vt:lpstr>
      <vt:lpstr>O mnie</vt:lpstr>
      <vt:lpstr>O czym nie będzie </vt:lpstr>
      <vt:lpstr>Agenda</vt:lpstr>
      <vt:lpstr>Pytanie do zjavy </vt:lpstr>
      <vt:lpstr>Założenia</vt:lpstr>
      <vt:lpstr>Co to jest Zero Downtime Deployment?</vt:lpstr>
      <vt:lpstr>Kiedy potrzebujemy ZDD?</vt:lpstr>
      <vt:lpstr>Rodzaje ZDD - Rolling Update</vt:lpstr>
      <vt:lpstr>Rodzaje ZDD - Rolling Update</vt:lpstr>
      <vt:lpstr>Rodzaje ZDD – A / B Switch</vt:lpstr>
      <vt:lpstr>Rodzaje ZDD - A / B Switch</vt:lpstr>
      <vt:lpstr>Rodzaje ZDD – A / B Switch / Swap</vt:lpstr>
      <vt:lpstr>Rodzaje ZDD - A / B Switch / Swap</vt:lpstr>
      <vt:lpstr>Problemy</vt:lpstr>
      <vt:lpstr>Kompatybilność</vt:lpstr>
      <vt:lpstr>Kompatybilność UI z API / Logic</vt:lpstr>
      <vt:lpstr>Wersje Api</vt:lpstr>
      <vt:lpstr>Body żądania /odpowiedzi</vt:lpstr>
      <vt:lpstr>Kompatybilność API/ Logic z DB</vt:lpstr>
      <vt:lpstr>Kiedy wykonywać update schematu DB ?</vt:lpstr>
      <vt:lpstr>Dodawanie kolumn</vt:lpstr>
      <vt:lpstr>Usuwanie kolumn</vt:lpstr>
      <vt:lpstr>Zmiana nazw kolumn</vt:lpstr>
      <vt:lpstr>Usuwanie tabeli</vt:lpstr>
      <vt:lpstr>Podział Tabeli</vt:lpstr>
      <vt:lpstr>Czas wykonania upgradu bazy danych</vt:lpstr>
      <vt:lpstr>Migracja wartości</vt:lpstr>
      <vt:lpstr>„Wytwarzanie” danych</vt:lpstr>
      <vt:lpstr>Graceful Shutdown</vt:lpstr>
      <vt:lpstr>A co jak się nie da ?</vt:lpstr>
      <vt:lpstr>O czym pamiętać</vt:lpstr>
      <vt:lpstr>PowerPoint Presentation</vt:lpstr>
    </vt:vector>
  </TitlesOfParts>
  <Manager/>
  <Company>Objectivity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Downtime Deployment</dc:title>
  <dc:subject>Zero Downtime Deployment</dc:subject>
  <dc:creator>Objectivity Communication Team</dc:creator>
  <cp:keywords>Zjava</cp:keywords>
  <dc:description/>
  <cp:lastModifiedBy>Piotr Falkowski</cp:lastModifiedBy>
  <cp:revision>203</cp:revision>
  <cp:lastPrinted>2018-03-05T08:33:02Z</cp:lastPrinted>
  <dcterms:created xsi:type="dcterms:W3CDTF">2014-02-21T11:11:51Z</dcterms:created>
  <dcterms:modified xsi:type="dcterms:W3CDTF">2019-02-06T16:48:58Z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0x0101002AE35D7884763D4C92F37EA2D81B072E</vt:lpwstr>
  </property>
  <property fmtid="{D5CDD505-2E9C-101B-9397-08002B2CF9AE}" pid="3" name="Order">
    <vt:r8>14800</vt:r8>
  </property>
  <property fmtid="{D5CDD505-2E9C-101B-9397-08002B2CF9AE}" pid="4" name="_dlc_DocIdItemGuid">
    <vt:lpwstr>da239cf3-1f48-4efd-b69d-72193a57e54a</vt:lpwstr>
  </property>
</Properties>
</file>