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6"/>
  </p:notesMasterIdLst>
  <p:handoutMasterIdLst>
    <p:handoutMasterId r:id="rId27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  <p:sldId id="30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357" autoAdjust="0"/>
  </p:normalViewPr>
  <p:slideViewPr>
    <p:cSldViewPr>
      <p:cViewPr varScale="1">
        <p:scale>
          <a:sx n="145" d="100"/>
          <a:sy n="145" d="100"/>
        </p:scale>
        <p:origin x="630" y="114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-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79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External</a:t>
          </a:r>
          <a:r>
            <a:rPr lang="pl-PL"/>
            <a:t> </a:t>
          </a:r>
          <a:r>
            <a:rPr lang="pl-PL" err="1"/>
            <a:t>libs</a:t>
          </a:r>
          <a:endParaRPr lang="pl-PL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(Junit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New Tests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Wiremock</a:t>
          </a:r>
          <a:r>
            <a:rPr lang="pl-PL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IDE, </a:t>
          </a:r>
          <a:r>
            <a:rPr lang="pl-PL" err="1">
              <a:solidFill>
                <a:schemeClr val="bg1"/>
              </a:solidFill>
            </a:rPr>
            <a:t>maven</a:t>
          </a:r>
          <a:r>
            <a:rPr lang="pl-PL">
              <a:solidFill>
                <a:schemeClr val="bg1"/>
              </a:solidFill>
            </a:rPr>
            <a:t>, </a:t>
          </a:r>
          <a:r>
            <a:rPr lang="pl-PL" err="1">
              <a:solidFill>
                <a:schemeClr val="bg1"/>
              </a:solidFill>
            </a:rPr>
            <a:t>gradle</a:t>
          </a:r>
          <a:r>
            <a:rPr lang="pl-PL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Test </a:t>
          </a:r>
          <a:r>
            <a:rPr lang="pl-PL" err="1">
              <a:solidFill>
                <a:schemeClr val="bg1"/>
              </a:solidFill>
            </a:rPr>
            <a:t>code</a:t>
          </a:r>
          <a:endParaRPr lang="pl-PL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/>
            <a:t>DynamicNode</a:t>
          </a:r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/>
            <a:t>DynamicContainer</a:t>
          </a:r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 dirty="0"/>
            <a:t>DynamicTest</a:t>
          </a:r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Test </a:t>
          </a:r>
          <a:r>
            <a:rPr lang="pl-PL" sz="2000" kern="1200" err="1">
              <a:solidFill>
                <a:schemeClr val="bg1"/>
              </a:solidFill>
            </a:rPr>
            <a:t>code</a:t>
          </a:r>
          <a:endParaRPr lang="pl-PL" sz="2000" kern="120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IDE, </a:t>
          </a:r>
          <a:r>
            <a:rPr lang="pl-PL" sz="2000" kern="1200" err="1">
              <a:solidFill>
                <a:schemeClr val="bg1"/>
              </a:solidFill>
            </a:rPr>
            <a:t>maven</a:t>
          </a:r>
          <a:r>
            <a:rPr lang="pl-PL" sz="2000" kern="1200">
              <a:solidFill>
                <a:schemeClr val="bg1"/>
              </a:solidFill>
            </a:rPr>
            <a:t>, </a:t>
          </a:r>
          <a:r>
            <a:rPr lang="pl-PL" sz="2000" kern="1200" err="1">
              <a:solidFill>
                <a:schemeClr val="bg1"/>
              </a:solidFill>
            </a:rPr>
            <a:t>gradle</a:t>
          </a:r>
          <a:r>
            <a:rPr lang="pl-PL" sz="2000" kern="120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Vintage</a:t>
          </a:r>
          <a:endParaRPr lang="pl-PL" sz="1400" kern="120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Old</a:t>
          </a:r>
          <a:r>
            <a:rPr lang="pl-PL" sz="1400" kern="1200" dirty="0"/>
            <a:t> </a:t>
          </a:r>
          <a:r>
            <a:rPr lang="pl-PL" sz="1400" kern="1200" dirty="0" err="1"/>
            <a:t>tests</a:t>
          </a:r>
          <a:r>
            <a:rPr lang="pl-PL" sz="1400" kern="1200" dirty="0"/>
            <a:t> (Junit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New Tests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External</a:t>
          </a:r>
          <a:r>
            <a:rPr lang="pl-PL" sz="1400" kern="1200"/>
            <a:t> </a:t>
          </a:r>
          <a:r>
            <a:rPr lang="pl-PL" sz="1400" kern="1200" err="1"/>
            <a:t>libs</a:t>
          </a:r>
          <a:endParaRPr lang="pl-PL" sz="1400" kern="120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Wiremock</a:t>
          </a:r>
          <a:r>
            <a:rPr lang="pl-PL" sz="1400" kern="120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DynamicNode</a:t>
          </a:r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DynamicTest</a:t>
          </a:r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DynamicContainer</a:t>
          </a:r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dirty="0" err="1"/>
              <a:t>asd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17.02.2020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JUNIT 5</a:t>
            </a:r>
            <a:br>
              <a:rPr lang="en-US" noProof="0" dirty="0"/>
            </a:b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en-US" noProof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noProof="0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Test Naming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Change default name</a:t>
            </a:r>
          </a:p>
          <a:p>
            <a:r>
              <a:rPr lang="en-US" sz="2800" noProof="0" dirty="0"/>
              <a:t>@DisplayName (for standard tests)</a:t>
            </a:r>
          </a:p>
          <a:p>
            <a:r>
              <a:rPr lang="en-US" sz="2800" noProof="0" dirty="0"/>
              <a:t>Mostly used in Dynamic / Parameterized Tests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Test Lifecycle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@BeforeAll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@BeforeEach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@AfterEach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@AfterAll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Nested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Using inner classes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 `similar` to describe &amp; it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@BeforeAll / @AfterAll works without change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Custom `extending` of @BeforeEach / @AfterEach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Logical grouping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pl-PL" sz="2400" noProof="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Tags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 Test grouping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Junit4 @IncludeCategory / @ExcludeCategory</a:t>
            </a:r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@Disabled</a:t>
            </a:r>
          </a:p>
          <a:p>
            <a:r>
              <a:rPr lang="en-US" sz="2000" noProof="0" dirty="0"/>
              <a:t>@DisabledOnOs / @EnabledOnOs</a:t>
            </a:r>
          </a:p>
          <a:p>
            <a:r>
              <a:rPr lang="en-US" sz="2000" noProof="0" dirty="0"/>
              <a:t>@DisabledOnJre / @EnabledOnJre</a:t>
            </a:r>
          </a:p>
          <a:p>
            <a:r>
              <a:rPr lang="en-US" sz="2000" noProof="0" dirty="0"/>
              <a:t>@DisabledIfSystemProperty / @EnabledIfSystemProperty</a:t>
            </a:r>
          </a:p>
          <a:p>
            <a:r>
              <a:rPr lang="en-US" sz="2000" noProof="0" dirty="0"/>
              <a:t>@DisabledIfEnvironmentVariable / @EnabledIfEnvironmentVariable</a:t>
            </a:r>
          </a:p>
          <a:p>
            <a:r>
              <a:rPr lang="en-US" sz="2000" dirty="0"/>
              <a:t>Test Extension </a:t>
            </a:r>
            <a:endParaRPr lang="en-US" sz="200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We can add test at runtime</a:t>
            </a:r>
          </a:p>
          <a:p>
            <a:r>
              <a:rPr lang="en-US" sz="2400" noProof="0" dirty="0"/>
              <a:t>We can generate tests instead copy / paste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noProof="0" dirty="0"/>
              <a:t>Parameterized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org.junit.jupiter:junit-jupiter-params:5*  (5.5.2)</a:t>
            </a:r>
          </a:p>
          <a:p>
            <a:endParaRPr lang="en-US" sz="2400" noProof="0" dirty="0"/>
          </a:p>
          <a:p>
            <a:r>
              <a:rPr lang="en-US" sz="2400" noProof="0" dirty="0"/>
              <a:t>Instead Generate Tests – pass parameters to tests </a:t>
            </a:r>
          </a:p>
          <a:p>
            <a:r>
              <a:rPr lang="en-US" sz="2400" noProof="0" dirty="0"/>
              <a:t>@ParameterizedTest</a:t>
            </a:r>
          </a:p>
          <a:p>
            <a:r>
              <a:rPr lang="en-US" sz="2400" noProof="0" dirty="0"/>
              <a:t>Some kind of source of parameters</a:t>
            </a:r>
          </a:p>
          <a:p>
            <a:endParaRPr lang="en-US" sz="240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 Extension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Extention points (Lifecycle annotation + much more)</a:t>
            </a:r>
          </a:p>
          <a:p>
            <a:r>
              <a:rPr lang="en-US" sz="2000" noProof="0" dirty="0"/>
              <a:t>Extension Context</a:t>
            </a:r>
          </a:p>
          <a:p>
            <a:r>
              <a:rPr lang="en-US" sz="2000" noProof="0" dirty="0"/>
              <a:t>Extensions :</a:t>
            </a:r>
          </a:p>
          <a:p>
            <a:pPr lvl="1"/>
            <a:r>
              <a:rPr lang="en-US" sz="2000" noProof="0" dirty="0"/>
              <a:t>Stateless</a:t>
            </a:r>
          </a:p>
          <a:p>
            <a:pPr lvl="1"/>
            <a:r>
              <a:rPr lang="en-US" sz="2000" noProof="0" dirty="0"/>
              <a:t>Use Extension Context Store which:</a:t>
            </a:r>
          </a:p>
          <a:p>
            <a:pPr lvl="2"/>
            <a:r>
              <a:rPr lang="en-US" sz="2000" noProof="0" dirty="0"/>
              <a:t>use namespace to separate extensions data</a:t>
            </a:r>
          </a:p>
          <a:p>
            <a:pPr lvl="2"/>
            <a:r>
              <a:rPr lang="en-US" sz="2000" noProof="0" dirty="0"/>
              <a:t>Use hierarchy for parent / child test node data</a:t>
            </a:r>
          </a:p>
          <a:p>
            <a:pPr lvl="2"/>
            <a:r>
              <a:rPr lang="en-US" sz="2000" noProof="0" dirty="0"/>
              <a:t>In the end works like hash map </a:t>
            </a:r>
            <a:r>
              <a:rPr lang="en-US" sz="2000" noProof="0" dirty="0">
                <a:sym typeface="Wingdings" panose="05000000000000000000" pitchFamily="2" charset="2"/>
              </a:rPr>
              <a:t> </a:t>
            </a:r>
            <a:endParaRPr lang="en-US" sz="2000" noProof="0" dirty="0"/>
          </a:p>
          <a:p>
            <a:pPr lvl="1"/>
            <a:r>
              <a:rPr lang="en-US" sz="2000" noProof="0" dirty="0"/>
              <a:t>Spring, Mockito, Wiremock etc. tests based now on Extensions</a:t>
            </a:r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Migration Junit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New tests in Junit-5, old tests runned by vintage engine</a:t>
            </a:r>
          </a:p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Migrate simple test:</a:t>
            </a:r>
          </a:p>
          <a:p>
            <a:pPr lvl="2"/>
            <a:r>
              <a:rPr lang="en-US" sz="1400" noProof="0" dirty="0"/>
              <a:t>Change import statements for @Test and ‚assertThat’ assertions</a:t>
            </a:r>
          </a:p>
          <a:p>
            <a:pPr lvl="2"/>
            <a:r>
              <a:rPr lang="en-US" sz="1400" noProof="0" dirty="0"/>
              <a:t>Remove expect from test -&gt; introduce `assertThrows`</a:t>
            </a:r>
          </a:p>
          <a:p>
            <a:pPr lvl="2"/>
            <a:r>
              <a:rPr lang="en-US" sz="1400" noProof="0" dirty="0"/>
              <a:t>Change  lifecycle annotation, f.e. @Before -&gt; @BeforeEeach, @BeforeClass - &gt; @BeforeAll</a:t>
            </a:r>
          </a:p>
          <a:p>
            <a:pPr lvl="2"/>
            <a:r>
              <a:rPr lang="en-US" sz="1400" noProof="0" dirty="0"/>
              <a:t>Move failure message to 3th position in assertions </a:t>
            </a:r>
          </a:p>
          <a:p>
            <a:pPr lvl="2"/>
            <a:r>
              <a:rPr lang="en-US" sz="1400" noProof="0" dirty="0"/>
              <a:t>Consider automation for replacing (f.e. bash with sets of `sed –i ` commands</a:t>
            </a:r>
          </a:p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Migrate complex test</a:t>
            </a:r>
          </a:p>
          <a:p>
            <a:pPr lvl="2"/>
            <a:r>
              <a:rPr lang="en-US" sz="1400" noProof="0" dirty="0"/>
              <a:t>Same steps like for simple tests</a:t>
            </a:r>
          </a:p>
          <a:p>
            <a:pPr lvl="2"/>
            <a:r>
              <a:rPr lang="en-US" sz="1400" noProof="0" dirty="0"/>
              <a:t>Change @RunWith(X) -&gt; @ExtendWith (Y)</a:t>
            </a:r>
          </a:p>
          <a:p>
            <a:pPr lvl="2"/>
            <a:r>
              <a:rPr lang="en-US" sz="1400" noProof="0" dirty="0"/>
              <a:t>Work with used @Rules – replacement is well described in web</a:t>
            </a:r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27D-3D1C-45AB-80B1-F3BFD7A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Recap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63BB-A124-46F6-82D9-39BC28786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32C-57FD-41D9-948C-0FCF1679973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E5C1-2993-40DA-8DD9-E35969CE2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Why Junit 5 was introduced </a:t>
            </a:r>
          </a:p>
          <a:p>
            <a:r>
              <a:rPr lang="en-US" sz="2000" noProof="0" dirty="0"/>
              <a:t>Junit 5 architecture</a:t>
            </a:r>
          </a:p>
          <a:p>
            <a:r>
              <a:rPr lang="en-US" sz="2000" noProof="0" dirty="0"/>
              <a:t>Basics</a:t>
            </a:r>
          </a:p>
          <a:p>
            <a:r>
              <a:rPr lang="en-US" sz="2000" noProof="0" dirty="0"/>
              <a:t>Conditional Tests</a:t>
            </a:r>
          </a:p>
          <a:p>
            <a:r>
              <a:rPr lang="en-US" sz="2000" noProof="0" dirty="0"/>
              <a:t>Dynamic Tests</a:t>
            </a:r>
          </a:p>
          <a:p>
            <a:r>
              <a:rPr lang="en-US" sz="2000" noProof="0" dirty="0"/>
              <a:t>Parameterized Tests</a:t>
            </a:r>
          </a:p>
          <a:p>
            <a:r>
              <a:rPr lang="en-US" sz="2000" noProof="0" dirty="0"/>
              <a:t>Test Extension</a:t>
            </a:r>
          </a:p>
          <a:p>
            <a:r>
              <a:rPr lang="en-US" sz="2000" noProof="0" dirty="0"/>
              <a:t>Migration Junit 4 -&gt; 5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7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1800" noProof="0" dirty="0"/>
              <a:t>9 years in </a:t>
            </a:r>
            <a:r>
              <a:rPr lang="pl-PL" sz="1800" noProof="0"/>
              <a:t>JAVA</a:t>
            </a:r>
            <a:endParaRPr lang="en-US" sz="1800" noProof="0" dirty="0"/>
          </a:p>
          <a:p>
            <a:pPr>
              <a:lnSpc>
                <a:spcPct val="300000"/>
              </a:lnSpc>
            </a:pPr>
            <a:r>
              <a:rPr lang="en-US" sz="1800" noProof="0" dirty="0"/>
              <a:t>Almost 5 years in Objectivity</a:t>
            </a:r>
          </a:p>
          <a:p>
            <a:pPr>
              <a:lnSpc>
                <a:spcPct val="300000"/>
              </a:lnSpc>
            </a:pPr>
            <a:r>
              <a:rPr lang="en-US" sz="1800" noProof="0" dirty="0"/>
              <a:t>4 years </a:t>
            </a:r>
            <a:r>
              <a:rPr lang="en-US" sz="1800" dirty="0"/>
              <a:t>in</a:t>
            </a:r>
            <a:r>
              <a:rPr lang="en-US" sz="1800" noProof="0" dirty="0"/>
              <a:t>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Why Junit 5 was introduced </a:t>
            </a:r>
          </a:p>
          <a:p>
            <a:r>
              <a:rPr lang="en-US" sz="2000" noProof="0" dirty="0"/>
              <a:t>Junit 5 architecture</a:t>
            </a:r>
          </a:p>
          <a:p>
            <a:r>
              <a:rPr lang="en-US" sz="2000" noProof="0" dirty="0"/>
              <a:t>Basics</a:t>
            </a:r>
          </a:p>
          <a:p>
            <a:r>
              <a:rPr lang="en-US" sz="2000" noProof="0" dirty="0"/>
              <a:t>Conditional Tests</a:t>
            </a:r>
          </a:p>
          <a:p>
            <a:r>
              <a:rPr lang="en-US" sz="2000" noProof="0" dirty="0"/>
              <a:t>Dynamic Tests</a:t>
            </a:r>
          </a:p>
          <a:p>
            <a:r>
              <a:rPr lang="en-US" sz="2000" noProof="0" dirty="0"/>
              <a:t>Parameterized Tests</a:t>
            </a:r>
          </a:p>
          <a:p>
            <a:r>
              <a:rPr lang="en-US" sz="2000" noProof="0" dirty="0"/>
              <a:t>Test Extension</a:t>
            </a:r>
          </a:p>
          <a:p>
            <a:r>
              <a:rPr lang="en-US" sz="2000" noProof="0" dirty="0"/>
              <a:t>Migration Junit 4 -&gt; 5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Junit 5 was introduced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Cleanup Junit 4</a:t>
            </a:r>
          </a:p>
          <a:p>
            <a:pPr lvl="1"/>
            <a:r>
              <a:rPr lang="en-US" sz="2400" noProof="0" dirty="0"/>
              <a:t>1 jar included by many libs</a:t>
            </a:r>
          </a:p>
          <a:p>
            <a:pPr lvl="1"/>
            <a:r>
              <a:rPr lang="en-US" sz="2400" noProof="0" dirty="0"/>
              <a:t>Own implementation in IDEs, maven, gradle</a:t>
            </a:r>
          </a:p>
          <a:p>
            <a:pPr lvl="1"/>
            <a:r>
              <a:rPr lang="en-US" sz="2400" noProof="0" dirty="0"/>
              <a:t>Using private members by reflection in libs, tools</a:t>
            </a:r>
          </a:p>
          <a:p>
            <a:pPr lvl="1"/>
            <a:r>
              <a:rPr lang="en-US" sz="2400" noProof="0" dirty="0"/>
              <a:t>Blocked development path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noProof="0" dirty="0"/>
              <a:t>Junit 5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933519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Assertions </a:t>
            </a:r>
          </a:p>
          <a:p>
            <a:r>
              <a:rPr lang="en-US" sz="2400" noProof="0" dirty="0"/>
              <a:t>assertAll</a:t>
            </a:r>
          </a:p>
          <a:p>
            <a:r>
              <a:rPr lang="en-US" sz="2400" noProof="0" dirty="0"/>
              <a:t>assertThrows</a:t>
            </a:r>
          </a:p>
          <a:p>
            <a:r>
              <a:rPr lang="en-US" sz="2400" noProof="0" dirty="0"/>
              <a:t>Test Naming</a:t>
            </a:r>
          </a:p>
          <a:p>
            <a:r>
              <a:rPr lang="en-US" sz="2400" noProof="0" dirty="0"/>
              <a:t>Test lifecycle</a:t>
            </a:r>
          </a:p>
          <a:p>
            <a:r>
              <a:rPr lang="en-US" sz="2400" noProof="0" dirty="0"/>
              <a:t>Nested Tests</a:t>
            </a:r>
          </a:p>
          <a:p>
            <a:r>
              <a:rPr lang="en-US" sz="2400" noProof="0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org.junit.jupiter:junit-jupiter-engine:5* (5.5.2)</a:t>
            </a:r>
          </a:p>
          <a:p>
            <a:endParaRPr lang="en-US" sz="2400" noProof="0" dirty="0"/>
          </a:p>
          <a:p>
            <a:pPr marL="0" indent="0">
              <a:buNone/>
            </a:pPr>
            <a:r>
              <a:rPr lang="en-US" sz="2800" noProof="0" dirty="0">
                <a:solidFill>
                  <a:srgbClr val="0070C0"/>
                </a:solidFill>
                <a:latin typeface="+mj-lt"/>
              </a:rPr>
              <a:t>Assertions</a:t>
            </a:r>
            <a:endParaRPr lang="en-US" sz="4800" noProof="0" dirty="0">
              <a:solidFill>
                <a:srgbClr val="0070C0"/>
              </a:solidFill>
              <a:latin typeface="+mj-lt"/>
            </a:endParaRPr>
          </a:p>
          <a:p>
            <a:r>
              <a:rPr lang="en-US" sz="2400" noProof="0" dirty="0"/>
              <a:t>Failure message as 3th param</a:t>
            </a:r>
          </a:p>
          <a:p>
            <a:r>
              <a:rPr lang="en-US" sz="2400" noProof="0" dirty="0"/>
              <a:t>Failure message supplier</a:t>
            </a:r>
          </a:p>
          <a:p>
            <a:r>
              <a:rPr lang="en-US" sz="2400" noProof="0" dirty="0"/>
              <a:t>No assertThat – need to use libs directly</a:t>
            </a:r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assertAll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No „fail fast” -&gt; „run all, fail if 1 assert fail”</a:t>
            </a:r>
          </a:p>
          <a:p>
            <a:r>
              <a:rPr lang="en-US" sz="2800" noProof="0" dirty="0"/>
              <a:t>Works like ErrorCollector</a:t>
            </a:r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assertThrows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Better way to test thrown Exceptions</a:t>
            </a:r>
          </a:p>
          <a:p>
            <a:r>
              <a:rPr lang="en-US" sz="2800" noProof="0" dirty="0"/>
              <a:t>No more expect param in @Test</a:t>
            </a:r>
          </a:p>
          <a:p>
            <a:r>
              <a:rPr lang="en-US" sz="2800" noProof="0" dirty="0"/>
              <a:t>No more @Rule for Exception tests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32762</TotalTime>
  <Words>618</Words>
  <Application>Microsoft Office PowerPoint</Application>
  <PresentationFormat>On-screen Show (16:9)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About Me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Lifecycle</vt:lpstr>
      <vt:lpstr>Basics: Nested Tests</vt:lpstr>
      <vt:lpstr>Basics: Tags</vt:lpstr>
      <vt:lpstr>Conditional Tests</vt:lpstr>
      <vt:lpstr>Dynamic Tests</vt:lpstr>
      <vt:lpstr>Parameterized tests</vt:lpstr>
      <vt:lpstr>Test Extension</vt:lpstr>
      <vt:lpstr>Migration Junit 4 - 5</vt:lpstr>
      <vt:lpstr>Recap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239</cp:revision>
  <cp:lastPrinted>2018-03-05T08:33:02Z</cp:lastPrinted>
  <dcterms:created xsi:type="dcterms:W3CDTF">2014-02-21T11:11:51Z</dcterms:created>
  <dcterms:modified xsi:type="dcterms:W3CDTF">2020-02-17T11:07:17Z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