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  <p:sldMasterId id="2147483736" r:id="rId6"/>
  </p:sldMasterIdLst>
  <p:notesMasterIdLst>
    <p:notesMasterId r:id="rId35"/>
  </p:notesMasterIdLst>
  <p:handoutMasterIdLst>
    <p:handoutMasterId r:id="rId36"/>
  </p:handoutMasterIdLst>
  <p:sldIdLst>
    <p:sldId id="277" r:id="rId7"/>
    <p:sldId id="292" r:id="rId8"/>
    <p:sldId id="305" r:id="rId9"/>
    <p:sldId id="304" r:id="rId10"/>
    <p:sldId id="280" r:id="rId11"/>
    <p:sldId id="281" r:id="rId12"/>
    <p:sldId id="282" r:id="rId13"/>
    <p:sldId id="290" r:id="rId14"/>
    <p:sldId id="291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306" r:id="rId23"/>
    <p:sldId id="293" r:id="rId24"/>
    <p:sldId id="294" r:id="rId25"/>
    <p:sldId id="295" r:id="rId26"/>
    <p:sldId id="297" r:id="rId27"/>
    <p:sldId id="299" r:id="rId28"/>
    <p:sldId id="296" r:id="rId29"/>
    <p:sldId id="300" r:id="rId30"/>
    <p:sldId id="302" r:id="rId31"/>
    <p:sldId id="303" r:id="rId32"/>
    <p:sldId id="301" r:id="rId33"/>
    <p:sldId id="307" r:id="rId34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E60D7-817B-4532-9FD1-3A1FBC300B73}">
          <p14:sldIdLst>
            <p14:sldId id="277"/>
            <p14:sldId id="292"/>
            <p14:sldId id="305"/>
            <p14:sldId id="304"/>
            <p14:sldId id="280"/>
            <p14:sldId id="281"/>
            <p14:sldId id="282"/>
            <p14:sldId id="290"/>
            <p14:sldId id="291"/>
            <p14:sldId id="283"/>
            <p14:sldId id="284"/>
            <p14:sldId id="285"/>
            <p14:sldId id="286"/>
            <p14:sldId id="287"/>
            <p14:sldId id="288"/>
            <p14:sldId id="289"/>
            <p14:sldId id="306"/>
            <p14:sldId id="293"/>
            <p14:sldId id="294"/>
            <p14:sldId id="295"/>
            <p14:sldId id="297"/>
            <p14:sldId id="299"/>
            <p14:sldId id="296"/>
            <p14:sldId id="300"/>
            <p14:sldId id="302"/>
            <p14:sldId id="303"/>
            <p14:sldId id="301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B3B3B3"/>
    <a:srgbClr val="012281"/>
    <a:srgbClr val="0C68AC"/>
    <a:srgbClr val="007DBA"/>
    <a:srgbClr val="F5F5F3"/>
    <a:srgbClr val="EFF9FE"/>
    <a:srgbClr val="003594"/>
    <a:srgbClr val="10069F"/>
    <a:srgbClr val="18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3" autoAdjust="0"/>
    <p:restoredTop sz="98214" autoAdjust="0"/>
  </p:normalViewPr>
  <p:slideViewPr>
    <p:cSldViewPr>
      <p:cViewPr varScale="1">
        <p:scale>
          <a:sx n="150" d="100"/>
          <a:sy n="150" d="100"/>
        </p:scale>
        <p:origin x="474" y="120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507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v>Provided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woPt" dir="tl"/>
            </a:scene3d>
            <a:sp3d prstMaterial="flat">
              <a:bevelT w="19050" h="31750" prst="coolSlant"/>
            </a:sp3d>
          </c:spPr>
          <c:val>
            <c:numRef>
              <c:f>Sheet1!$B$1:$B$13</c:f>
              <c:numCache>
                <c:formatCode>General</c:formatCode>
                <c:ptCount val="1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300</c:v>
                </c:pt>
                <c:pt idx="8">
                  <c:v>300</c:v>
                </c:pt>
                <c:pt idx="9">
                  <c:v>300</c:v>
                </c:pt>
                <c:pt idx="10">
                  <c:v>300</c:v>
                </c:pt>
                <c:pt idx="11">
                  <c:v>300</c:v>
                </c:pt>
                <c:pt idx="12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29-410F-AF6E-FF97230AF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5145184"/>
        <c:axId val="495136984"/>
      </c:areaChart>
      <c:scatterChart>
        <c:scatterStyle val="smoothMarker"/>
        <c:varyColors val="0"/>
        <c:ser>
          <c:idx val="1"/>
          <c:order val="1"/>
          <c:tx>
            <c:v>Required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woPt" dir="tl"/>
              </a:scene3d>
              <a:sp3d prstMaterial="flat">
                <a:bevelT w="19050" h="31750" prst="coolSlant"/>
              </a:sp3d>
            </c:spPr>
          </c:marker>
          <c:yVal>
            <c:numRef>
              <c:f>Sheet1!$C$1:$C$13</c:f>
              <c:numCache>
                <c:formatCode>General</c:formatCode>
                <c:ptCount val="13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170</c:v>
                </c:pt>
                <c:pt idx="5">
                  <c:v>200</c:v>
                </c:pt>
                <c:pt idx="6">
                  <c:v>250</c:v>
                </c:pt>
                <c:pt idx="7">
                  <c:v>250</c:v>
                </c:pt>
                <c:pt idx="8">
                  <c:v>280</c:v>
                </c:pt>
                <c:pt idx="9">
                  <c:v>250</c:v>
                </c:pt>
                <c:pt idx="10">
                  <c:v>200</c:v>
                </c:pt>
                <c:pt idx="11">
                  <c:v>150</c:v>
                </c:pt>
                <c:pt idx="12">
                  <c:v>200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B29-410F-AF6E-FF97230AF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5145184"/>
        <c:axId val="495136984"/>
      </c:scatterChart>
      <c:catAx>
        <c:axId val="49514518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9513698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9513698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95145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06.02.2019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06.02.2019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1D004-7267-2043-972C-405FBFCFBE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0" y="1245843"/>
            <a:ext cx="3816350" cy="3583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2932C3-8919-B443-B281-8FA70B158B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CEE8FF-766B-3243-B5C6-905BA711C1A1}"/>
              </a:ext>
            </a:extLst>
          </p:cNvPr>
          <p:cNvSpPr txBox="1"/>
          <p:nvPr userDrawn="1"/>
        </p:nvSpPr>
        <p:spPr>
          <a:xfrm>
            <a:off x="755650" y="2859782"/>
            <a:ext cx="2736304" cy="11057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5200" b="1" i="0" kern="1200" baseline="0" dirty="0">
                <a:solidFill>
                  <a:schemeClr val="accent1"/>
                </a:solidFill>
                <a:latin typeface="PT Sans" panose="020B0503020203020204" pitchFamily="34" charset="77"/>
                <a:ea typeface="+mn-ea"/>
                <a:cs typeface="+mn-cs"/>
              </a:rPr>
              <a:t>Open Day</a:t>
            </a:r>
            <a:endParaRPr lang="en-US" sz="5200" b="1" i="0" baseline="0" dirty="0">
              <a:solidFill>
                <a:schemeClr val="accent1"/>
              </a:solidFill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2434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 userDrawn="1">
          <p15:clr>
            <a:srgbClr val="FBAE40"/>
          </p15:clr>
        </p15:guide>
        <p15:guide id="2" pos="4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AB6BF2-ED57-7C4B-BB4A-89E85B35D8E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5D0CC0E-5066-7C42-A6A7-B4F799A6E5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 dirty="0" err="1"/>
              <a:t>Name</a:t>
            </a:r>
            <a:r>
              <a:rPr lang="pl-PL" dirty="0"/>
              <a:t> of </a:t>
            </a:r>
            <a:r>
              <a:rPr lang="pl-PL" dirty="0" err="1"/>
              <a:t>Guild</a:t>
            </a:r>
            <a:endParaRPr lang="pl-PL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6BA31C3-DA6C-8049-BB0C-A6F7B7BD5B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Name</a:t>
            </a:r>
            <a:r>
              <a:rPr lang="pl-PL" dirty="0"/>
              <a:t> of team</a:t>
            </a:r>
          </a:p>
        </p:txBody>
      </p:sp>
    </p:spTree>
    <p:extLst>
      <p:ext uri="{BB962C8B-B14F-4D97-AF65-F5344CB8AC3E}">
        <p14:creationId xmlns:p14="http://schemas.microsoft.com/office/powerpoint/2010/main" val="3686381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 userDrawn="1">
          <p15:clr>
            <a:srgbClr val="FBAE40"/>
          </p15:clr>
        </p15:guide>
        <p15:guide id="2" pos="151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405370-68EA-A041-837D-0FA336B9A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32EA75-226E-774B-8E4B-321ECDB01D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FC5C32-8E5E-9E49-982B-FE3E22CAB6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/>
              <a:t>12.04.2018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685" r:id="rId3"/>
    <p:sldLayoutId id="2147483710" r:id="rId4"/>
    <p:sldLayoutId id="2147483733" r:id="rId5"/>
    <p:sldLayoutId id="2147483728" r:id="rId6"/>
    <p:sldLayoutId id="2147483729" r:id="rId7"/>
    <p:sldLayoutId id="2147483730" r:id="rId8"/>
    <p:sldLayoutId id="2147483732" r:id="rId9"/>
    <p:sldLayoutId id="2147483724" r:id="rId10"/>
    <p:sldLayoutId id="2147483691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5747E-8071-6243-9DE0-CD7CA77B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1F01-9F9E-B94E-88C8-BDA25F6A7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D1A1C-42D0-3748-A9AA-B1727DC35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12.04.2018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272BE-5014-8C41-B6CB-150D6A6B3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Wprowadzenie do AWS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7951-38D2-B948-B76A-0F07D2CF2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6D066-B557-B548-9ABD-10E2C41DA0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717360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1DD4-0BB1-1343-B7CC-BEDD40F11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Wprowadzenie</a:t>
            </a:r>
            <a:r>
              <a:rPr lang="en-US" dirty="0"/>
              <a:t> do</a:t>
            </a:r>
            <a:br>
              <a:rPr lang="pl-PL" dirty="0"/>
            </a:br>
            <a:r>
              <a:rPr lang="pl-PL" dirty="0"/>
              <a:t>Piotr Falkowski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55BBD-BBC4-4C54-9020-A0C1D4A13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507854"/>
            <a:ext cx="733527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9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A37D-F850-4FCF-B58F-3181AB7D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AWS - Services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26C12-DAC2-4158-8201-2727C51BDB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83782-EF50-478B-B7F3-87538359DF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0ACB0-1872-420D-9EDC-5CA603F8A9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l-PL" dirty="0" err="1"/>
              <a:t>Compute</a:t>
            </a:r>
            <a:endParaRPr lang="pl-PL" dirty="0"/>
          </a:p>
          <a:p>
            <a:pPr>
              <a:lnSpc>
                <a:spcPct val="200000"/>
              </a:lnSpc>
            </a:pPr>
            <a:r>
              <a:rPr lang="pl-PL" dirty="0"/>
              <a:t>Storage</a:t>
            </a:r>
          </a:p>
          <a:p>
            <a:pPr>
              <a:lnSpc>
                <a:spcPct val="200000"/>
              </a:lnSpc>
            </a:pPr>
            <a:r>
              <a:rPr lang="pl-PL" dirty="0"/>
              <a:t>Database</a:t>
            </a:r>
          </a:p>
          <a:p>
            <a:pPr>
              <a:lnSpc>
                <a:spcPct val="200000"/>
              </a:lnSpc>
            </a:pPr>
            <a:r>
              <a:rPr lang="pl-PL" dirty="0"/>
              <a:t>Networking &amp; Content Delivery</a:t>
            </a:r>
          </a:p>
          <a:p>
            <a:pPr>
              <a:lnSpc>
                <a:spcPct val="200000"/>
              </a:lnSpc>
            </a:pPr>
            <a:r>
              <a:rPr lang="pl-PL" dirty="0"/>
              <a:t>Management Tools</a:t>
            </a:r>
          </a:p>
          <a:p>
            <a:pPr>
              <a:lnSpc>
                <a:spcPct val="200000"/>
              </a:lnSpc>
            </a:pPr>
            <a:r>
              <a:rPr lang="pl-PL" dirty="0" err="1"/>
              <a:t>Customer</a:t>
            </a:r>
            <a:r>
              <a:rPr lang="pl-PL" dirty="0"/>
              <a:t> Engagement (?)</a:t>
            </a:r>
          </a:p>
          <a:p>
            <a:pPr>
              <a:lnSpc>
                <a:spcPct val="200000"/>
              </a:lnSpc>
            </a:pPr>
            <a:r>
              <a:rPr lang="pl-PL" dirty="0"/>
              <a:t>Application Integration</a:t>
            </a:r>
          </a:p>
          <a:p>
            <a:pPr>
              <a:lnSpc>
                <a:spcPct val="200000"/>
              </a:lnSpc>
            </a:pPr>
            <a:r>
              <a:rPr lang="pl-PL" dirty="0" err="1"/>
              <a:t>Analitics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2305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359E-CF3E-44E0-9862-EBBD008E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AWS - </a:t>
            </a:r>
            <a:r>
              <a:rPr lang="pl-PL" dirty="0" err="1"/>
              <a:t>Compute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78688-1C8F-49B7-9D9B-365F9A2EA67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FA28-D83F-4B2A-9078-656EF6984F2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611A1-DF17-4EAD-A6A1-950DAE0FDA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EC2</a:t>
            </a:r>
            <a:r>
              <a:rPr lang="pl-PL" dirty="0"/>
              <a:t> / </a:t>
            </a:r>
            <a:r>
              <a:rPr lang="en-US" dirty="0" err="1"/>
              <a:t>Lightsail</a:t>
            </a:r>
            <a:r>
              <a:rPr lang="pl-PL" dirty="0"/>
              <a:t> – wirtualne serwery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dirty="0"/>
              <a:t>Elastic Container Service</a:t>
            </a:r>
            <a:r>
              <a:rPr lang="pl-PL" dirty="0"/>
              <a:t> – wirtualne kontenery </a:t>
            </a:r>
            <a:r>
              <a:rPr lang="pl-PL" dirty="0" err="1"/>
              <a:t>docker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dirty="0"/>
              <a:t>Lambda</a:t>
            </a:r>
            <a:r>
              <a:rPr lang="pl-PL" dirty="0"/>
              <a:t> – </a:t>
            </a:r>
            <a:r>
              <a:rPr lang="pl-PL" dirty="0" err="1"/>
              <a:t>serverless</a:t>
            </a:r>
            <a:r>
              <a:rPr lang="pl-PL" dirty="0"/>
              <a:t>  (JAVA, .NET, </a:t>
            </a:r>
            <a:r>
              <a:rPr lang="pl-PL" dirty="0" err="1"/>
              <a:t>NodeJS</a:t>
            </a:r>
            <a:r>
              <a:rPr lang="pl-PL" dirty="0"/>
              <a:t>, PYTHON)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dirty="0"/>
              <a:t>Elastic Beanstalk</a:t>
            </a:r>
            <a:r>
              <a:rPr lang="pl-PL" dirty="0"/>
              <a:t> – wirtualne serwery, z zarządzanym kontenerem (np. </a:t>
            </a:r>
            <a:r>
              <a:rPr lang="pl-PL" dirty="0" err="1"/>
              <a:t>tomcat</a:t>
            </a:r>
            <a:r>
              <a:rPr lang="pl-PL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294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359E-CF3E-44E0-9862-EBBD008E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AWS - Storage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78688-1C8F-49B7-9D9B-365F9A2EA67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FA28-D83F-4B2A-9078-656EF6984F2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611A1-DF17-4EAD-A6A1-950DAE0FDA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S3</a:t>
            </a:r>
            <a:r>
              <a:rPr lang="pl-PL" dirty="0"/>
              <a:t> – ‚ jak ftp’ , tam nie ma folderów  ; wszystko to tylko część klucza, może być publiczne</a:t>
            </a:r>
          </a:p>
          <a:p>
            <a:pPr>
              <a:lnSpc>
                <a:spcPct val="300000"/>
              </a:lnSpc>
            </a:pP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300000"/>
              </a:lnSpc>
            </a:pPr>
            <a:r>
              <a:rPr lang="en-US" dirty="0" err="1"/>
              <a:t>Glacie</a:t>
            </a:r>
            <a:r>
              <a:rPr lang="pl-PL" dirty="0"/>
              <a:t>r – s3 , tanie przechowywanie, </a:t>
            </a:r>
            <a:r>
              <a:rPr lang="pl-PL" dirty="0" err="1"/>
              <a:t>dlugi</a:t>
            </a:r>
            <a:r>
              <a:rPr lang="pl-PL" dirty="0"/>
              <a:t> czas dostępu (może być w godzinach)</a:t>
            </a:r>
          </a:p>
          <a:p>
            <a:pPr>
              <a:lnSpc>
                <a:spcPct val="300000"/>
              </a:lnSpc>
            </a:pPr>
            <a:endParaRPr lang="pl-PL" dirty="0"/>
          </a:p>
          <a:p>
            <a:pPr>
              <a:lnSpc>
                <a:spcPct val="300000"/>
              </a:lnSpc>
            </a:pPr>
            <a:r>
              <a:rPr lang="en-US" dirty="0"/>
              <a:t>EFS</a:t>
            </a:r>
            <a:r>
              <a:rPr lang="pl-PL" dirty="0"/>
              <a:t> – dyski wirtualnych serwerów EC2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35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359E-CF3E-44E0-9862-EBBD008E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AWS - Database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78688-1C8F-49B7-9D9B-365F9A2EA67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FA28-D83F-4B2A-9078-656EF6984F2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611A1-DF17-4EAD-A6A1-950DAE0FDA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RDS</a:t>
            </a:r>
            <a:r>
              <a:rPr lang="pl-PL" dirty="0"/>
              <a:t> – wirtualne serwery z zainstalowana baza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dirty="0" err="1"/>
              <a:t>DynamoD</a:t>
            </a:r>
            <a:r>
              <a:rPr lang="pl-PL" dirty="0"/>
              <a:t>B – usługa, ‚baza’ NOSQL, cena ~ przepustowość,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8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359E-CF3E-44E0-9862-EBBD008E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AWS - Networking &amp; Content Delivery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78688-1C8F-49B7-9D9B-365F9A2EA67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FA28-D83F-4B2A-9078-656EF6984F2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611A1-DF17-4EAD-A6A1-950DAE0FDA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VPC</a:t>
            </a:r>
            <a:r>
              <a:rPr lang="pl-PL" dirty="0"/>
              <a:t> – wirtualna prywatna siec wewnątrz konta AWS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dirty="0" err="1"/>
              <a:t>CloudFront</a:t>
            </a:r>
            <a:r>
              <a:rPr lang="pl-PL" dirty="0"/>
              <a:t> – CDN, kopie osadzone w Edge </a:t>
            </a:r>
            <a:r>
              <a:rPr lang="pl-PL" dirty="0" err="1"/>
              <a:t>Location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dirty="0"/>
              <a:t>Route 53</a:t>
            </a:r>
            <a:r>
              <a:rPr lang="pl-PL" dirty="0"/>
              <a:t> – konfiguracja DNS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dirty="0"/>
              <a:t>API Gateway</a:t>
            </a:r>
            <a:r>
              <a:rPr lang="pl-PL" dirty="0"/>
              <a:t> – </a:t>
            </a:r>
            <a:r>
              <a:rPr lang="pl-PL" dirty="0" err="1"/>
              <a:t>serverless</a:t>
            </a:r>
            <a:r>
              <a:rPr lang="pl-PL" dirty="0"/>
              <a:t> API ~ Proxy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dirty="0"/>
              <a:t>Direct Connect</a:t>
            </a:r>
            <a:r>
              <a:rPr lang="pl-PL" dirty="0"/>
              <a:t> – umożliwia spięcie VPC z prywatna siecią wewnętrzna </a:t>
            </a:r>
          </a:p>
        </p:txBody>
      </p:sp>
    </p:spTree>
    <p:extLst>
      <p:ext uri="{BB962C8B-B14F-4D97-AF65-F5344CB8AC3E}">
        <p14:creationId xmlns:p14="http://schemas.microsoft.com/office/powerpoint/2010/main" val="4117249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359E-CF3E-44E0-9862-EBBD008E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AWS - </a:t>
            </a:r>
            <a:r>
              <a:rPr lang="pl-PL" dirty="0" err="1"/>
              <a:t>Customer</a:t>
            </a:r>
            <a:r>
              <a:rPr lang="pl-PL" dirty="0"/>
              <a:t> Engagement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78688-1C8F-49B7-9D9B-365F9A2EA67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FA28-D83F-4B2A-9078-656EF6984F2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611A1-DF17-4EAD-A6A1-950DAE0FDA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dirty="0"/>
              <a:t>SES – wysyłka / odbiór e-maili</a:t>
            </a:r>
          </a:p>
          <a:p>
            <a:pPr marL="0" indent="0">
              <a:lnSpc>
                <a:spcPct val="30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21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359E-CF3E-44E0-9862-EBBD008E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AWS - Application Integration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78688-1C8F-49B7-9D9B-365F9A2EA67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FA28-D83F-4B2A-9078-656EF6984F2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611A1-DF17-4EAD-A6A1-950DAE0FDA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/>
              <a:t>Amazon MQ</a:t>
            </a:r>
            <a:r>
              <a:rPr lang="pl-PL" dirty="0"/>
              <a:t> – wirtualne serwery z Active MQ</a:t>
            </a:r>
            <a:endParaRPr lang="fr-FR" dirty="0"/>
          </a:p>
          <a:p>
            <a:pPr>
              <a:lnSpc>
                <a:spcPct val="300000"/>
              </a:lnSpc>
            </a:pPr>
            <a:r>
              <a:rPr lang="fr-FR" dirty="0"/>
              <a:t>Simple Notification Service</a:t>
            </a:r>
            <a:r>
              <a:rPr lang="pl-PL" dirty="0"/>
              <a:t> – serwis do rozsyłania notyfikacji (odbiera SQS, wysyłka SMS, E-Maili…)</a:t>
            </a:r>
            <a:endParaRPr lang="fr-FR" dirty="0"/>
          </a:p>
          <a:p>
            <a:pPr>
              <a:lnSpc>
                <a:spcPct val="300000"/>
              </a:lnSpc>
            </a:pPr>
            <a:r>
              <a:rPr lang="fr-FR" dirty="0"/>
              <a:t>Simple Queue Service</a:t>
            </a:r>
            <a:r>
              <a:rPr lang="pl-PL" dirty="0"/>
              <a:t> – usługa, kolejki wiadomości</a:t>
            </a:r>
          </a:p>
        </p:txBody>
      </p:sp>
    </p:spTree>
    <p:extLst>
      <p:ext uri="{BB962C8B-B14F-4D97-AF65-F5344CB8AC3E}">
        <p14:creationId xmlns:p14="http://schemas.microsoft.com/office/powerpoint/2010/main" val="3948920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08C847-3F63-46A0-AB3A-1A9DB771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AWS- </a:t>
            </a:r>
            <a:r>
              <a:rPr lang="pl-PL" dirty="0" err="1"/>
              <a:t>Analitics</a:t>
            </a:r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E41CAF9-2F4C-4AA2-B4AC-34B56D08FE8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01BE25F-B11B-40F3-81C1-068B11134C0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6D8CDDC-8E8E-4BA8-BB7C-5773C7D98D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dirty="0" err="1"/>
              <a:t>Elasticsearch</a:t>
            </a:r>
            <a:r>
              <a:rPr lang="pl-PL" dirty="0"/>
              <a:t> Service</a:t>
            </a:r>
          </a:p>
          <a:p>
            <a:pPr>
              <a:lnSpc>
                <a:spcPct val="300000"/>
              </a:lnSpc>
            </a:pPr>
            <a:r>
              <a:rPr lang="pl-PL" dirty="0"/>
              <a:t>Data </a:t>
            </a:r>
            <a:r>
              <a:rPr lang="pl-PL" dirty="0" err="1"/>
              <a:t>Pipeline</a:t>
            </a:r>
            <a:endParaRPr lang="pl-PL" dirty="0"/>
          </a:p>
          <a:p>
            <a:pPr>
              <a:lnSpc>
                <a:spcPct val="300000"/>
              </a:lnSpc>
            </a:pPr>
            <a:r>
              <a:rPr lang="pl-PL" dirty="0" err="1"/>
              <a:t>Kinesis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913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9BFC-3757-4465-89B9-71D0DE68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Pricing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2AD75-B2B1-4F32-9EE8-63B143D820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2984-7DED-4308-AD27-546FFA2B351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ACF57-408B-4956-A260-76418C3BB9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dirty="0" err="1"/>
              <a:t>Pay</a:t>
            </a:r>
            <a:r>
              <a:rPr lang="pl-PL" dirty="0"/>
              <a:t>-as-</a:t>
            </a:r>
            <a:r>
              <a:rPr lang="pl-PL" dirty="0" err="1"/>
              <a:t>you</a:t>
            </a:r>
            <a:r>
              <a:rPr lang="pl-PL" dirty="0"/>
              <a:t>-go:</a:t>
            </a:r>
          </a:p>
          <a:p>
            <a:pPr lvl="1"/>
            <a:r>
              <a:rPr lang="pl-PL" dirty="0"/>
              <a:t>Płacisz kiedy potrzebujesz</a:t>
            </a:r>
          </a:p>
          <a:p>
            <a:pPr lvl="1"/>
            <a:r>
              <a:rPr lang="pl-PL" dirty="0"/>
              <a:t>Płacisz za tyle ile potrzebujesz </a:t>
            </a:r>
          </a:p>
          <a:p>
            <a:pPr marL="0" indent="0">
              <a:buNone/>
            </a:pPr>
            <a:endParaRPr lang="pl-PL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B900504-9702-4053-814B-AC322C679ABB}"/>
              </a:ext>
            </a:extLst>
          </p:cNvPr>
          <p:cNvGraphicFramePr>
            <a:graphicFrameLocks/>
          </p:cNvGraphicFramePr>
          <p:nvPr/>
        </p:nvGraphicFramePr>
        <p:xfrm>
          <a:off x="899592" y="501231"/>
          <a:ext cx="7182596" cy="4019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1740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9BFC-3757-4465-89B9-71D0DE68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Pricing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2AD75-B2B1-4F32-9EE8-63B143D820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2984-7DED-4308-AD27-546FFA2B351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ACF57-408B-4956-A260-76418C3BB9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Pay less by using more</a:t>
            </a:r>
          </a:p>
          <a:p>
            <a:pPr lvl="1"/>
            <a:r>
              <a:rPr lang="en-US" dirty="0"/>
              <a:t>Cena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jednostkę</a:t>
            </a:r>
            <a:r>
              <a:rPr lang="en-US" dirty="0"/>
              <a:t> </a:t>
            </a:r>
            <a:r>
              <a:rPr lang="en-US" dirty="0" err="1"/>
              <a:t>spada</a:t>
            </a:r>
            <a:r>
              <a:rPr lang="en-US" dirty="0"/>
              <a:t> </a:t>
            </a:r>
            <a:r>
              <a:rPr lang="en-US" dirty="0" err="1"/>
              <a:t>wraz</a:t>
            </a:r>
            <a:r>
              <a:rPr lang="en-US" dirty="0"/>
              <a:t> z </a:t>
            </a:r>
            <a:r>
              <a:rPr lang="en-US" dirty="0" err="1"/>
              <a:t>użyciem</a:t>
            </a:r>
            <a:r>
              <a:rPr lang="en-US" dirty="0"/>
              <a:t> </a:t>
            </a:r>
          </a:p>
          <a:p>
            <a:pPr lvl="1"/>
            <a:endParaRPr lang="pl-PL" dirty="0"/>
          </a:p>
          <a:p>
            <a:endParaRPr lang="pl-PL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55B2F1-C3DA-4528-9760-97B5C968C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840297"/>
              </p:ext>
            </p:extLst>
          </p:nvPr>
        </p:nvGraphicFramePr>
        <p:xfrm>
          <a:off x="971600" y="2139702"/>
          <a:ext cx="3254762" cy="9346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0971">
                  <a:extLst>
                    <a:ext uri="{9D8B030D-6E8A-4147-A177-3AD203B41FA5}">
                      <a16:colId xmlns:a16="http://schemas.microsoft.com/office/drawing/2014/main" val="2504477300"/>
                    </a:ext>
                  </a:extLst>
                </a:gridCol>
                <a:gridCol w="1713791">
                  <a:extLst>
                    <a:ext uri="{9D8B030D-6E8A-4147-A177-3AD203B41FA5}">
                      <a16:colId xmlns:a16="http://schemas.microsoft.com/office/drawing/2014/main" val="720701542"/>
                    </a:ext>
                  </a:extLst>
                </a:gridCol>
              </a:tblGrid>
              <a:tr h="21602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200" u="none" strike="noStrike" dirty="0">
                          <a:effectLst/>
                        </a:rPr>
                        <a:t>S3 </a:t>
                      </a:r>
                      <a:r>
                        <a:rPr lang="en-US" sz="1200" u="none" strike="noStrike" dirty="0">
                          <a:effectLst/>
                        </a:rPr>
                        <a:t>storage </a:t>
                      </a:r>
                      <a:r>
                        <a:rPr lang="pl-PL" sz="1200" u="none" strike="noStrike" dirty="0">
                          <a:effectLst/>
                        </a:rPr>
                        <a:t>- </a:t>
                      </a:r>
                      <a:r>
                        <a:rPr lang="pl-PL" sz="1200" u="none" strike="noStrike" dirty="0" err="1">
                          <a:effectLst/>
                        </a:rPr>
                        <a:t>Irel</a:t>
                      </a:r>
                      <a:r>
                        <a:rPr lang="en-US" sz="1200" u="none" strike="noStrike" dirty="0">
                          <a:effectLst/>
                        </a:rPr>
                        <a:t>a</a:t>
                      </a:r>
                      <a:r>
                        <a:rPr lang="pl-PL" sz="1200" u="none" strike="noStrike" dirty="0" err="1">
                          <a:effectLst/>
                        </a:rPr>
                        <a:t>nd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692" marR="103692" marT="51846" marB="51846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7855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pl-PL" sz="1200" u="none" strike="noStrike" dirty="0">
                          <a:effectLst/>
                        </a:rPr>
                        <a:t>First 50 TB / </a:t>
                      </a:r>
                      <a:r>
                        <a:rPr lang="pl-PL" sz="1200" u="none" strike="noStrike" dirty="0" err="1">
                          <a:effectLst/>
                        </a:rPr>
                        <a:t>Month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1" marR="10801" marT="10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 dirty="0">
                          <a:effectLst/>
                        </a:rPr>
                        <a:t>$0.023 per GB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1" marR="10801" marT="10801" marB="0" anchor="ctr"/>
                </a:tc>
                <a:extLst>
                  <a:ext uri="{0D108BD9-81ED-4DB2-BD59-A6C34878D82A}">
                    <a16:rowId xmlns:a16="http://schemas.microsoft.com/office/drawing/2014/main" val="109125275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pl-PL" sz="1200" u="none" strike="noStrike">
                          <a:effectLst/>
                        </a:rPr>
                        <a:t>Next 450 TB / Month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1" marR="10801" marT="10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>
                          <a:effectLst/>
                        </a:rPr>
                        <a:t>$0.022 per GB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1" marR="10801" marT="10801" marB="0" anchor="ctr"/>
                </a:tc>
                <a:extLst>
                  <a:ext uri="{0D108BD9-81ED-4DB2-BD59-A6C34878D82A}">
                    <a16:rowId xmlns:a16="http://schemas.microsoft.com/office/drawing/2014/main" val="13448134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pl-PL" sz="1200" u="none" strike="noStrike" dirty="0" err="1">
                          <a:effectLst/>
                        </a:rPr>
                        <a:t>Over</a:t>
                      </a:r>
                      <a:r>
                        <a:rPr lang="pl-PL" sz="1200" u="none" strike="noStrike" dirty="0">
                          <a:effectLst/>
                        </a:rPr>
                        <a:t> 500 TB / </a:t>
                      </a:r>
                      <a:r>
                        <a:rPr lang="pl-PL" sz="1200" u="none" strike="noStrike" dirty="0" err="1">
                          <a:effectLst/>
                        </a:rPr>
                        <a:t>Month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1" marR="10801" marT="10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 dirty="0">
                          <a:effectLst/>
                        </a:rPr>
                        <a:t>$0.021 per GB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1" marR="10801" marT="10801" marB="0" anchor="ctr"/>
                </a:tc>
                <a:extLst>
                  <a:ext uri="{0D108BD9-81ED-4DB2-BD59-A6C34878D82A}">
                    <a16:rowId xmlns:a16="http://schemas.microsoft.com/office/drawing/2014/main" val="37600496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148F51-850D-4FB5-A6D0-710DAB8FF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54609"/>
              </p:ext>
            </p:extLst>
          </p:nvPr>
        </p:nvGraphicFramePr>
        <p:xfrm>
          <a:off x="4355976" y="2158202"/>
          <a:ext cx="3254762" cy="17987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0971">
                  <a:extLst>
                    <a:ext uri="{9D8B030D-6E8A-4147-A177-3AD203B41FA5}">
                      <a16:colId xmlns:a16="http://schemas.microsoft.com/office/drawing/2014/main" val="791994075"/>
                    </a:ext>
                  </a:extLst>
                </a:gridCol>
                <a:gridCol w="1713791">
                  <a:extLst>
                    <a:ext uri="{9D8B030D-6E8A-4147-A177-3AD203B41FA5}">
                      <a16:colId xmlns:a16="http://schemas.microsoft.com/office/drawing/2014/main" val="4246960882"/>
                    </a:ext>
                  </a:extLst>
                </a:gridCol>
              </a:tblGrid>
              <a:tr h="21602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200" u="none" strike="noStrike" dirty="0">
                          <a:effectLst/>
                        </a:rPr>
                        <a:t>S3 transfer out </a:t>
                      </a:r>
                      <a:r>
                        <a:rPr lang="pl-PL" sz="1200" u="none" strike="noStrike" dirty="0" err="1">
                          <a:effectLst/>
                        </a:rPr>
                        <a:t>Irel</a:t>
                      </a:r>
                      <a:r>
                        <a:rPr lang="en-US" sz="1200" u="none" strike="noStrike" dirty="0">
                          <a:effectLst/>
                        </a:rPr>
                        <a:t>a</a:t>
                      </a:r>
                      <a:r>
                        <a:rPr lang="pl-PL" sz="1200" u="none" strike="noStrike" dirty="0" err="1">
                          <a:effectLst/>
                        </a:rPr>
                        <a:t>nd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692" marR="103692" marT="51846" marB="51846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087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Up to 1 GB / Month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1" marR="10801" marT="10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>
                          <a:effectLst/>
                        </a:rPr>
                        <a:t>$0.00 per GB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1" marR="10801" marT="10801" marB="0" anchor="ctr"/>
                </a:tc>
                <a:extLst>
                  <a:ext uri="{0D108BD9-81ED-4DB2-BD59-A6C34878D82A}">
                    <a16:rowId xmlns:a16="http://schemas.microsoft.com/office/drawing/2014/main" val="354423763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pl-PL" sz="1200" u="none" strike="noStrike">
                          <a:effectLst/>
                        </a:rPr>
                        <a:t>Next 9.999 TB / Month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1" marR="10801" marT="10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>
                          <a:effectLst/>
                        </a:rPr>
                        <a:t>$0.09 per GB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1" marR="10801" marT="10801" marB="0" anchor="ctr"/>
                </a:tc>
                <a:extLst>
                  <a:ext uri="{0D108BD9-81ED-4DB2-BD59-A6C34878D82A}">
                    <a16:rowId xmlns:a16="http://schemas.microsoft.com/office/drawing/2014/main" val="354705263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pl-PL" sz="1200" u="none" strike="noStrike">
                          <a:effectLst/>
                        </a:rPr>
                        <a:t>Next 40 TB / Month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1" marR="10801" marT="10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 dirty="0">
                          <a:effectLst/>
                        </a:rPr>
                        <a:t>$0.085 per GB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1" marR="10801" marT="10801" marB="0" anchor="ctr"/>
                </a:tc>
                <a:extLst>
                  <a:ext uri="{0D108BD9-81ED-4DB2-BD59-A6C34878D82A}">
                    <a16:rowId xmlns:a16="http://schemas.microsoft.com/office/drawing/2014/main" val="185960132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pl-PL" sz="1200" u="none" strike="noStrike">
                          <a:effectLst/>
                        </a:rPr>
                        <a:t>Next 100 TB / Month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1" marR="10801" marT="10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>
                          <a:effectLst/>
                        </a:rPr>
                        <a:t>$0.07 per GB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1" marR="10801" marT="10801" marB="0" anchor="ctr"/>
                </a:tc>
                <a:extLst>
                  <a:ext uri="{0D108BD9-81ED-4DB2-BD59-A6C34878D82A}">
                    <a16:rowId xmlns:a16="http://schemas.microsoft.com/office/drawing/2014/main" val="422874712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Greater than 150 TB / Month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1" marR="10801" marT="10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 dirty="0">
                          <a:effectLst/>
                        </a:rPr>
                        <a:t>$0.05 per GB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01" marR="10801" marT="10801" marB="0" anchor="ctr"/>
                </a:tc>
                <a:extLst>
                  <a:ext uri="{0D108BD9-81ED-4DB2-BD59-A6C34878D82A}">
                    <a16:rowId xmlns:a16="http://schemas.microsoft.com/office/drawing/2014/main" val="321467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57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792F4-4C66-4C69-9AF2-430E49B3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mnie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1D51C2-8295-4110-8CEA-1A151F777D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dirty="0"/>
              <a:t>ponad 7 lat  w JAVIE</a:t>
            </a:r>
          </a:p>
          <a:p>
            <a:pPr>
              <a:lnSpc>
                <a:spcPct val="300000"/>
              </a:lnSpc>
            </a:pPr>
            <a:r>
              <a:rPr lang="pl-PL" dirty="0"/>
              <a:t>ponad 2 lata w AWS</a:t>
            </a:r>
          </a:p>
          <a:p>
            <a:pPr>
              <a:lnSpc>
                <a:spcPct val="300000"/>
              </a:lnSpc>
            </a:pPr>
            <a:r>
              <a:rPr lang="pl-PL" dirty="0"/>
              <a:t>Od roku na RODOS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2EBD0-82F3-45A3-A59E-0EEAE31013B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676EF-7BAC-469C-BBE3-72483DB8B1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4117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9BFC-3757-4465-89B9-71D0DE68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Pricing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2AD75-B2B1-4F32-9EE8-63B143D820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2984-7DED-4308-AD27-546FFA2B351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ACF57-408B-4956-A260-76418C3BB9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dirty="0" err="1"/>
              <a:t>Save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reserve</a:t>
            </a:r>
            <a:endParaRPr lang="pl-PL" dirty="0"/>
          </a:p>
          <a:p>
            <a:pPr lvl="1"/>
            <a:r>
              <a:rPr lang="en-US" dirty="0" err="1"/>
              <a:t>Różne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</a:t>
            </a:r>
            <a:r>
              <a:rPr lang="en-US" dirty="0" err="1"/>
              <a:t>opłaty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instancję</a:t>
            </a:r>
            <a:r>
              <a:rPr lang="en-US" dirty="0"/>
              <a:t> EC2 I RDS (RDS </a:t>
            </a:r>
            <a:r>
              <a:rPr lang="en-US" dirty="0" err="1"/>
              <a:t>stoi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EC2 ;) )</a:t>
            </a:r>
          </a:p>
          <a:p>
            <a:pPr lvl="2"/>
            <a:r>
              <a:rPr lang="en-US" dirty="0"/>
              <a:t>On-Demand – </a:t>
            </a:r>
            <a:r>
              <a:rPr lang="en-US" dirty="0" err="1"/>
              <a:t>płacisz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każda</a:t>
            </a:r>
            <a:r>
              <a:rPr lang="en-US" dirty="0"/>
              <a:t> </a:t>
            </a:r>
            <a:r>
              <a:rPr lang="en-US" dirty="0" err="1"/>
              <a:t>pełną</a:t>
            </a:r>
            <a:r>
              <a:rPr lang="en-US" dirty="0"/>
              <a:t> </a:t>
            </a:r>
            <a:r>
              <a:rPr lang="en-US" dirty="0" err="1"/>
              <a:t>godzinę</a:t>
            </a:r>
            <a:r>
              <a:rPr lang="pl-PL" dirty="0"/>
              <a:t> (</a:t>
            </a:r>
            <a:r>
              <a:rPr lang="pl-PL" b="1" dirty="0">
                <a:solidFill>
                  <a:srgbClr val="FF0000"/>
                </a:solidFill>
              </a:rPr>
              <a:t>chyba że masz </a:t>
            </a:r>
            <a:r>
              <a:rPr lang="pl-PL" b="1" dirty="0" err="1">
                <a:solidFill>
                  <a:srgbClr val="FF0000"/>
                </a:solidFill>
              </a:rPr>
              <a:t>Linuxa</a:t>
            </a:r>
            <a:r>
              <a:rPr lang="pl-PL" dirty="0"/>
              <a:t>)</a:t>
            </a:r>
            <a:r>
              <a:rPr lang="en-US" dirty="0"/>
              <a:t> </a:t>
            </a:r>
            <a:r>
              <a:rPr lang="en-US" dirty="0" err="1"/>
              <a:t>uruchomienia</a:t>
            </a:r>
            <a:r>
              <a:rPr lang="en-US" dirty="0"/>
              <a:t> </a:t>
            </a:r>
            <a:r>
              <a:rPr lang="en-US" dirty="0" err="1"/>
              <a:t>maszyny</a:t>
            </a:r>
            <a:endParaRPr lang="en-US" dirty="0"/>
          </a:p>
          <a:p>
            <a:pPr lvl="2"/>
            <a:r>
              <a:rPr lang="en-US" dirty="0" err="1"/>
              <a:t>Rezerwacja</a:t>
            </a:r>
            <a:r>
              <a:rPr lang="en-US" dirty="0"/>
              <a:t> - </a:t>
            </a:r>
            <a:r>
              <a:rPr lang="en-US" dirty="0" err="1"/>
              <a:t>płacisz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wszystkie</a:t>
            </a:r>
            <a:r>
              <a:rPr lang="en-US" dirty="0"/>
              <a:t> </a:t>
            </a:r>
            <a:r>
              <a:rPr lang="en-US" dirty="0" err="1"/>
              <a:t>godziny</a:t>
            </a:r>
            <a:r>
              <a:rPr lang="en-US" dirty="0"/>
              <a:t> </a:t>
            </a:r>
            <a:r>
              <a:rPr lang="en-US" dirty="0" err="1"/>
              <a:t>rezerwacji</a:t>
            </a:r>
            <a:r>
              <a:rPr lang="en-US" dirty="0"/>
              <a:t>, </a:t>
            </a:r>
            <a:r>
              <a:rPr lang="en-US" dirty="0" err="1"/>
              <a:t>czy</a:t>
            </a:r>
            <a:r>
              <a:rPr lang="en-US" dirty="0"/>
              <a:t> </a:t>
            </a:r>
            <a:r>
              <a:rPr lang="en-US" dirty="0" err="1"/>
              <a:t>maszyna</a:t>
            </a:r>
            <a:r>
              <a:rPr lang="en-US" dirty="0"/>
              <a:t> jest </a:t>
            </a:r>
            <a:r>
              <a:rPr lang="en-US" dirty="0" err="1"/>
              <a:t>używana</a:t>
            </a:r>
            <a:r>
              <a:rPr lang="en-US" dirty="0"/>
              <a:t> </a:t>
            </a:r>
            <a:r>
              <a:rPr lang="en-US" dirty="0" err="1"/>
              <a:t>czy</a:t>
            </a:r>
            <a:r>
              <a:rPr lang="en-US" dirty="0"/>
              <a:t> </a:t>
            </a:r>
            <a:r>
              <a:rPr lang="en-US" dirty="0" err="1"/>
              <a:t>nie</a:t>
            </a:r>
            <a:endParaRPr lang="en-US" dirty="0"/>
          </a:p>
          <a:p>
            <a:pPr lvl="3"/>
            <a:r>
              <a:rPr lang="pl-PL" dirty="0"/>
              <a:t>No </a:t>
            </a:r>
            <a:r>
              <a:rPr lang="pl-PL" dirty="0" err="1"/>
              <a:t>Upfront</a:t>
            </a:r>
            <a:r>
              <a:rPr lang="en-US" dirty="0"/>
              <a:t> – </a:t>
            </a:r>
            <a:r>
              <a:rPr lang="en-US" dirty="0" err="1"/>
              <a:t>płatne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koniec</a:t>
            </a:r>
            <a:r>
              <a:rPr lang="en-US" dirty="0"/>
              <a:t> </a:t>
            </a:r>
            <a:r>
              <a:rPr lang="en-US" dirty="0" err="1"/>
              <a:t>każdego</a:t>
            </a:r>
            <a:r>
              <a:rPr lang="en-US" dirty="0"/>
              <a:t> </a:t>
            </a:r>
            <a:r>
              <a:rPr lang="en-US" dirty="0" err="1"/>
              <a:t>miesiąca</a:t>
            </a:r>
            <a:endParaRPr lang="en-US" dirty="0"/>
          </a:p>
          <a:p>
            <a:pPr lvl="3"/>
            <a:r>
              <a:rPr lang="pl-PL" dirty="0" err="1"/>
              <a:t>Partial</a:t>
            </a:r>
            <a:r>
              <a:rPr lang="pl-PL" dirty="0"/>
              <a:t> </a:t>
            </a:r>
            <a:r>
              <a:rPr lang="pl-PL" dirty="0" err="1"/>
              <a:t>Upfront</a:t>
            </a:r>
            <a:r>
              <a:rPr lang="en-US" dirty="0"/>
              <a:t> – </a:t>
            </a:r>
            <a:r>
              <a:rPr lang="en-US" dirty="0" err="1"/>
              <a:t>częsciowo</a:t>
            </a:r>
            <a:r>
              <a:rPr lang="en-US" dirty="0"/>
              <a:t> </a:t>
            </a:r>
            <a:r>
              <a:rPr lang="en-US" dirty="0" err="1"/>
              <a:t>płatne</a:t>
            </a:r>
            <a:r>
              <a:rPr lang="en-US" dirty="0"/>
              <a:t> z gory, </a:t>
            </a:r>
            <a:r>
              <a:rPr lang="en-US" dirty="0" err="1"/>
              <a:t>częsciowo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koniec</a:t>
            </a:r>
            <a:r>
              <a:rPr lang="en-US" dirty="0"/>
              <a:t> </a:t>
            </a:r>
            <a:r>
              <a:rPr lang="en-US" dirty="0" err="1"/>
              <a:t>każdego</a:t>
            </a:r>
            <a:r>
              <a:rPr lang="en-US" dirty="0"/>
              <a:t> </a:t>
            </a:r>
            <a:r>
              <a:rPr lang="en-US" dirty="0" err="1"/>
              <a:t>miesiąca</a:t>
            </a:r>
            <a:endParaRPr lang="en-US" dirty="0"/>
          </a:p>
          <a:p>
            <a:pPr lvl="3"/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Upfront</a:t>
            </a:r>
            <a:r>
              <a:rPr lang="en-US" dirty="0"/>
              <a:t> – </a:t>
            </a:r>
            <a:r>
              <a:rPr lang="en-US" dirty="0" err="1"/>
              <a:t>płatne</a:t>
            </a:r>
            <a:r>
              <a:rPr lang="en-US" dirty="0"/>
              <a:t> z gory</a:t>
            </a:r>
          </a:p>
          <a:p>
            <a:pPr lvl="3"/>
            <a:r>
              <a:rPr lang="en-US" dirty="0"/>
              <a:t>1 </a:t>
            </a:r>
            <a:r>
              <a:rPr lang="en-US" dirty="0" err="1"/>
              <a:t>lub</a:t>
            </a:r>
            <a:r>
              <a:rPr lang="en-US" dirty="0"/>
              <a:t> 3 </a:t>
            </a:r>
            <a:r>
              <a:rPr lang="en-US" dirty="0" err="1"/>
              <a:t>lata</a:t>
            </a:r>
            <a:endParaRPr lang="en-US" dirty="0"/>
          </a:p>
          <a:p>
            <a:pPr lvl="3"/>
            <a:r>
              <a:rPr lang="en-US" dirty="0"/>
              <a:t>Standard / Convertible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5364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A7BB-7BD2-45AA-B88B-6BFCC095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Naliczanie zużycia </a:t>
            </a:r>
            <a:r>
              <a:rPr lang="pl-PL" dirty="0" err="1"/>
              <a:t>Reserved</a:t>
            </a:r>
            <a:r>
              <a:rPr lang="pl-PL" dirty="0"/>
              <a:t> </a:t>
            </a:r>
            <a:r>
              <a:rPr lang="pl-PL" dirty="0" err="1"/>
              <a:t>Instances</a:t>
            </a:r>
            <a:r>
              <a:rPr lang="pl-PL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4A486-A31D-4875-A36C-3E167BE1755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AED61-B45D-4F1C-9689-42651F07C50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74A0455-F32B-4F9D-86EA-CB4FDC2D2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762304"/>
              </p:ext>
            </p:extLst>
          </p:nvPr>
        </p:nvGraphicFramePr>
        <p:xfrm>
          <a:off x="755650" y="915566"/>
          <a:ext cx="3528317" cy="1296145"/>
        </p:xfrm>
        <a:graphic>
          <a:graphicData uri="http://schemas.openxmlformats.org/drawingml/2006/table">
            <a:tbl>
              <a:tblPr/>
              <a:tblGrid>
                <a:gridCol w="676861">
                  <a:extLst>
                    <a:ext uri="{9D8B030D-6E8A-4147-A177-3AD203B41FA5}">
                      <a16:colId xmlns:a16="http://schemas.microsoft.com/office/drawing/2014/main" val="4040044378"/>
                    </a:ext>
                  </a:extLst>
                </a:gridCol>
                <a:gridCol w="712864">
                  <a:extLst>
                    <a:ext uri="{9D8B030D-6E8A-4147-A177-3AD203B41FA5}">
                      <a16:colId xmlns:a16="http://schemas.microsoft.com/office/drawing/2014/main" val="2678529234"/>
                    </a:ext>
                  </a:extLst>
                </a:gridCol>
                <a:gridCol w="712864">
                  <a:extLst>
                    <a:ext uri="{9D8B030D-6E8A-4147-A177-3AD203B41FA5}">
                      <a16:colId xmlns:a16="http://schemas.microsoft.com/office/drawing/2014/main" val="4262087317"/>
                    </a:ext>
                  </a:extLst>
                </a:gridCol>
                <a:gridCol w="712864">
                  <a:extLst>
                    <a:ext uri="{9D8B030D-6E8A-4147-A177-3AD203B41FA5}">
                      <a16:colId xmlns:a16="http://schemas.microsoft.com/office/drawing/2014/main" val="4055965070"/>
                    </a:ext>
                  </a:extLst>
                </a:gridCol>
                <a:gridCol w="712864">
                  <a:extLst>
                    <a:ext uri="{9D8B030D-6E8A-4147-A177-3AD203B41FA5}">
                      <a16:colId xmlns:a16="http://schemas.microsoft.com/office/drawing/2014/main" val="3217246033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Instancja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01:15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01:30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01:45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51817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6008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414792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532862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8336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088522F-C37B-4E24-86D1-00AB96F31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67579"/>
              </p:ext>
            </p:extLst>
          </p:nvPr>
        </p:nvGraphicFramePr>
        <p:xfrm>
          <a:off x="755650" y="2499742"/>
          <a:ext cx="3528317" cy="1512168"/>
        </p:xfrm>
        <a:graphic>
          <a:graphicData uri="http://schemas.openxmlformats.org/drawingml/2006/table">
            <a:tbl>
              <a:tblPr/>
              <a:tblGrid>
                <a:gridCol w="676861">
                  <a:extLst>
                    <a:ext uri="{9D8B030D-6E8A-4147-A177-3AD203B41FA5}">
                      <a16:colId xmlns:a16="http://schemas.microsoft.com/office/drawing/2014/main" val="3767736281"/>
                    </a:ext>
                  </a:extLst>
                </a:gridCol>
                <a:gridCol w="356432">
                  <a:extLst>
                    <a:ext uri="{9D8B030D-6E8A-4147-A177-3AD203B41FA5}">
                      <a16:colId xmlns:a16="http://schemas.microsoft.com/office/drawing/2014/main" val="3864844201"/>
                    </a:ext>
                  </a:extLst>
                </a:gridCol>
                <a:gridCol w="356432">
                  <a:extLst>
                    <a:ext uri="{9D8B030D-6E8A-4147-A177-3AD203B41FA5}">
                      <a16:colId xmlns:a16="http://schemas.microsoft.com/office/drawing/2014/main" val="1949390693"/>
                    </a:ext>
                  </a:extLst>
                </a:gridCol>
                <a:gridCol w="356432">
                  <a:extLst>
                    <a:ext uri="{9D8B030D-6E8A-4147-A177-3AD203B41FA5}">
                      <a16:colId xmlns:a16="http://schemas.microsoft.com/office/drawing/2014/main" val="3590885369"/>
                    </a:ext>
                  </a:extLst>
                </a:gridCol>
                <a:gridCol w="356432">
                  <a:extLst>
                    <a:ext uri="{9D8B030D-6E8A-4147-A177-3AD203B41FA5}">
                      <a16:colId xmlns:a16="http://schemas.microsoft.com/office/drawing/2014/main" val="828681287"/>
                    </a:ext>
                  </a:extLst>
                </a:gridCol>
                <a:gridCol w="712864">
                  <a:extLst>
                    <a:ext uri="{9D8B030D-6E8A-4147-A177-3AD203B41FA5}">
                      <a16:colId xmlns:a16="http://schemas.microsoft.com/office/drawing/2014/main" val="241393852"/>
                    </a:ext>
                  </a:extLst>
                </a:gridCol>
                <a:gridCol w="712864">
                  <a:extLst>
                    <a:ext uri="{9D8B030D-6E8A-4147-A177-3AD203B41FA5}">
                      <a16:colId xmlns:a16="http://schemas.microsoft.com/office/drawing/2014/main" val="1225122497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Instancja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01:00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01:15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01:30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01:45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85049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9294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71216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61590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50696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Reserved Instance 1h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94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2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EFF4-4407-4F58-AD64-6F2D09C1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Najczęstsze</a:t>
            </a:r>
            <a:r>
              <a:rPr lang="en-US" dirty="0"/>
              <a:t> </a:t>
            </a:r>
            <a:r>
              <a:rPr lang="en-US" dirty="0" err="1"/>
              <a:t>błędy</a:t>
            </a:r>
            <a:r>
              <a:rPr lang="en-US" dirty="0"/>
              <a:t> </a:t>
            </a:r>
            <a:r>
              <a:rPr lang="en-US" dirty="0" err="1"/>
              <a:t>dobierania</a:t>
            </a:r>
            <a:r>
              <a:rPr lang="en-US" dirty="0"/>
              <a:t> “reserved instances”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AC1F0-9D47-43D5-8CD6-F7521D204DB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CA15E-1FA9-4816-9DA6-3B052EC75BD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B9FCC-C95D-493A-ACFE-D79DDC6E12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Tylko</a:t>
            </a:r>
            <a:r>
              <a:rPr lang="en-US" dirty="0"/>
              <a:t> </a:t>
            </a:r>
            <a:r>
              <a:rPr lang="en-US" dirty="0" err="1"/>
              <a:t>rezerwacja</a:t>
            </a:r>
            <a:r>
              <a:rPr lang="en-US" dirty="0"/>
              <a:t> ‘All-Upfront’ </a:t>
            </a:r>
          </a:p>
          <a:p>
            <a:pPr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Nieregularne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rzadkie</a:t>
            </a:r>
            <a:r>
              <a:rPr lang="en-US" dirty="0"/>
              <a:t> </a:t>
            </a:r>
            <a:r>
              <a:rPr lang="en-US" dirty="0" err="1"/>
              <a:t>zakupy</a:t>
            </a:r>
            <a:r>
              <a:rPr lang="en-US" dirty="0"/>
              <a:t> </a:t>
            </a:r>
            <a:r>
              <a:rPr lang="en-US" dirty="0" err="1"/>
              <a:t>rezererwacji</a:t>
            </a:r>
            <a:endParaRPr lang="en-US" dirty="0"/>
          </a:p>
          <a:p>
            <a:pPr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Niepoprawna</a:t>
            </a:r>
            <a:r>
              <a:rPr lang="en-US" dirty="0"/>
              <a:t> </a:t>
            </a:r>
            <a:r>
              <a:rPr lang="en-US" dirty="0" err="1"/>
              <a:t>kalkulacja</a:t>
            </a:r>
            <a:r>
              <a:rPr lang="en-US" dirty="0"/>
              <a:t> </a:t>
            </a:r>
            <a:r>
              <a:rPr lang="en-US" dirty="0" err="1"/>
              <a:t>potrzeb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6172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9BFC-3757-4465-89B9-71D0DE68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EC2 Spot </a:t>
            </a:r>
            <a:r>
              <a:rPr lang="pl-PL" b="1" dirty="0" err="1"/>
              <a:t>Instances</a:t>
            </a:r>
            <a:endParaRPr lang="pl-PL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2AD75-B2B1-4F32-9EE8-63B143D820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2984-7DED-4308-AD27-546FFA2B351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ACF57-408B-4956-A260-76418C3BB9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“</a:t>
            </a:r>
            <a:r>
              <a:rPr lang="en-US" dirty="0" err="1"/>
              <a:t>Giełda</a:t>
            </a:r>
            <a:r>
              <a:rPr lang="en-US" dirty="0"/>
              <a:t>” </a:t>
            </a:r>
            <a:r>
              <a:rPr lang="en-US" dirty="0" err="1"/>
              <a:t>instancji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dirty="0"/>
              <a:t>Do 90% </a:t>
            </a:r>
            <a:r>
              <a:rPr lang="en-US" dirty="0" err="1"/>
              <a:t>taniej</a:t>
            </a:r>
            <a:r>
              <a:rPr lang="en-US" dirty="0"/>
              <a:t> </a:t>
            </a:r>
            <a:r>
              <a:rPr lang="en-US" dirty="0" err="1"/>
              <a:t>taniej</a:t>
            </a:r>
            <a:r>
              <a:rPr lang="en-US" dirty="0"/>
              <a:t> </a:t>
            </a:r>
            <a:r>
              <a:rPr lang="en-US" dirty="0" err="1"/>
              <a:t>niż</a:t>
            </a:r>
            <a:r>
              <a:rPr lang="en-US" dirty="0"/>
              <a:t> On Demand</a:t>
            </a:r>
          </a:p>
          <a:p>
            <a:pPr>
              <a:lnSpc>
                <a:spcPct val="300000"/>
              </a:lnSpc>
            </a:pPr>
            <a:r>
              <a:rPr lang="en-US" dirty="0"/>
              <a:t>2 </a:t>
            </a:r>
            <a:r>
              <a:rPr lang="en-US" dirty="0" err="1"/>
              <a:t>minuty</a:t>
            </a:r>
            <a:r>
              <a:rPr lang="en-US" dirty="0"/>
              <a:t> </a:t>
            </a:r>
            <a:r>
              <a:rPr lang="en-US" dirty="0" err="1"/>
              <a:t>przed</a:t>
            </a:r>
            <a:r>
              <a:rPr lang="en-US" dirty="0"/>
              <a:t> “</a:t>
            </a:r>
            <a:r>
              <a:rPr lang="en-US" dirty="0" err="1"/>
              <a:t>zabraniem</a:t>
            </a:r>
            <a:r>
              <a:rPr lang="en-US" dirty="0"/>
              <a:t>” </a:t>
            </a:r>
            <a:r>
              <a:rPr lang="en-US" dirty="0" err="1"/>
              <a:t>otrzymamy</a:t>
            </a:r>
            <a:r>
              <a:rPr lang="en-US" dirty="0"/>
              <a:t> </a:t>
            </a:r>
            <a:r>
              <a:rPr lang="en-US" dirty="0" err="1"/>
              <a:t>notyfikację</a:t>
            </a:r>
            <a:endParaRPr lang="en-US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3454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54C0F2-E853-49F5-8DDA-213CCBD6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Security</a:t>
            </a:r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4BDB801-2F55-4E53-B3CF-C9D8A967AD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926616-E029-4D04-A043-C934D6F6076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096A0FC-7FFD-4E15-BE6F-F7FCE87D5D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dirty="0"/>
              <a:t>Warstwa sieciowa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A322848-CFBE-4A3B-A581-D0AC96CA5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38705"/>
            <a:ext cx="4464496" cy="4786091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C80FCB6B-EEEA-4F3B-A804-74297751BA26}"/>
              </a:ext>
            </a:extLst>
          </p:cNvPr>
          <p:cNvSpPr/>
          <p:nvPr/>
        </p:nvSpPr>
        <p:spPr>
          <a:xfrm>
            <a:off x="2987824" y="4873627"/>
            <a:ext cx="38884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800" dirty="0"/>
              <a:t>https://docs.aws.amazon.com/AmazonVPC/latest/UserGuide/VPC_Security.html</a:t>
            </a:r>
          </a:p>
        </p:txBody>
      </p:sp>
    </p:spTree>
    <p:extLst>
      <p:ext uri="{BB962C8B-B14F-4D97-AF65-F5344CB8AC3E}">
        <p14:creationId xmlns:p14="http://schemas.microsoft.com/office/powerpoint/2010/main" val="2974646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54C0F2-E853-49F5-8DDA-213CCBD6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Security - IAM </a:t>
            </a:r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4BDB801-2F55-4E53-B3CF-C9D8A967AD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926616-E029-4D04-A043-C934D6F6076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096A0FC-7FFD-4E15-BE6F-F7FCE87D5D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dirty="0"/>
              <a:t>Warstwa uprawnień - IAM (Identity and Access Management)</a:t>
            </a:r>
          </a:p>
          <a:p>
            <a:pPr lvl="1">
              <a:lnSpc>
                <a:spcPct val="300000"/>
              </a:lnSpc>
            </a:pPr>
            <a:r>
              <a:rPr lang="pl-PL" dirty="0"/>
              <a:t>User ( AWS </a:t>
            </a:r>
            <a:r>
              <a:rPr lang="pl-PL" dirty="0" err="1"/>
              <a:t>Console</a:t>
            </a:r>
            <a:r>
              <a:rPr lang="pl-PL" dirty="0"/>
              <a:t> / </a:t>
            </a:r>
            <a:r>
              <a:rPr lang="pl-PL" dirty="0" err="1"/>
              <a:t>Programatic</a:t>
            </a:r>
            <a:r>
              <a:rPr lang="pl-PL" dirty="0"/>
              <a:t>)</a:t>
            </a:r>
          </a:p>
          <a:p>
            <a:pPr lvl="1">
              <a:lnSpc>
                <a:spcPct val="300000"/>
              </a:lnSpc>
            </a:pPr>
            <a:r>
              <a:rPr lang="pl-PL" dirty="0" err="1"/>
              <a:t>Group</a:t>
            </a:r>
            <a:endParaRPr lang="pl-PL" dirty="0"/>
          </a:p>
          <a:p>
            <a:pPr lvl="1">
              <a:lnSpc>
                <a:spcPct val="300000"/>
              </a:lnSpc>
            </a:pPr>
            <a:r>
              <a:rPr lang="pl-PL" dirty="0"/>
              <a:t>Role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274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F6BE46-84E8-4E47-B1B9-ABEAE4C6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Security - IAM </a:t>
            </a:r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2D1878F-3C31-4D26-93C3-1577583F741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A7DBC56-355F-4B68-A645-201A7A60CEE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pic>
        <p:nvPicPr>
          <p:cNvPr id="1026" name="Picture 2" descr="https://documents.lucidchart.com/documents/cd63c985-1937-459d-82ad-bc422eea16f6/pages/0_0?a=115&amp;x=112&amp;y=451&amp;w=172&amp;h=198&amp;store=1&amp;accept=image%2F*&amp;auth=LCA%20d8e15919c004c478c58b9fe34ae24de514b43828-ts%3D1523279177">
            <a:extLst>
              <a:ext uri="{FF2B5EF4-FFF2-40B4-BE49-F238E27FC236}">
                <a16:creationId xmlns:a16="http://schemas.microsoft.com/office/drawing/2014/main" id="{D7248E49-E603-49D6-A7FA-4FA52B710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91804"/>
            <a:ext cx="12287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ocuments.lucidchart.com/documents/cd63c985-1937-459d-82ad-bc422eea16f6/pages/0_0?a=116&amp;x=652&amp;y=411&amp;w=171&amp;h=198&amp;store=1&amp;accept=image%2F*&amp;auth=LCA%20ad20cfcadb8293fa06dd2d84a9a217e709ebe4e3-ts%3D1523279177">
            <a:extLst>
              <a:ext uri="{FF2B5EF4-FFF2-40B4-BE49-F238E27FC236}">
                <a16:creationId xmlns:a16="http://schemas.microsoft.com/office/drawing/2014/main" id="{B3883B61-786F-4853-8A24-7B68426C5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23678"/>
            <a:ext cx="12192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Łącznik: łamany 6">
            <a:extLst>
              <a:ext uri="{FF2B5EF4-FFF2-40B4-BE49-F238E27FC236}">
                <a16:creationId xmlns:a16="http://schemas.microsoft.com/office/drawing/2014/main" id="{E2C28116-2E80-482E-97BA-1E28FEBD415B}"/>
              </a:ext>
            </a:extLst>
          </p:cNvPr>
          <p:cNvCxnSpPr>
            <a:stCxn id="1026" idx="0"/>
            <a:endCxn id="1030" idx="0"/>
          </p:cNvCxnSpPr>
          <p:nvPr/>
        </p:nvCxnSpPr>
        <p:spPr>
          <a:xfrm rot="16200000" flipH="1">
            <a:off x="4231940" y="-34093"/>
            <a:ext cx="31874" cy="3883669"/>
          </a:xfrm>
          <a:prstGeom prst="bentConnector3">
            <a:avLst>
              <a:gd name="adj1" fmla="val -717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: łamany 8">
            <a:extLst>
              <a:ext uri="{FF2B5EF4-FFF2-40B4-BE49-F238E27FC236}">
                <a16:creationId xmlns:a16="http://schemas.microsoft.com/office/drawing/2014/main" id="{24BC4B72-E4BD-4AA1-8B51-77AD39675EFD}"/>
              </a:ext>
            </a:extLst>
          </p:cNvPr>
          <p:cNvCxnSpPr>
            <a:stCxn id="1030" idx="2"/>
            <a:endCxn id="1026" idx="2"/>
          </p:cNvCxnSpPr>
          <p:nvPr/>
        </p:nvCxnSpPr>
        <p:spPr>
          <a:xfrm rot="5400000" flipH="1">
            <a:off x="4231941" y="1385132"/>
            <a:ext cx="31874" cy="3883669"/>
          </a:xfrm>
          <a:prstGeom prst="bentConnector3">
            <a:avLst>
              <a:gd name="adj1" fmla="val -717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766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B9374533-7827-419A-B705-E2E58442A327}"/>
              </a:ext>
            </a:extLst>
          </p:cNvPr>
          <p:cNvSpPr/>
          <p:nvPr/>
        </p:nvSpPr>
        <p:spPr>
          <a:xfrm>
            <a:off x="4139952" y="831359"/>
            <a:ext cx="52383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"Version"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"2012-10-17"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"Statement"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"Action"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"s3:GetObject"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"s3:PutObject"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"s3:DeleteObject"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"Resource"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"arn:aws:s3:::my-bucket/*"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pl-PL" sz="140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Effect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pl-PL" sz="140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Allow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854C0F2-E853-49F5-8DDA-213CCBD6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Security - IAM</a:t>
            </a:r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4BDB801-2F55-4E53-B3CF-C9D8A967AD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926616-E029-4D04-A043-C934D6F6076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E0537FC-BB50-434F-963E-F6B1F80042E3}"/>
              </a:ext>
            </a:extLst>
          </p:cNvPr>
          <p:cNvSpPr/>
          <p:nvPr/>
        </p:nvSpPr>
        <p:spPr>
          <a:xfrm>
            <a:off x="72045" y="845150"/>
            <a:ext cx="47880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"Version"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"2008-10-17"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"Statement"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pl-PL" sz="140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Effect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pl-PL" sz="140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Allow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"Principal"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"AWS"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pl-PL" sz="140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arn:aws:iam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::1:role/XYZ"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"Action"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"s3:GetObject"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"s3:PutObject"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pl-PL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"s3:DeleteObject"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"Resource"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"arn:aws:s3:::my-bucket/*"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399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792F4-4C66-4C69-9AF2-430E49B3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1D51C2-8295-4110-8CEA-1A151F777D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dirty="0"/>
              <a:t>Infrastruktura AWS</a:t>
            </a:r>
          </a:p>
          <a:p>
            <a:pPr>
              <a:lnSpc>
                <a:spcPct val="300000"/>
              </a:lnSpc>
            </a:pPr>
            <a:r>
              <a:rPr lang="pl-PL" dirty="0"/>
              <a:t>Główny problem w pracy z AWS</a:t>
            </a:r>
          </a:p>
          <a:p>
            <a:pPr>
              <a:lnSpc>
                <a:spcPct val="300000"/>
              </a:lnSpc>
            </a:pPr>
            <a:r>
              <a:rPr lang="pl-PL" dirty="0"/>
              <a:t>Dlaczego AWS?</a:t>
            </a:r>
          </a:p>
          <a:p>
            <a:pPr>
              <a:lnSpc>
                <a:spcPct val="300000"/>
              </a:lnSpc>
            </a:pPr>
            <a:r>
              <a:rPr lang="pl-PL" dirty="0"/>
              <a:t>Services</a:t>
            </a:r>
          </a:p>
          <a:p>
            <a:pPr>
              <a:lnSpc>
                <a:spcPct val="300000"/>
              </a:lnSpc>
            </a:pPr>
            <a:r>
              <a:rPr lang="pl-PL" dirty="0" err="1"/>
              <a:t>Pricing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  <a:p>
            <a:pPr>
              <a:lnSpc>
                <a:spcPct val="300000"/>
              </a:lnSpc>
            </a:pPr>
            <a:r>
              <a:rPr lang="pl-PL" dirty="0"/>
              <a:t>Security</a:t>
            </a:r>
          </a:p>
          <a:p>
            <a:endParaRPr lang="pl-PL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2EBD0-82F3-45A3-A59E-0EEAE31013B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676EF-7BAC-469C-BBE3-72483DB8B1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128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C8E981-A6B7-479A-BF51-53387D77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 co  </a:t>
            </a:r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60CC46F-D8BB-46D4-B23C-36834B886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14AF69-E33F-490D-AF34-E440753F91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56BC11C-93E6-4A02-8B21-C7B3DD1590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4176990" cy="208873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l-PL" dirty="0"/>
              <a:t>3 z 30 osób na ostatniej ZJAVIE pracowało z AWS</a:t>
            </a:r>
          </a:p>
          <a:p>
            <a:pPr>
              <a:lnSpc>
                <a:spcPct val="200000"/>
              </a:lnSpc>
            </a:pPr>
            <a:r>
              <a:rPr lang="pl-PL" dirty="0"/>
              <a:t>Aby szukać informacji musisz wiedzieć o co pytać</a:t>
            </a:r>
          </a:p>
          <a:p>
            <a:pPr>
              <a:lnSpc>
                <a:spcPct val="200000"/>
              </a:lnSpc>
            </a:pPr>
            <a:r>
              <a:rPr lang="pl-PL" dirty="0"/>
              <a:t>Trudność w przygotowaniu „głębszych” prezentacji</a:t>
            </a:r>
          </a:p>
          <a:p>
            <a:pPr>
              <a:lnSpc>
                <a:spcPct val="200000"/>
              </a:lnSpc>
            </a:pPr>
            <a:r>
              <a:rPr lang="pl-PL" dirty="0"/>
              <a:t>Lider </a:t>
            </a:r>
          </a:p>
          <a:p>
            <a:pPr lvl="1">
              <a:lnSpc>
                <a:spcPct val="200000"/>
              </a:lnSpc>
            </a:pPr>
            <a:r>
              <a:rPr lang="pl-PL" dirty="0"/>
              <a:t>AWS – 62%  </a:t>
            </a:r>
          </a:p>
          <a:p>
            <a:pPr lvl="1">
              <a:lnSpc>
                <a:spcPct val="200000"/>
              </a:lnSpc>
            </a:pPr>
            <a:r>
              <a:rPr lang="pl-PL" dirty="0"/>
              <a:t>AZURE – 20%</a:t>
            </a:r>
          </a:p>
          <a:p>
            <a:pPr lvl="1">
              <a:lnSpc>
                <a:spcPct val="200000"/>
              </a:lnSpc>
            </a:pPr>
            <a:r>
              <a:rPr lang="pl-PL" dirty="0"/>
              <a:t>GOOGLE – 12%</a:t>
            </a:r>
          </a:p>
          <a:p>
            <a:pPr>
              <a:lnSpc>
                <a:spcPct val="300000"/>
              </a:lnSpc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708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792F4-4C66-4C69-9AF2-430E49B3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1D51C2-8295-4110-8CEA-1A151F777D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l-PL" dirty="0"/>
              <a:t>Infrastruktura AWS</a:t>
            </a:r>
          </a:p>
          <a:p>
            <a:pPr>
              <a:lnSpc>
                <a:spcPct val="300000"/>
              </a:lnSpc>
            </a:pPr>
            <a:r>
              <a:rPr lang="pl-PL" dirty="0"/>
              <a:t>Główny problem w pracy z AWS</a:t>
            </a:r>
          </a:p>
          <a:p>
            <a:pPr>
              <a:lnSpc>
                <a:spcPct val="300000"/>
              </a:lnSpc>
            </a:pPr>
            <a:r>
              <a:rPr lang="pl-PL" dirty="0"/>
              <a:t>Dlaczego AWS?</a:t>
            </a:r>
          </a:p>
          <a:p>
            <a:pPr>
              <a:lnSpc>
                <a:spcPct val="300000"/>
              </a:lnSpc>
            </a:pPr>
            <a:r>
              <a:rPr lang="pl-PL" dirty="0"/>
              <a:t>Services</a:t>
            </a:r>
          </a:p>
          <a:p>
            <a:pPr>
              <a:lnSpc>
                <a:spcPct val="300000"/>
              </a:lnSpc>
            </a:pPr>
            <a:r>
              <a:rPr lang="pl-PL" dirty="0" err="1"/>
              <a:t>Pricing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  <a:p>
            <a:pPr>
              <a:lnSpc>
                <a:spcPct val="300000"/>
              </a:lnSpc>
            </a:pPr>
            <a:r>
              <a:rPr lang="pl-PL" dirty="0"/>
              <a:t>Security</a:t>
            </a:r>
          </a:p>
          <a:p>
            <a:endParaRPr lang="pl-PL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2EBD0-82F3-45A3-A59E-0EEAE31013B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676EF-7BAC-469C-BBE3-72483DB8B1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014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F4C2-3F65-4D88-9796-7ECE23D0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Infrastruktura</a:t>
            </a:r>
            <a:r>
              <a:rPr lang="en-US" dirty="0"/>
              <a:t> </a:t>
            </a:r>
            <a:r>
              <a:rPr lang="pl-PL" dirty="0"/>
              <a:t>AWS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60A60-F595-4EDA-AC83-96F7A843D0B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B48D-A196-4A93-AC5D-184B860BAA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4AD95A-9E5A-43AC-B3AA-8C9B266B5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052" name="Picture 4" descr="&#10;    Regions and Availability Zones&#10;   ">
            <a:extLst>
              <a:ext uri="{FF2B5EF4-FFF2-40B4-BE49-F238E27FC236}">
                <a16:creationId xmlns:a16="http://schemas.microsoft.com/office/drawing/2014/main" id="{6786B41C-8A59-4F52-95C1-CD5A3F749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91444"/>
            <a:ext cx="481012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37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F4C2-3F65-4D88-9796-7ECE23D0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Infrastruktura</a:t>
            </a:r>
            <a:r>
              <a:rPr lang="en-US" dirty="0"/>
              <a:t> </a:t>
            </a:r>
            <a:r>
              <a:rPr lang="pl-PL" dirty="0"/>
              <a:t>AWS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60A60-F595-4EDA-AC83-96F7A843D0B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B48D-A196-4A93-AC5D-184B860BAA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986ABD-2D45-4D90-A271-5F54C3A22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63277"/>
            <a:ext cx="7128792" cy="40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CBC7EE-BD6A-4968-98D8-5EBA3F834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52" y="63721"/>
            <a:ext cx="4519733" cy="4524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3BF4C2-3F65-4D88-9796-7ECE23D0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Infrastruktura</a:t>
            </a:r>
            <a:r>
              <a:rPr lang="en-US" dirty="0"/>
              <a:t> </a:t>
            </a:r>
            <a:r>
              <a:rPr lang="pl-PL" dirty="0"/>
              <a:t>AWS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60A60-F595-4EDA-AC83-96F7A843D0B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B48D-A196-4A93-AC5D-184B860BAA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8478A-379E-493C-8A3E-E431DA85D0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eu-west-1</a:t>
            </a:r>
            <a:r>
              <a:rPr lang="pl-PL" dirty="0"/>
              <a:t> (</a:t>
            </a:r>
            <a:r>
              <a:rPr lang="pl-PL" dirty="0" err="1"/>
              <a:t>Ireland</a:t>
            </a:r>
            <a:r>
              <a:rPr lang="pl-PL" dirty="0"/>
              <a:t>) Region</a:t>
            </a:r>
            <a:r>
              <a:rPr lang="en-US" dirty="0"/>
              <a:t> (2007); 3AZ</a:t>
            </a:r>
          </a:p>
          <a:p>
            <a:r>
              <a:rPr lang="en-US" dirty="0"/>
              <a:t>eu-central-1</a:t>
            </a:r>
            <a:r>
              <a:rPr lang="pl-PL" dirty="0"/>
              <a:t> (Frankfurt) Region</a:t>
            </a:r>
            <a:r>
              <a:rPr lang="en-US" dirty="0"/>
              <a:t> (</a:t>
            </a:r>
            <a:r>
              <a:rPr lang="pl-PL" dirty="0"/>
              <a:t>2014</a:t>
            </a:r>
            <a:r>
              <a:rPr lang="en-US" dirty="0"/>
              <a:t>); 3AZ</a:t>
            </a:r>
          </a:p>
          <a:p>
            <a:r>
              <a:rPr lang="en-US" dirty="0"/>
              <a:t>eu-west-2</a:t>
            </a:r>
            <a:r>
              <a:rPr lang="pl-PL" dirty="0"/>
              <a:t> (London) Region</a:t>
            </a:r>
            <a:r>
              <a:rPr lang="en-US" dirty="0"/>
              <a:t> (</a:t>
            </a:r>
            <a:r>
              <a:rPr lang="pl-PL" dirty="0"/>
              <a:t>2016</a:t>
            </a:r>
            <a:r>
              <a:rPr lang="en-US" dirty="0"/>
              <a:t>); 3AZ</a:t>
            </a:r>
          </a:p>
          <a:p>
            <a:r>
              <a:rPr lang="en-US" dirty="0"/>
              <a:t>eu-west-3 (Paris) Region (</a:t>
            </a:r>
            <a:r>
              <a:rPr lang="pl-PL" dirty="0"/>
              <a:t>2017</a:t>
            </a:r>
            <a:r>
              <a:rPr lang="en-US" dirty="0"/>
              <a:t>); 3AZ</a:t>
            </a:r>
          </a:p>
          <a:p>
            <a:r>
              <a:rPr lang="pl-PL" dirty="0"/>
              <a:t>Edge </a:t>
            </a:r>
            <a:r>
              <a:rPr lang="pl-PL" dirty="0" err="1"/>
              <a:t>locations</a:t>
            </a:r>
            <a:r>
              <a:rPr lang="pl-PL" dirty="0"/>
              <a:t> - Amsterdam, The </a:t>
            </a:r>
            <a:r>
              <a:rPr lang="pl-PL" dirty="0" err="1"/>
              <a:t>Netherlands</a:t>
            </a:r>
            <a:r>
              <a:rPr lang="pl-PL" dirty="0"/>
              <a:t> (2);</a:t>
            </a:r>
            <a:br>
              <a:rPr lang="en-US" dirty="0"/>
            </a:br>
            <a:r>
              <a:rPr lang="pl-PL" dirty="0"/>
              <a:t> Berlin, Germany; Dublin, </a:t>
            </a:r>
            <a:r>
              <a:rPr lang="pl-PL" dirty="0" err="1"/>
              <a:t>Ireland</a:t>
            </a:r>
            <a:r>
              <a:rPr lang="pl-PL" dirty="0"/>
              <a:t>; Frankfurt, </a:t>
            </a:r>
            <a:br>
              <a:rPr lang="en-US" dirty="0"/>
            </a:br>
            <a:r>
              <a:rPr lang="en-US" dirty="0"/>
              <a:t> </a:t>
            </a:r>
            <a:r>
              <a:rPr lang="pl-PL" dirty="0"/>
              <a:t>Germany (6); Helsinki, </a:t>
            </a:r>
            <a:r>
              <a:rPr lang="pl-PL" dirty="0" err="1"/>
              <a:t>Finland</a:t>
            </a:r>
            <a:r>
              <a:rPr lang="pl-PL" dirty="0"/>
              <a:t>; London, England (5);</a:t>
            </a:r>
            <a:br>
              <a:rPr lang="en-US" dirty="0"/>
            </a:br>
            <a:r>
              <a:rPr lang="pl-PL" dirty="0"/>
              <a:t> </a:t>
            </a:r>
            <a:r>
              <a:rPr lang="pl-PL" dirty="0" err="1"/>
              <a:t>Madrid</a:t>
            </a:r>
            <a:r>
              <a:rPr lang="pl-PL" dirty="0"/>
              <a:t>, </a:t>
            </a:r>
            <a:r>
              <a:rPr lang="pl-PL" dirty="0" err="1"/>
              <a:t>Spain</a:t>
            </a:r>
            <a:r>
              <a:rPr lang="pl-PL" dirty="0"/>
              <a:t> (2); Manchester, England; </a:t>
            </a:r>
            <a:r>
              <a:rPr lang="pl-PL" dirty="0" err="1"/>
              <a:t>Marseille</a:t>
            </a:r>
            <a:r>
              <a:rPr lang="pl-PL" dirty="0"/>
              <a:t>, France;</a:t>
            </a:r>
            <a:br>
              <a:rPr lang="en-US" dirty="0"/>
            </a:br>
            <a:r>
              <a:rPr lang="pl-PL" dirty="0"/>
              <a:t> Milan, </a:t>
            </a:r>
            <a:r>
              <a:rPr lang="pl-PL" dirty="0" err="1"/>
              <a:t>Italy</a:t>
            </a:r>
            <a:r>
              <a:rPr lang="pl-PL" dirty="0"/>
              <a:t>; </a:t>
            </a:r>
            <a:r>
              <a:rPr lang="pl-PL" dirty="0" err="1"/>
              <a:t>Munich</a:t>
            </a:r>
            <a:r>
              <a:rPr lang="pl-PL" dirty="0"/>
              <a:t>, Germany; Palermo, </a:t>
            </a:r>
            <a:r>
              <a:rPr lang="pl-PL" dirty="0" err="1"/>
              <a:t>Italy</a:t>
            </a:r>
            <a:r>
              <a:rPr lang="pl-PL" dirty="0"/>
              <a:t>; Paris, France (3);</a:t>
            </a:r>
            <a:br>
              <a:rPr lang="en-US" dirty="0"/>
            </a:br>
            <a:r>
              <a:rPr lang="pl-PL" dirty="0"/>
              <a:t> </a:t>
            </a:r>
            <a:r>
              <a:rPr lang="pl-PL" dirty="0" err="1"/>
              <a:t>Prague</a:t>
            </a:r>
            <a:r>
              <a:rPr lang="pl-PL" dirty="0"/>
              <a:t>, Czech Republic; </a:t>
            </a:r>
            <a:r>
              <a:rPr lang="pl-PL" dirty="0" err="1"/>
              <a:t>Stockholm</a:t>
            </a:r>
            <a:r>
              <a:rPr lang="pl-PL" dirty="0"/>
              <a:t>, </a:t>
            </a:r>
            <a:r>
              <a:rPr lang="pl-PL" dirty="0" err="1"/>
              <a:t>Sweden</a:t>
            </a:r>
            <a:r>
              <a:rPr lang="pl-PL" dirty="0"/>
              <a:t> (3); </a:t>
            </a:r>
            <a:br>
              <a:rPr lang="en-US" dirty="0"/>
            </a:br>
            <a:r>
              <a:rPr lang="pl-PL" dirty="0" err="1"/>
              <a:t>Vienna</a:t>
            </a:r>
            <a:r>
              <a:rPr lang="pl-PL" dirty="0"/>
              <a:t>, Austria; </a:t>
            </a:r>
            <a:r>
              <a:rPr lang="pl-PL" dirty="0" err="1"/>
              <a:t>Warsaw</a:t>
            </a:r>
            <a:r>
              <a:rPr lang="pl-PL" dirty="0"/>
              <a:t>, Poland; and Zurich, </a:t>
            </a:r>
            <a:r>
              <a:rPr lang="pl-PL" dirty="0" err="1"/>
              <a:t>Switzerland</a:t>
            </a:r>
            <a:r>
              <a:rPr lang="pl-PL" dirty="0"/>
              <a:t>.</a:t>
            </a: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277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A37D-F850-4FCF-B58F-3181AB7D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Główny</a:t>
            </a:r>
            <a:r>
              <a:rPr lang="en-US" dirty="0"/>
              <a:t> problem w </a:t>
            </a:r>
            <a:r>
              <a:rPr lang="en-US" dirty="0" err="1"/>
              <a:t>pracy</a:t>
            </a:r>
            <a:r>
              <a:rPr lang="en-US" dirty="0"/>
              <a:t> z AWS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26C12-DAC2-4158-8201-2727C51BDB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83782-EF50-478B-B7F3-87538359DF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0ACB0-1872-420D-9EDC-5CA603F8A9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err="1"/>
              <a:t>Mnogość</a:t>
            </a:r>
            <a:r>
              <a:rPr lang="en-US" dirty="0"/>
              <a:t> </a:t>
            </a:r>
            <a:r>
              <a:rPr lang="en-US" dirty="0" err="1"/>
              <a:t>dostępnych</a:t>
            </a:r>
            <a:r>
              <a:rPr lang="en-US" dirty="0"/>
              <a:t> </a:t>
            </a:r>
            <a:r>
              <a:rPr lang="en-US" dirty="0" err="1"/>
              <a:t>serwisów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 err="1"/>
              <a:t>Mnogość</a:t>
            </a:r>
            <a:r>
              <a:rPr lang="en-US" dirty="0"/>
              <a:t> </a:t>
            </a:r>
            <a:r>
              <a:rPr lang="en-US" dirty="0" err="1"/>
              <a:t>opcji</a:t>
            </a:r>
            <a:r>
              <a:rPr lang="en-US" dirty="0"/>
              <a:t> </a:t>
            </a:r>
            <a:r>
              <a:rPr lang="en-US" dirty="0" err="1"/>
              <a:t>konfiguracji</a:t>
            </a:r>
            <a:r>
              <a:rPr lang="en-US" dirty="0"/>
              <a:t> </a:t>
            </a:r>
            <a:r>
              <a:rPr lang="en-US" dirty="0" err="1"/>
              <a:t>serwisów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 err="1"/>
              <a:t>Mnogość</a:t>
            </a:r>
            <a:r>
              <a:rPr lang="en-US" dirty="0"/>
              <a:t> </a:t>
            </a:r>
            <a:r>
              <a:rPr lang="en-US" dirty="0" err="1"/>
              <a:t>opcji</a:t>
            </a:r>
            <a:r>
              <a:rPr lang="en-US" dirty="0"/>
              <a:t> </a:t>
            </a:r>
            <a:r>
              <a:rPr lang="en-US" dirty="0" err="1"/>
              <a:t>cenowych</a:t>
            </a:r>
            <a:endParaRPr lang="pl-PL" dirty="0"/>
          </a:p>
          <a:p>
            <a:pPr>
              <a:lnSpc>
                <a:spcPct val="250000"/>
              </a:lnSpc>
            </a:pPr>
            <a:r>
              <a:rPr lang="pl-PL" dirty="0"/>
              <a:t>Ciągłe zmiany 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1FB5D4-605E-420A-B3A0-DF6B9AE75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2932"/>
            <a:ext cx="2880320" cy="51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3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F4C2-3F65-4D88-9796-7ECE23D0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AWS?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60A60-F595-4EDA-AC83-96F7A843D0B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/>
              <a:t>Wprowadzenie do AWS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B48D-A196-4A93-AC5D-184B860BAA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pl-PL"/>
              <a:t>12.04.2018</a:t>
            </a:r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8478A-379E-493C-8A3E-E431DA85D0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Mnogość możliwości :</a:t>
            </a:r>
          </a:p>
          <a:p>
            <a:pPr lvl="1"/>
            <a:r>
              <a:rPr lang="pl-PL" dirty="0"/>
              <a:t>Mnóstwo serwisów, ciągle dodają nowe, usprawniają stare</a:t>
            </a:r>
          </a:p>
          <a:p>
            <a:pPr lvl="1"/>
            <a:r>
              <a:rPr lang="pl-PL" dirty="0"/>
              <a:t>Podstawowy monitoring i </a:t>
            </a:r>
            <a:r>
              <a:rPr lang="pl-PL" dirty="0" err="1"/>
              <a:t>alarming</a:t>
            </a:r>
            <a:r>
              <a:rPr lang="pl-PL" dirty="0"/>
              <a:t> z 0 wysiłkiem pracy</a:t>
            </a:r>
          </a:p>
          <a:p>
            <a:pPr lvl="1"/>
            <a:r>
              <a:rPr lang="pl-PL" dirty="0"/>
              <a:t>Mnóstwo rozmiarów maszyn ( VM, DB)</a:t>
            </a:r>
          </a:p>
          <a:p>
            <a:pPr lvl="1"/>
            <a:r>
              <a:rPr lang="pl-PL" dirty="0"/>
              <a:t>Mnóstwo opcji do zaoszczędzenia</a:t>
            </a:r>
          </a:p>
          <a:p>
            <a:pPr lvl="1"/>
            <a:r>
              <a:rPr lang="pl-PL" dirty="0"/>
              <a:t>Silne wsparcie </a:t>
            </a:r>
            <a:r>
              <a:rPr lang="pl-PL" dirty="0" err="1"/>
              <a:t>Serverless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8223340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ed_x0020_by xmlns="25fdd84a-dea2-444e-b0cf-34518ae5aa13">
      <UserInfo>
        <DisplayName>Rafal Lukjanowicz</DisplayName>
        <AccountId>197</AccountId>
        <AccountType/>
      </UserInfo>
    </Approved_x0020_by>
    <Reviewed_x0020_by xmlns="25fdd84a-dea2-444e-b0cf-34518ae5aa13">
      <UserInfo>
        <DisplayName>Marcin Faber</DisplayName>
        <AccountId>379</AccountId>
        <AccountType/>
      </UserInfo>
    </Reviewed_x0020_by>
    <Process_x0020_Owner_x003a_ xmlns="25fdd84a-dea2-444e-b0cf-34518ae5aa13">
      <UserInfo>
        <DisplayName>Marcin Faber</DisplayName>
        <AccountId>379</AccountId>
        <AccountType/>
      </UserInfo>
    </Process_x0020_Owner_x003a_>
    <Ver_x002e_ xmlns="25fdd84a-dea2-444e-b0cf-34518ae5aa13">2</Ver_x002e_>
    <Expiration_x0020_Date0 xmlns="25fdd84a-dea2-444e-b0cf-34518ae5aa13">2018-03-18T23:00:00+00:00</Expiration_x0020_Date0>
    <_dlc_DocId xmlns="3708c738-35ee-46ab-80c7-a8ab2419782e">OBSS-1854273395-71</_dlc_DocId>
    <_dlc_DocIdUrl xmlns="3708c738-35ee-46ab-80c7-a8ab2419782e">
      <Url>https://obss.sharepoint.com/guilds/quality/_layouts/15/DocIdRedir.aspx?ID=OBSS-1854273395-71</Url>
      <Description>OBSS-1854273395-71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35D7884763D4C92F37EA2D81B072E" ma:contentTypeVersion="8" ma:contentTypeDescription="Create a new document." ma:contentTypeScope="" ma:versionID="06efce8997d1b9e5efe5d161384937fd">
  <xsd:schema xmlns:xsd="http://www.w3.org/2001/XMLSchema" xmlns:xs="http://www.w3.org/2001/XMLSchema" xmlns:p="http://schemas.microsoft.com/office/2006/metadata/properties" xmlns:ns2="25fdd84a-dea2-444e-b0cf-34518ae5aa13" xmlns:ns3="3708c738-35ee-46ab-80c7-a8ab2419782e" targetNamespace="http://schemas.microsoft.com/office/2006/metadata/properties" ma:root="true" ma:fieldsID="4127aea9c87beac6020b9e776b5c4bc9" ns2:_="" ns3:_="">
    <xsd:import namespace="25fdd84a-dea2-444e-b0cf-34518ae5aa13"/>
    <xsd:import namespace="3708c738-35ee-46ab-80c7-a8ab2419782e"/>
    <xsd:element name="properties">
      <xsd:complexType>
        <xsd:sequence>
          <xsd:element name="documentManagement">
            <xsd:complexType>
              <xsd:all>
                <xsd:element ref="ns2:Expiration_x0020_Date0" minOccurs="0"/>
                <xsd:element ref="ns2:Reviewed_x0020_by" minOccurs="0"/>
                <xsd:element ref="ns2:Approved_x0020_by" minOccurs="0"/>
                <xsd:element ref="ns2:Process_x0020_Owner_x003a_" minOccurs="0"/>
                <xsd:element ref="ns2:Ver_x002e_" minOccurs="0"/>
                <xsd:element ref="ns3:_dlc_DocId" minOccurs="0"/>
                <xsd:element ref="ns3:_dlc_DocIdUrl" minOccurs="0"/>
                <xsd:element ref="ns3:_dlc_DocIdPersist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dd84a-dea2-444e-b0cf-34518ae5aa13" elementFormDefault="qualified">
    <xsd:import namespace="http://schemas.microsoft.com/office/2006/documentManagement/types"/>
    <xsd:import namespace="http://schemas.microsoft.com/office/infopath/2007/PartnerControls"/>
    <xsd:element name="Expiration_x0020_Date0" ma:index="8" nillable="true" ma:displayName="Expiration Date" ma:format="DateOnly" ma:internalName="Expiration_x0020_Date0">
      <xsd:simpleType>
        <xsd:restriction base="dms:DateTime"/>
      </xsd:simpleType>
    </xsd:element>
    <xsd:element name="Reviewed_x0020_by" ma:index="9" nillable="true" ma:displayName="Reviewed by" ma:list="UserInfo" ma:SharePointGroup="0" ma:internalName="Review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by" ma:index="10" nillable="true" ma:displayName="Approved by" ma:list="UserInfo" ma:SharePointGroup="0" ma:internalName="Approv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ocess_x0020_Owner_x003a_" ma:index="11" nillable="true" ma:displayName="Process Owner:" ma:list="UserInfo" ma:SharePointGroup="0" ma:internalName="Process_x0020_Owner_x003a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Ver_x002e_" ma:index="12" nillable="true" ma:displayName="Ver." ma:internalName="Ver_x002e_">
      <xsd:simpleType>
        <xsd:restriction base="dms:Number"/>
      </xsd:simpleType>
    </xsd:element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_dlc_DocId" ma:index="1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AD37846-624C-44F6-9B51-B13F0370831D}">
  <ds:schemaRefs>
    <ds:schemaRef ds:uri="http://schemas.microsoft.com/office/infopath/2007/PartnerControls"/>
    <ds:schemaRef ds:uri="http://purl.org/dc/terms/"/>
    <ds:schemaRef ds:uri="25fdd84a-dea2-444e-b0cf-34518ae5aa13"/>
    <ds:schemaRef ds:uri="http://schemas.microsoft.com/office/2006/documentManagement/types"/>
    <ds:schemaRef ds:uri="3708c738-35ee-46ab-80c7-a8ab2419782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E6E26AD-AE5D-463E-BB17-50F81FC0E0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E75349-2732-4A5F-8802-B37E270427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dd84a-dea2-444e-b0cf-34518ae5aa13"/>
    <ds:schemaRef ds:uri="3708c738-35ee-46ab-80c7-a8ab241978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C30A6B1-263C-46F5-AB2A-5E46D516716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{DEBC5AE7-0CF7-0B49-A8DE-9F4763C74703}tf16401378</Template>
  <TotalTime>29459</TotalTime>
  <Words>1009</Words>
  <Application>Microsoft Office PowerPoint</Application>
  <PresentationFormat>On-screen Show (16:9)</PresentationFormat>
  <Paragraphs>279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PT Sans</vt:lpstr>
      <vt:lpstr>Wingdings</vt:lpstr>
      <vt:lpstr>Objectivity PowerPoint Template - Neue</vt:lpstr>
      <vt:lpstr>Custom Design</vt:lpstr>
      <vt:lpstr>Wprowadzenie do Piotr Falkowski</vt:lpstr>
      <vt:lpstr>O mnie</vt:lpstr>
      <vt:lpstr>Po co  </vt:lpstr>
      <vt:lpstr>Agenda</vt:lpstr>
      <vt:lpstr>Infrastruktura AWS</vt:lpstr>
      <vt:lpstr>Infrastruktura AWS</vt:lpstr>
      <vt:lpstr>Infrastruktura AWS</vt:lpstr>
      <vt:lpstr>Główny problem w pracy z AWS</vt:lpstr>
      <vt:lpstr>Dlaczego AWS?</vt:lpstr>
      <vt:lpstr>AWS - Services</vt:lpstr>
      <vt:lpstr>AWS - Compute</vt:lpstr>
      <vt:lpstr>AWS - Storage</vt:lpstr>
      <vt:lpstr>AWS - Database</vt:lpstr>
      <vt:lpstr>AWS - Networking &amp; Content Delivery</vt:lpstr>
      <vt:lpstr>AWS - Customer Engagement </vt:lpstr>
      <vt:lpstr>AWS - Application Integration</vt:lpstr>
      <vt:lpstr>AWS- Analitics</vt:lpstr>
      <vt:lpstr>Pricing Principle</vt:lpstr>
      <vt:lpstr>Pricing Principle</vt:lpstr>
      <vt:lpstr>Pricing Principle</vt:lpstr>
      <vt:lpstr>Naliczanie zużycia Reserved Instances </vt:lpstr>
      <vt:lpstr>Najczęstsze błędy dobierania “reserved instances”</vt:lpstr>
      <vt:lpstr>EC2 Spot Instances</vt:lpstr>
      <vt:lpstr>Security</vt:lpstr>
      <vt:lpstr>Security - IAM </vt:lpstr>
      <vt:lpstr>Security - IAM </vt:lpstr>
      <vt:lpstr>Security - IAM</vt:lpstr>
      <vt:lpstr>Podsumowanie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Objectivity Communication Team</dc:creator>
  <cp:keywords/>
  <dc:description/>
  <cp:lastModifiedBy>Piotr Falkowski</cp:lastModifiedBy>
  <cp:revision>137</cp:revision>
  <cp:lastPrinted>2018-03-05T08:33:02Z</cp:lastPrinted>
  <dcterms:created xsi:type="dcterms:W3CDTF">2014-02-21T11:11:51Z</dcterms:created>
  <dcterms:modified xsi:type="dcterms:W3CDTF">2019-02-06T08:49:56Z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0x0101002AE35D7884763D4C92F37EA2D81B072E</vt:lpwstr>
  </property>
  <property fmtid="{D5CDD505-2E9C-101B-9397-08002B2CF9AE}" pid="3" name="Order">
    <vt:r8>14800</vt:r8>
  </property>
  <property fmtid="{D5CDD505-2E9C-101B-9397-08002B2CF9AE}" pid="4" name="_dlc_DocIdItemGuid">
    <vt:lpwstr>da239cf3-1f48-4efd-b69d-72193a57e54a</vt:lpwstr>
  </property>
</Properties>
</file>