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57" r:id="rId4"/>
    <p:sldId id="259" r:id="rId5"/>
    <p:sldId id="267" r:id="rId6"/>
    <p:sldId id="260" r:id="rId7"/>
    <p:sldId id="261" r:id="rId8"/>
    <p:sldId id="262" r:id="rId9"/>
    <p:sldId id="265"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274F"/>
    <a:srgbClr val="F0A07C"/>
    <a:srgbClr val="292826"/>
    <a:srgbClr val="F96167"/>
    <a:srgbClr val="FCE77D"/>
    <a:srgbClr val="F9D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B1C64-C335-4E45-B427-210D0E74EA0D}" type="datetimeFigureOut">
              <a:rPr lang="en-US" smtClean="0"/>
              <a:pPr/>
              <a:t>3/11/2020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ED07C6-CA66-41E9-9F8D-29B4F3D8EF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406E39-CAFC-4E3E-A169-6EEA9F0669BE}"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06E39-CAFC-4E3E-A169-6EEA9F0669BE}"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06E39-CAFC-4E3E-A169-6EEA9F0669BE}"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06E39-CAFC-4E3E-A169-6EEA9F0669BE}"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6E39-CAFC-4E3E-A169-6EEA9F0669BE}"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406E39-CAFC-4E3E-A169-6EEA9F0669BE}"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406E39-CAFC-4E3E-A169-6EEA9F0669BE}" type="datetimeFigureOut">
              <a:rPr lang="en-US" smtClean="0"/>
              <a:pPr/>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06E39-CAFC-4E3E-A169-6EEA9F0669BE}"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06E39-CAFC-4E3E-A169-6EEA9F0669BE}"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06E39-CAFC-4E3E-A169-6EEA9F0669BE}"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06E39-CAFC-4E3E-A169-6EEA9F0669BE}"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16787-3530-4183-91EA-79C29D2E69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2826">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06E39-CAFC-4E3E-A169-6EEA9F0669BE}" type="datetimeFigureOut">
              <a:rPr lang="en-US" smtClean="0"/>
              <a:pPr/>
              <a:t>3/11/2020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16787-3530-4183-91EA-79C29D2E69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82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 y="228600"/>
            <a:ext cx="8686800" cy="2133600"/>
          </a:xfrm>
          <a:noFill/>
        </p:spPr>
        <p:txBody>
          <a:bodyPr>
            <a:normAutofit/>
          </a:bodyPr>
          <a:lstStyle/>
          <a:p>
            <a:r>
              <a:rPr lang="en-US" sz="7200" b="1" dirty="0">
                <a:solidFill>
                  <a:srgbClr val="F9D342"/>
                </a:solidFill>
              </a:rPr>
              <a:t>HACK MSIT 2.0</a:t>
            </a:r>
          </a:p>
        </p:txBody>
      </p:sp>
      <p:sp>
        <p:nvSpPr>
          <p:cNvPr id="4" name="TextBox 3"/>
          <p:cNvSpPr txBox="1"/>
          <p:nvPr/>
        </p:nvSpPr>
        <p:spPr>
          <a:xfrm>
            <a:off x="2209800" y="4648200"/>
            <a:ext cx="4953000" cy="1323439"/>
          </a:xfrm>
          <a:prstGeom prst="rect">
            <a:avLst/>
          </a:prstGeom>
          <a:noFill/>
        </p:spPr>
        <p:txBody>
          <a:bodyPr wrap="square" rtlCol="0">
            <a:spAutoFit/>
          </a:bodyPr>
          <a:lstStyle/>
          <a:p>
            <a:r>
              <a:rPr lang="en-US" sz="4000" dirty="0">
                <a:solidFill>
                  <a:schemeClr val="bg1"/>
                </a:solidFill>
              </a:rPr>
              <a:t>Topic</a:t>
            </a:r>
            <a:r>
              <a:rPr lang="en-US" sz="4000" dirty="0"/>
              <a:t> </a:t>
            </a:r>
            <a:r>
              <a:rPr lang="en-US" sz="4000" dirty="0">
                <a:solidFill>
                  <a:schemeClr val="bg1"/>
                </a:solidFill>
              </a:rPr>
              <a:t>–</a:t>
            </a:r>
            <a:r>
              <a:rPr lang="en-US" sz="4000" dirty="0"/>
              <a:t> </a:t>
            </a:r>
            <a:r>
              <a:rPr lang="en-US" sz="4000" dirty="0">
                <a:solidFill>
                  <a:srgbClr val="F9D342"/>
                </a:solidFill>
              </a:rPr>
              <a:t>Health Care</a:t>
            </a:r>
          </a:p>
          <a:p>
            <a:r>
              <a:rPr lang="en-US" sz="4000" dirty="0">
                <a:solidFill>
                  <a:srgbClr val="F9D342"/>
                </a:solidFill>
              </a:rPr>
              <a:t>	(MEDORA)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82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686800" cy="2133600"/>
          </a:xfrm>
          <a:noFill/>
        </p:spPr>
        <p:txBody>
          <a:bodyPr>
            <a:normAutofit/>
          </a:bodyPr>
          <a:lstStyle/>
          <a:p>
            <a:r>
              <a:rPr lang="en-US" sz="7200" b="1" dirty="0">
                <a:solidFill>
                  <a:srgbClr val="F9D342"/>
                </a:solidFill>
              </a:rPr>
              <a:t>OUR TEAM</a:t>
            </a:r>
          </a:p>
        </p:txBody>
      </p:sp>
      <p:sp>
        <p:nvSpPr>
          <p:cNvPr id="4" name="TextBox 3"/>
          <p:cNvSpPr txBox="1"/>
          <p:nvPr/>
        </p:nvSpPr>
        <p:spPr>
          <a:xfrm>
            <a:off x="1143000" y="3124200"/>
            <a:ext cx="6667893" cy="2246769"/>
          </a:xfrm>
          <a:prstGeom prst="rect">
            <a:avLst/>
          </a:prstGeom>
          <a:noFill/>
        </p:spPr>
        <p:txBody>
          <a:bodyPr wrap="square" rtlCol="0">
            <a:spAutoFit/>
          </a:bodyPr>
          <a:lstStyle/>
          <a:p>
            <a:pPr algn="just"/>
            <a:r>
              <a:rPr lang="en-US" sz="2800" dirty="0">
                <a:solidFill>
                  <a:srgbClr val="F9D342"/>
                </a:solidFill>
              </a:rPr>
              <a:t>Himanshu Goel – </a:t>
            </a:r>
            <a:r>
              <a:rPr lang="en-US" sz="2800" dirty="0">
                <a:solidFill>
                  <a:schemeClr val="bg1"/>
                </a:solidFill>
              </a:rPr>
              <a:t>MSIT  </a:t>
            </a:r>
            <a:r>
              <a:rPr lang="en-US" sz="2800" dirty="0">
                <a:solidFill>
                  <a:srgbClr val="F9D342"/>
                </a:solidFill>
              </a:rPr>
              <a:t>(CSE – 1</a:t>
            </a:r>
            <a:r>
              <a:rPr lang="en-US" sz="2800" baseline="30000" dirty="0">
                <a:solidFill>
                  <a:srgbClr val="F9D342"/>
                </a:solidFill>
              </a:rPr>
              <a:t>st</a:t>
            </a:r>
            <a:r>
              <a:rPr lang="en-US" sz="2800" dirty="0">
                <a:solidFill>
                  <a:srgbClr val="F9D342"/>
                </a:solidFill>
              </a:rPr>
              <a:t> YEAR)</a:t>
            </a:r>
          </a:p>
          <a:p>
            <a:pPr algn="just"/>
            <a:endParaRPr lang="en-US" sz="2800" dirty="0">
              <a:solidFill>
                <a:srgbClr val="F9D342"/>
              </a:solidFill>
            </a:endParaRPr>
          </a:p>
          <a:p>
            <a:pPr algn="just"/>
            <a:r>
              <a:rPr lang="en-US" sz="2800" dirty="0">
                <a:solidFill>
                  <a:srgbClr val="F9D342"/>
                </a:solidFill>
              </a:rPr>
              <a:t>Sarthak Khandelwal – </a:t>
            </a:r>
            <a:r>
              <a:rPr lang="en-US" sz="2800" dirty="0">
                <a:solidFill>
                  <a:schemeClr val="bg1"/>
                </a:solidFill>
              </a:rPr>
              <a:t>USICT  </a:t>
            </a:r>
            <a:r>
              <a:rPr lang="en-US" sz="2800" dirty="0">
                <a:solidFill>
                  <a:srgbClr val="F9D342"/>
                </a:solidFill>
              </a:rPr>
              <a:t>(CSE – 1</a:t>
            </a:r>
            <a:r>
              <a:rPr lang="en-US" sz="2800" baseline="30000" dirty="0">
                <a:solidFill>
                  <a:srgbClr val="F9D342"/>
                </a:solidFill>
              </a:rPr>
              <a:t>st</a:t>
            </a:r>
            <a:r>
              <a:rPr lang="en-US" sz="2800" dirty="0">
                <a:solidFill>
                  <a:srgbClr val="F9D342"/>
                </a:solidFill>
              </a:rPr>
              <a:t> YEAR)</a:t>
            </a:r>
          </a:p>
          <a:p>
            <a:pPr algn="just"/>
            <a:endParaRPr lang="en-US" sz="2800" dirty="0">
              <a:solidFill>
                <a:srgbClr val="F9D342"/>
              </a:solidFill>
            </a:endParaRPr>
          </a:p>
          <a:p>
            <a:pPr algn="just"/>
            <a:r>
              <a:rPr lang="en-US" sz="2800" dirty="0">
                <a:solidFill>
                  <a:srgbClr val="F9D342"/>
                </a:solidFill>
              </a:rPr>
              <a:t>Madhav Malhotra – </a:t>
            </a:r>
            <a:r>
              <a:rPr lang="en-US" sz="2800" dirty="0">
                <a:solidFill>
                  <a:schemeClr val="bg1"/>
                </a:solidFill>
              </a:rPr>
              <a:t>MSIT  </a:t>
            </a:r>
            <a:r>
              <a:rPr lang="en-US" sz="2800" dirty="0">
                <a:solidFill>
                  <a:srgbClr val="F9D342"/>
                </a:solidFill>
              </a:rPr>
              <a:t>(CSE – 1</a:t>
            </a:r>
            <a:r>
              <a:rPr lang="en-US" sz="2800" baseline="30000" dirty="0">
                <a:solidFill>
                  <a:srgbClr val="F9D342"/>
                </a:solidFill>
              </a:rPr>
              <a:t>st</a:t>
            </a:r>
            <a:r>
              <a:rPr lang="en-US" sz="2800" dirty="0">
                <a:solidFill>
                  <a:srgbClr val="F9D342"/>
                </a:solidFill>
              </a:rPr>
              <a:t>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6167"/>
        </a:solidFill>
        <a:effectLst/>
      </p:bgPr>
    </p:bg>
    <p:spTree>
      <p:nvGrpSpPr>
        <p:cNvPr id="1" name=""/>
        <p:cNvGrpSpPr/>
        <p:nvPr/>
      </p:nvGrpSpPr>
      <p:grpSpPr>
        <a:xfrm>
          <a:off x="0" y="0"/>
          <a:ext cx="0" cy="0"/>
          <a:chOff x="0" y="0"/>
          <a:chExt cx="0" cy="0"/>
        </a:xfrm>
      </p:grpSpPr>
      <p:pic>
        <p:nvPicPr>
          <p:cNvPr id="6" name="Content Placeholder 5" descr="quora ka pora.JPG"/>
          <p:cNvPicPr>
            <a:picLocks noGrp="1" noChangeAspect="1"/>
          </p:cNvPicPr>
          <p:nvPr>
            <p:ph idx="1"/>
          </p:nvPr>
        </p:nvPicPr>
        <p:blipFill>
          <a:blip r:embed="rId2" cstate="print"/>
          <a:stretch>
            <a:fillRect/>
          </a:stretch>
        </p:blipFill>
        <p:spPr>
          <a:xfrm>
            <a:off x="26926" y="1676400"/>
            <a:ext cx="6602474" cy="3810000"/>
          </a:xfrm>
        </p:spPr>
      </p:pic>
      <p:sp>
        <p:nvSpPr>
          <p:cNvPr id="7" name="TextBox 6"/>
          <p:cNvSpPr txBox="1"/>
          <p:nvPr/>
        </p:nvSpPr>
        <p:spPr>
          <a:xfrm>
            <a:off x="6662394" y="2704237"/>
            <a:ext cx="2514600" cy="1754326"/>
          </a:xfrm>
          <a:prstGeom prst="rect">
            <a:avLst/>
          </a:prstGeom>
          <a:noFill/>
        </p:spPr>
        <p:txBody>
          <a:bodyPr wrap="square" rtlCol="0">
            <a:spAutoFit/>
          </a:bodyPr>
          <a:lstStyle/>
          <a:p>
            <a:r>
              <a:rPr lang="en-US" dirty="0">
                <a:solidFill>
                  <a:srgbClr val="292826"/>
                </a:solidFill>
              </a:rPr>
              <a:t>SEE!! If I have a symptom I really don’t get the treatment or the solution to our problem and that is why we created MEDORA!!</a:t>
            </a:r>
          </a:p>
        </p:txBody>
      </p:sp>
      <p:sp>
        <p:nvSpPr>
          <p:cNvPr id="8" name="TextBox 7"/>
          <p:cNvSpPr txBox="1"/>
          <p:nvPr/>
        </p:nvSpPr>
        <p:spPr>
          <a:xfrm>
            <a:off x="990600" y="228600"/>
            <a:ext cx="6858000" cy="1200329"/>
          </a:xfrm>
          <a:prstGeom prst="rect">
            <a:avLst/>
          </a:prstGeom>
          <a:noFill/>
        </p:spPr>
        <p:txBody>
          <a:bodyPr wrap="square" rtlCol="0">
            <a:spAutoFit/>
          </a:bodyPr>
          <a:lstStyle/>
          <a:p>
            <a:r>
              <a:rPr lang="en-US" sz="7200" b="1" dirty="0">
                <a:solidFill>
                  <a:schemeClr val="bg1"/>
                </a:solidFill>
              </a:rPr>
              <a:t>THE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61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468984"/>
            <a:ext cx="8229600" cy="1143000"/>
          </a:xfrm>
        </p:spPr>
        <p:txBody>
          <a:bodyPr>
            <a:noAutofit/>
          </a:bodyPr>
          <a:lstStyle/>
          <a:p>
            <a:r>
              <a:rPr lang="en-US" sz="7200" dirty="0">
                <a:solidFill>
                  <a:schemeClr val="bg1"/>
                </a:solidFill>
                <a:latin typeface="Adobe Gothic Std B" pitchFamily="34" charset="-128"/>
                <a:ea typeface="Adobe Gothic Std B" pitchFamily="34" charset="-128"/>
              </a:rPr>
              <a:t>THE IDEA</a:t>
            </a:r>
          </a:p>
        </p:txBody>
      </p:sp>
      <p:sp>
        <p:nvSpPr>
          <p:cNvPr id="3" name="Content Placeholder 2"/>
          <p:cNvSpPr>
            <a:spLocks noGrp="1"/>
          </p:cNvSpPr>
          <p:nvPr>
            <p:ph idx="1"/>
          </p:nvPr>
        </p:nvSpPr>
        <p:spPr/>
        <p:txBody>
          <a:bodyPr>
            <a:normAutofit fontScale="92500"/>
          </a:bodyPr>
          <a:lstStyle/>
          <a:p>
            <a:pPr algn="just"/>
            <a:r>
              <a:rPr lang="en-US" sz="3000" dirty="0">
                <a:solidFill>
                  <a:srgbClr val="292826"/>
                </a:solidFill>
                <a:ea typeface="Adobe Heiti Std R" pitchFamily="34" charset="-128"/>
              </a:rPr>
              <a:t>Give people the most user friendly solution to their symptoms, diseases and health related issues.</a:t>
            </a:r>
          </a:p>
          <a:p>
            <a:pPr algn="just"/>
            <a:r>
              <a:rPr lang="en-US" sz="3000" dirty="0">
                <a:solidFill>
                  <a:srgbClr val="292826"/>
                </a:solidFill>
                <a:ea typeface="Adobe Heiti Std R" pitchFamily="34" charset="-128"/>
              </a:rPr>
              <a:t>Make them aware of the cause and consequences of lack of attention to symptoms.</a:t>
            </a:r>
          </a:p>
          <a:p>
            <a:pPr algn="just"/>
            <a:r>
              <a:rPr lang="en-US" sz="3000" dirty="0">
                <a:solidFill>
                  <a:srgbClr val="292826"/>
                </a:solidFill>
                <a:ea typeface="Adobe Heiti Std R" pitchFamily="34" charset="-128"/>
              </a:rPr>
              <a:t>Provide costless and quick solutions to such worries and health related issues to literally everyone.</a:t>
            </a:r>
          </a:p>
          <a:p>
            <a:pPr algn="just"/>
            <a:r>
              <a:rPr lang="en-US" sz="3000" dirty="0">
                <a:solidFill>
                  <a:srgbClr val="292826"/>
                </a:solidFill>
                <a:ea typeface="Adobe Heiti Std R" pitchFamily="34" charset="-128"/>
              </a:rPr>
              <a:t>Ensure to create a responsive and helping community of helpful doctors and make sure a </a:t>
            </a:r>
            <a:r>
              <a:rPr lang="en-US" sz="3000" b="1" dirty="0">
                <a:solidFill>
                  <a:srgbClr val="292826"/>
                </a:solidFill>
                <a:ea typeface="Adobe Heiti Std R" pitchFamily="34" charset="-128"/>
              </a:rPr>
              <a:t>HEALTHY LIFE</a:t>
            </a:r>
            <a:r>
              <a:rPr lang="en-US" sz="3000" dirty="0">
                <a:solidFill>
                  <a:srgbClr val="292826"/>
                </a:solidFill>
                <a:ea typeface="Adobe Heiti Std R" pitchFamily="34" charset="-128"/>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A07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97" y="488624"/>
            <a:ext cx="8839200" cy="1143000"/>
          </a:xfrm>
        </p:spPr>
        <p:txBody>
          <a:bodyPr>
            <a:noAutofit/>
          </a:bodyPr>
          <a:lstStyle/>
          <a:p>
            <a:r>
              <a:rPr lang="en-US" sz="7200" dirty="0">
                <a:solidFill>
                  <a:schemeClr val="bg1"/>
                </a:solidFill>
                <a:latin typeface="Adobe Gothic Std B" pitchFamily="34" charset="-128"/>
                <a:ea typeface="Adobe Gothic Std B" pitchFamily="34" charset="-128"/>
              </a:rPr>
              <a:t>IMPLEMENTATION</a:t>
            </a:r>
          </a:p>
        </p:txBody>
      </p:sp>
      <p:sp>
        <p:nvSpPr>
          <p:cNvPr id="4" name="Content Placeholder 3"/>
          <p:cNvSpPr>
            <a:spLocks noGrp="1"/>
          </p:cNvSpPr>
          <p:nvPr>
            <p:ph idx="1"/>
          </p:nvPr>
        </p:nvSpPr>
        <p:spPr>
          <a:xfrm>
            <a:off x="457200" y="1600201"/>
            <a:ext cx="8229600" cy="762000"/>
          </a:xfrm>
        </p:spPr>
        <p:txBody>
          <a:bodyPr>
            <a:noAutofit/>
          </a:bodyPr>
          <a:lstStyle/>
          <a:p>
            <a:pPr algn="ctr">
              <a:buNone/>
            </a:pPr>
            <a:r>
              <a:rPr lang="en-US" sz="5400" dirty="0">
                <a:solidFill>
                  <a:srgbClr val="4A274F"/>
                </a:solidFill>
                <a:latin typeface="Abel" pitchFamily="2" charset="0"/>
              </a:rPr>
              <a:t>CREATE A WEBAPP</a:t>
            </a:r>
          </a:p>
        </p:txBody>
      </p:sp>
      <p:sp>
        <p:nvSpPr>
          <p:cNvPr id="5" name="TextBox 4"/>
          <p:cNvSpPr txBox="1"/>
          <p:nvPr/>
        </p:nvSpPr>
        <p:spPr>
          <a:xfrm>
            <a:off x="838200" y="3124200"/>
            <a:ext cx="8698584" cy="2646878"/>
          </a:xfrm>
          <a:prstGeom prst="rect">
            <a:avLst/>
          </a:prstGeom>
          <a:noFill/>
        </p:spPr>
        <p:txBody>
          <a:bodyPr wrap="square" rtlCol="0">
            <a:spAutoFit/>
          </a:bodyPr>
          <a:lstStyle/>
          <a:p>
            <a:pPr>
              <a:buFont typeface="Arial" pitchFamily="34" charset="0"/>
              <a:buChar char="•"/>
            </a:pPr>
            <a:r>
              <a:rPr lang="en-US" sz="3200" dirty="0">
                <a:solidFill>
                  <a:schemeClr val="bg1"/>
                </a:solidFill>
              </a:rPr>
              <a:t> Our WebApp would consist of 3 pages</a:t>
            </a:r>
          </a:p>
          <a:p>
            <a:endParaRPr lang="en-US" sz="3200" dirty="0">
              <a:solidFill>
                <a:schemeClr val="bg1"/>
              </a:solidFill>
            </a:endParaRPr>
          </a:p>
          <a:p>
            <a:pPr algn="just"/>
            <a:r>
              <a:rPr lang="en-US" sz="2800" b="1" dirty="0">
                <a:solidFill>
                  <a:srgbClr val="4A274F"/>
                </a:solidFill>
                <a:latin typeface="Adobe Ming Std L" pitchFamily="18" charset="-128"/>
                <a:ea typeface="Adobe Ming Std L" pitchFamily="18" charset="-128"/>
              </a:rPr>
              <a:t>1 - HOME</a:t>
            </a:r>
          </a:p>
          <a:p>
            <a:pPr algn="just"/>
            <a:r>
              <a:rPr lang="en-US" sz="2800" b="1" dirty="0">
                <a:solidFill>
                  <a:srgbClr val="4A274F"/>
                </a:solidFill>
                <a:latin typeface="Adobe Ming Std L" pitchFamily="18" charset="-128"/>
                <a:ea typeface="Adobe Ming Std L" pitchFamily="18" charset="-128"/>
              </a:rPr>
              <a:t>2 - FORUM</a:t>
            </a:r>
          </a:p>
          <a:p>
            <a:pPr algn="just"/>
            <a:r>
              <a:rPr lang="en-US" sz="2800" b="1" dirty="0">
                <a:solidFill>
                  <a:srgbClr val="4A274F"/>
                </a:solidFill>
                <a:latin typeface="Adobe Ming Std L" pitchFamily="18" charset="-128"/>
                <a:ea typeface="Adobe Ming Std L" pitchFamily="18" charset="-128"/>
              </a:rPr>
              <a:t>3 - PLANS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A07C"/>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C6E9D-6CF7-4DF9-8927-08CBED41E8EA}"/>
              </a:ext>
            </a:extLst>
          </p:cNvPr>
          <p:cNvSpPr>
            <a:spLocks noGrp="1"/>
          </p:cNvSpPr>
          <p:nvPr>
            <p:ph idx="1"/>
          </p:nvPr>
        </p:nvSpPr>
        <p:spPr>
          <a:xfrm>
            <a:off x="457200" y="685800"/>
            <a:ext cx="8229600" cy="5486400"/>
          </a:xfrm>
        </p:spPr>
        <p:txBody>
          <a:bodyPr>
            <a:normAutofit fontScale="77500" lnSpcReduction="20000"/>
          </a:bodyPr>
          <a:lstStyle/>
          <a:p>
            <a:r>
              <a:rPr lang="en-US" dirty="0">
                <a:solidFill>
                  <a:srgbClr val="4A274F"/>
                </a:solidFill>
              </a:rPr>
              <a:t>The WebApp will be a very user friendly portal for the users to use. It will have different sections for various specialists where we can ask our problems for solutions and ask for our doctors advice. The team of doctors will be provided by us(the service provider) and they will be hired using the money raised by advertisements and the subscription plans offered by our service.</a:t>
            </a:r>
          </a:p>
          <a:p>
            <a:r>
              <a:rPr lang="en-US" dirty="0">
                <a:solidFill>
                  <a:srgbClr val="4A274F"/>
                </a:solidFill>
              </a:rPr>
              <a:t>Some other important feature are :</a:t>
            </a:r>
          </a:p>
          <a:p>
            <a:r>
              <a:rPr lang="en-US" dirty="0">
                <a:solidFill>
                  <a:srgbClr val="4A274F"/>
                </a:solidFill>
              </a:rPr>
              <a:t>1. Give people the most user friendly solution to their symptoms, diseases and health related issues.</a:t>
            </a:r>
          </a:p>
          <a:p>
            <a:r>
              <a:rPr lang="en-US" dirty="0">
                <a:solidFill>
                  <a:srgbClr val="4A274F"/>
                </a:solidFill>
              </a:rPr>
              <a:t>2. Make them aware of the cause and consequences of lack of attention to symptoms.</a:t>
            </a:r>
          </a:p>
          <a:p>
            <a:r>
              <a:rPr lang="en-US" dirty="0">
                <a:solidFill>
                  <a:srgbClr val="4A274F"/>
                </a:solidFill>
              </a:rPr>
              <a:t>3. Provide costless and quick solutions to such worries and health related issues to literally everyone.</a:t>
            </a:r>
          </a:p>
          <a:p>
            <a:r>
              <a:rPr lang="en-US" dirty="0">
                <a:solidFill>
                  <a:srgbClr val="4A274F"/>
                </a:solidFill>
              </a:rPr>
              <a:t>4. Ensure to create a responsive and helping community of helpful doctors and make sure a **HEALTHY LIFE**.</a:t>
            </a:r>
          </a:p>
        </p:txBody>
      </p:sp>
    </p:spTree>
    <p:extLst>
      <p:ext uri="{BB962C8B-B14F-4D97-AF65-F5344CB8AC3E}">
        <p14:creationId xmlns:p14="http://schemas.microsoft.com/office/powerpoint/2010/main" val="246942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61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7773" y="503237"/>
            <a:ext cx="8229600" cy="1143000"/>
          </a:xfrm>
        </p:spPr>
        <p:txBody>
          <a:bodyPr>
            <a:noAutofit/>
          </a:bodyPr>
          <a:lstStyle/>
          <a:p>
            <a:r>
              <a:rPr lang="en-US" sz="7200" dirty="0">
                <a:solidFill>
                  <a:schemeClr val="bg1"/>
                </a:solidFill>
                <a:latin typeface="Adobe Gothic Std B" pitchFamily="34" charset="-128"/>
                <a:ea typeface="Adobe Gothic Std B" pitchFamily="34" charset="-128"/>
              </a:rPr>
              <a:t>HOME PAGE</a:t>
            </a:r>
          </a:p>
        </p:txBody>
      </p:sp>
      <p:sp>
        <p:nvSpPr>
          <p:cNvPr id="3" name="Content Placeholder 2"/>
          <p:cNvSpPr>
            <a:spLocks noGrp="1"/>
          </p:cNvSpPr>
          <p:nvPr>
            <p:ph idx="1"/>
          </p:nvPr>
        </p:nvSpPr>
        <p:spPr>
          <a:xfrm>
            <a:off x="457200" y="1828800"/>
            <a:ext cx="8229600" cy="4525963"/>
          </a:xfrm>
        </p:spPr>
        <p:txBody>
          <a:bodyPr>
            <a:normAutofit/>
          </a:bodyPr>
          <a:lstStyle/>
          <a:p>
            <a:r>
              <a:rPr lang="en-US" dirty="0">
                <a:solidFill>
                  <a:srgbClr val="292826"/>
                </a:solidFill>
              </a:rPr>
              <a:t>Yes!! We have your whole body here from head to toe . Choose your specialist related to your issue and describe your issue.</a:t>
            </a:r>
          </a:p>
          <a:p>
            <a:r>
              <a:rPr lang="en-US" dirty="0">
                <a:solidFill>
                  <a:srgbClr val="292826"/>
                </a:solidFill>
              </a:rPr>
              <a:t>But don’t forget we also have a team of renowned doctors for assured and correct treatment to your problem within 36 hours.</a:t>
            </a:r>
          </a:p>
        </p:txBody>
      </p:sp>
      <p:pic>
        <p:nvPicPr>
          <p:cNvPr id="6" name="Picture 3" descr="C:\Users\I-7\Desktop\virtual security'\2430548-infographics-elements\png\003-pie chart.png"/>
          <p:cNvPicPr>
            <a:picLocks noChangeAspect="1" noChangeArrowheads="1"/>
          </p:cNvPicPr>
          <p:nvPr/>
        </p:nvPicPr>
        <p:blipFill>
          <a:blip r:embed="rId2" cstate="print"/>
          <a:srcRect/>
          <a:stretch>
            <a:fillRect/>
          </a:stretch>
        </p:blipFill>
        <p:spPr bwMode="auto">
          <a:xfrm>
            <a:off x="228600" y="152400"/>
            <a:ext cx="1219200" cy="1219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61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a:solidFill>
                  <a:schemeClr val="bg1"/>
                </a:solidFill>
                <a:latin typeface="Adobe Gothic Std B" pitchFamily="34" charset="-128"/>
                <a:ea typeface="Adobe Gothic Std B" pitchFamily="34" charset="-128"/>
              </a:rPr>
              <a:t>FORUM</a:t>
            </a:r>
          </a:p>
        </p:txBody>
      </p:sp>
      <p:sp>
        <p:nvSpPr>
          <p:cNvPr id="3" name="Content Placeholder 2"/>
          <p:cNvSpPr>
            <a:spLocks noGrp="1"/>
          </p:cNvSpPr>
          <p:nvPr>
            <p:ph idx="1"/>
          </p:nvPr>
        </p:nvSpPr>
        <p:spPr/>
        <p:txBody>
          <a:bodyPr/>
          <a:lstStyle/>
          <a:p>
            <a:r>
              <a:rPr lang="en-US" dirty="0">
                <a:solidFill>
                  <a:srgbClr val="292826"/>
                </a:solidFill>
              </a:rPr>
              <a:t>This page is dedicated to the people and their home remedies. </a:t>
            </a:r>
          </a:p>
          <a:p>
            <a:r>
              <a:rPr lang="en-US" dirty="0">
                <a:solidFill>
                  <a:srgbClr val="292826"/>
                </a:solidFill>
              </a:rPr>
              <a:t>People can freely ask about their problem without any hesitation and other people can share their method of treatment. </a:t>
            </a:r>
          </a:p>
          <a:p>
            <a:r>
              <a:rPr lang="en-US" dirty="0">
                <a:solidFill>
                  <a:srgbClr val="292826"/>
                </a:solidFill>
              </a:rPr>
              <a:t>The doctors regularly visit the forums page to give correct and verified solutions which are compelling.</a:t>
            </a:r>
          </a:p>
        </p:txBody>
      </p:sp>
      <p:pic>
        <p:nvPicPr>
          <p:cNvPr id="7" name="Picture 3" descr="C:\Users\I-7\Desktop\virtual security'\2430548-infographics-elements\png\003-pie chart.png"/>
          <p:cNvPicPr>
            <a:picLocks noChangeAspect="1" noChangeArrowheads="1"/>
          </p:cNvPicPr>
          <p:nvPr/>
        </p:nvPicPr>
        <p:blipFill>
          <a:blip r:embed="rId2" cstate="print"/>
          <a:srcRect/>
          <a:stretch>
            <a:fillRect/>
          </a:stretch>
        </p:blipFill>
        <p:spPr bwMode="auto">
          <a:xfrm>
            <a:off x="533400" y="152400"/>
            <a:ext cx="1219200" cy="1219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61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noAutofit/>
          </a:bodyPr>
          <a:lstStyle/>
          <a:p>
            <a:r>
              <a:rPr lang="en-US" sz="7200" dirty="0">
                <a:solidFill>
                  <a:schemeClr val="bg1"/>
                </a:solidFill>
                <a:latin typeface="Adobe Gothic Std B" pitchFamily="34" charset="-128"/>
                <a:ea typeface="Adobe Gothic Std B" pitchFamily="34" charset="-128"/>
              </a:rPr>
              <a:t>PLANS</a:t>
            </a:r>
          </a:p>
        </p:txBody>
      </p:sp>
      <p:sp>
        <p:nvSpPr>
          <p:cNvPr id="3" name="Content Placeholder 2"/>
          <p:cNvSpPr>
            <a:spLocks noGrp="1"/>
          </p:cNvSpPr>
          <p:nvPr>
            <p:ph idx="1"/>
          </p:nvPr>
        </p:nvSpPr>
        <p:spPr>
          <a:xfrm>
            <a:off x="457200" y="1600200"/>
            <a:ext cx="8229600" cy="4983162"/>
          </a:xfrm>
        </p:spPr>
        <p:txBody>
          <a:bodyPr>
            <a:normAutofit fontScale="85000" lnSpcReduction="10000"/>
          </a:bodyPr>
          <a:lstStyle/>
          <a:p>
            <a:r>
              <a:rPr lang="en-US" dirty="0">
                <a:solidFill>
                  <a:srgbClr val="292826"/>
                </a:solidFill>
              </a:rPr>
              <a:t>We have three plans for our service.</a:t>
            </a:r>
          </a:p>
          <a:p>
            <a:r>
              <a:rPr lang="en-US" dirty="0">
                <a:solidFill>
                  <a:srgbClr val="292826"/>
                </a:solidFill>
              </a:rPr>
              <a:t>1. BASIC – This plan is totally free. All services are available to everyone. The solution to your problem will be given in assured 36 hours.</a:t>
            </a:r>
          </a:p>
          <a:p>
            <a:r>
              <a:rPr lang="en-US" dirty="0">
                <a:solidFill>
                  <a:srgbClr val="292826"/>
                </a:solidFill>
              </a:rPr>
              <a:t>2. STANDARD – This membership </a:t>
            </a:r>
            <a:r>
              <a:rPr lang="en-US">
                <a:solidFill>
                  <a:srgbClr val="292826"/>
                </a:solidFill>
              </a:rPr>
              <a:t>costs Rs</a:t>
            </a:r>
            <a:r>
              <a:rPr lang="en-US" dirty="0">
                <a:solidFill>
                  <a:srgbClr val="292826"/>
                </a:solidFill>
              </a:rPr>
              <a:t>. 1999/year. This plan assures you instant solutions to your problems with 24x7 service.(NO WAITING).</a:t>
            </a:r>
          </a:p>
          <a:p>
            <a:r>
              <a:rPr lang="en-US" dirty="0">
                <a:solidFill>
                  <a:srgbClr val="292826"/>
                </a:solidFill>
              </a:rPr>
              <a:t>3. PREMIUM – For just Rs.3999/year not only you get instant solutions and other services but we also take care of your appointments with the doctors as well, costing you no appointment or consultation fee.(NO HIDDEN CHARGES) </a:t>
            </a:r>
          </a:p>
        </p:txBody>
      </p:sp>
      <p:pic>
        <p:nvPicPr>
          <p:cNvPr id="7" name="Picture 3" descr="C:\Users\I-7\Desktop\virtual security'\2430548-infographics-elements\png\003-pie chart.png"/>
          <p:cNvPicPr>
            <a:picLocks noChangeAspect="1" noChangeArrowheads="1"/>
          </p:cNvPicPr>
          <p:nvPr/>
        </p:nvPicPr>
        <p:blipFill>
          <a:blip r:embed="rId2" cstate="print"/>
          <a:srcRect/>
          <a:stretch>
            <a:fillRect/>
          </a:stretch>
        </p:blipFill>
        <p:spPr bwMode="auto">
          <a:xfrm>
            <a:off x="228600" y="152400"/>
            <a:ext cx="1219200" cy="1219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A07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6600" dirty="0">
                <a:solidFill>
                  <a:schemeClr val="bg1"/>
                </a:solidFill>
                <a:latin typeface="Adobe Gothic Std B" pitchFamily="34" charset="-128"/>
                <a:ea typeface="Adobe Gothic Std B" pitchFamily="34" charset="-128"/>
              </a:rPr>
              <a:t>TECHNOLOGY USED</a:t>
            </a:r>
          </a:p>
        </p:txBody>
      </p:sp>
      <p:sp>
        <p:nvSpPr>
          <p:cNvPr id="4" name="Content Placeholder 3"/>
          <p:cNvSpPr>
            <a:spLocks noGrp="1"/>
          </p:cNvSpPr>
          <p:nvPr>
            <p:ph idx="1"/>
          </p:nvPr>
        </p:nvSpPr>
        <p:spPr>
          <a:xfrm>
            <a:off x="228600" y="2027010"/>
            <a:ext cx="8229600" cy="762000"/>
          </a:xfrm>
        </p:spPr>
        <p:txBody>
          <a:bodyPr>
            <a:noAutofit/>
          </a:bodyPr>
          <a:lstStyle/>
          <a:p>
            <a:pPr algn="ctr">
              <a:buNone/>
            </a:pPr>
            <a:r>
              <a:rPr lang="en-US" sz="5400" dirty="0">
                <a:solidFill>
                  <a:srgbClr val="4A274F"/>
                </a:solidFill>
                <a:latin typeface="Abel" pitchFamily="2" charset="0"/>
              </a:rPr>
              <a:t>LANGUAGES</a:t>
            </a:r>
          </a:p>
        </p:txBody>
      </p:sp>
      <p:sp>
        <p:nvSpPr>
          <p:cNvPr id="5" name="TextBox 4"/>
          <p:cNvSpPr txBox="1"/>
          <p:nvPr/>
        </p:nvSpPr>
        <p:spPr>
          <a:xfrm>
            <a:off x="457200" y="3002340"/>
            <a:ext cx="8534400" cy="1569660"/>
          </a:xfrm>
          <a:prstGeom prst="rect">
            <a:avLst/>
          </a:prstGeom>
          <a:noFill/>
        </p:spPr>
        <p:txBody>
          <a:bodyPr wrap="square" rtlCol="0">
            <a:spAutoFit/>
          </a:bodyPr>
          <a:lstStyle/>
          <a:p>
            <a:pPr algn="just"/>
            <a:r>
              <a:rPr lang="en-US" sz="2400" b="1" dirty="0">
                <a:solidFill>
                  <a:srgbClr val="4A274F"/>
                </a:solidFill>
                <a:latin typeface="Adobe Ming Std L" pitchFamily="18" charset="-128"/>
                <a:ea typeface="Adobe Ming Std L" pitchFamily="18" charset="-128"/>
              </a:rPr>
              <a:t>1 – HTML5</a:t>
            </a:r>
          </a:p>
          <a:p>
            <a:pPr algn="just"/>
            <a:r>
              <a:rPr lang="en-US" sz="2400" b="1" dirty="0">
                <a:solidFill>
                  <a:srgbClr val="4A274F"/>
                </a:solidFill>
                <a:latin typeface="Adobe Ming Std L" pitchFamily="18" charset="-128"/>
                <a:ea typeface="Adobe Ming Std L" pitchFamily="18" charset="-128"/>
              </a:rPr>
              <a:t>2 – CSS 3</a:t>
            </a:r>
          </a:p>
          <a:p>
            <a:pPr algn="just"/>
            <a:r>
              <a:rPr lang="en-US" sz="2400" b="1" dirty="0">
                <a:solidFill>
                  <a:srgbClr val="4A274F"/>
                </a:solidFill>
                <a:latin typeface="Adobe Ming Std L" pitchFamily="18" charset="-128"/>
                <a:ea typeface="Adobe Ming Std L" pitchFamily="18" charset="-128"/>
              </a:rPr>
              <a:t>3 – JAVASCRIPT  </a:t>
            </a:r>
          </a:p>
          <a:p>
            <a:endParaRPr lang="en-US" sz="2400" dirty="0"/>
          </a:p>
        </p:txBody>
      </p:sp>
      <p:sp>
        <p:nvSpPr>
          <p:cNvPr id="6" name="TextBox 5"/>
          <p:cNvSpPr txBox="1"/>
          <p:nvPr/>
        </p:nvSpPr>
        <p:spPr>
          <a:xfrm>
            <a:off x="304800" y="5105400"/>
            <a:ext cx="8534400" cy="461665"/>
          </a:xfrm>
          <a:prstGeom prst="rect">
            <a:avLst/>
          </a:prstGeom>
          <a:noFill/>
        </p:spPr>
        <p:txBody>
          <a:bodyPr wrap="square" rtlCol="0">
            <a:spAutoFit/>
          </a:bodyPr>
          <a:lstStyle/>
          <a:p>
            <a:pPr algn="just"/>
            <a:r>
              <a:rPr lang="en-US" sz="2400" b="1" dirty="0">
                <a:solidFill>
                  <a:srgbClr val="4A274F"/>
                </a:solidFill>
                <a:latin typeface="Adobe Ming Std L" pitchFamily="18" charset="-128"/>
                <a:ea typeface="Adobe Ming Std L" pitchFamily="18" charset="-128"/>
              </a:rPr>
              <a:t>1 – JQUERY</a:t>
            </a:r>
          </a:p>
        </p:txBody>
      </p:sp>
      <p:sp>
        <p:nvSpPr>
          <p:cNvPr id="7" name="Content Placeholder 3"/>
          <p:cNvSpPr txBox="1">
            <a:spLocks/>
          </p:cNvSpPr>
          <p:nvPr/>
        </p:nvSpPr>
        <p:spPr>
          <a:xfrm>
            <a:off x="381000" y="4191000"/>
            <a:ext cx="8229600" cy="7620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400" b="0" i="0" u="none" strike="noStrike" kern="1200" cap="none" spc="0" normalizeH="0" baseline="0" noProof="0" dirty="0">
                <a:ln>
                  <a:noFill/>
                </a:ln>
                <a:solidFill>
                  <a:srgbClr val="4A274F"/>
                </a:solidFill>
                <a:effectLst/>
                <a:uLnTx/>
                <a:uFillTx/>
                <a:latin typeface="Abel" pitchFamily="2" charset="0"/>
                <a:ea typeface="+mn-ea"/>
                <a:cs typeface="+mn-cs"/>
              </a:rPr>
              <a:t>JS LIBRARIES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547</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Abel</vt:lpstr>
      <vt:lpstr>Adobe Gothic Std B</vt:lpstr>
      <vt:lpstr>Adobe Ming Std L</vt:lpstr>
      <vt:lpstr>Arial</vt:lpstr>
      <vt:lpstr>Calibri</vt:lpstr>
      <vt:lpstr>Office Theme</vt:lpstr>
      <vt:lpstr>HACK MSIT 2.0</vt:lpstr>
      <vt:lpstr>PowerPoint Presentation</vt:lpstr>
      <vt:lpstr>THE IDEA</vt:lpstr>
      <vt:lpstr>IMPLEMENTATION</vt:lpstr>
      <vt:lpstr>PowerPoint Presentation</vt:lpstr>
      <vt:lpstr>HOME PAGE</vt:lpstr>
      <vt:lpstr>FORUM</vt:lpstr>
      <vt:lpstr>PLANS</vt:lpstr>
      <vt:lpstr>TECHNOLOGY USED</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I-7</dc:creator>
  <cp:lastModifiedBy>HellVolhard Ryuken</cp:lastModifiedBy>
  <cp:revision>25</cp:revision>
  <dcterms:created xsi:type="dcterms:W3CDTF">2019-12-30T16:37:19Z</dcterms:created>
  <dcterms:modified xsi:type="dcterms:W3CDTF">2020-03-11T16:03:54Z</dcterms:modified>
</cp:coreProperties>
</file>