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handoutMasterIdLst>
    <p:handoutMasterId r:id="rId11"/>
  </p:handoutMasterIdLst>
  <p:sldIdLst>
    <p:sldId id="257" r:id="rId2"/>
    <p:sldId id="258" r:id="rId3"/>
    <p:sldId id="259" r:id="rId4"/>
    <p:sldId id="266" r:id="rId5"/>
    <p:sldId id="265" r:id="rId6"/>
    <p:sldId id="267" r:id="rId7"/>
    <p:sldId id="268" r:id="rId8"/>
    <p:sldId id="264" r:id="rId9"/>
  </p:sldIdLst>
  <p:sldSz cx="12192000" cy="6858000"/>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5348"/>
          </a:xfrm>
          <a:prstGeom prst="rect">
            <a:avLst/>
          </a:prstGeom>
        </p:spPr>
        <p:txBody>
          <a:bodyPr vert="horz" lIns="91440" tIns="45720" rIns="91440" bIns="45720" rtlCol="0"/>
          <a:lstStyle>
            <a:lvl1pPr algn="r">
              <a:defRPr sz="1200"/>
            </a:lvl1pPr>
          </a:lstStyle>
          <a:p>
            <a:fld id="{1402A5CE-0694-4289-A4B5-1198E57B651B}" type="datetimeFigureOut">
              <a:rPr lang="en-GB" smtClean="0"/>
              <a:t>09/02/2017</a:t>
            </a:fld>
            <a:endParaRPr lang="en-GB"/>
          </a:p>
        </p:txBody>
      </p:sp>
      <p:sp>
        <p:nvSpPr>
          <p:cNvPr id="4" name="Footer Placeholder 3"/>
          <p:cNvSpPr>
            <a:spLocks noGrp="1"/>
          </p:cNvSpPr>
          <p:nvPr>
            <p:ph type="ftr" sz="quarter" idx="2"/>
          </p:nvPr>
        </p:nvSpPr>
        <p:spPr>
          <a:xfrm>
            <a:off x="0" y="9377317"/>
            <a:ext cx="2945659" cy="49534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7317"/>
            <a:ext cx="2945659" cy="495347"/>
          </a:xfrm>
          <a:prstGeom prst="rect">
            <a:avLst/>
          </a:prstGeom>
        </p:spPr>
        <p:txBody>
          <a:bodyPr vert="horz" lIns="91440" tIns="45720" rIns="91440" bIns="45720" rtlCol="0" anchor="b"/>
          <a:lstStyle>
            <a:lvl1pPr algn="r">
              <a:defRPr sz="1200"/>
            </a:lvl1pPr>
          </a:lstStyle>
          <a:p>
            <a:fld id="{20F7B92E-0DC4-4A0C-94F0-A2043BC87C60}" type="slidenum">
              <a:rPr lang="en-GB" smtClean="0"/>
              <a:t>‹#›</a:t>
            </a:fld>
            <a:endParaRPr lang="en-GB"/>
          </a:p>
        </p:txBody>
      </p:sp>
    </p:spTree>
    <p:extLst>
      <p:ext uri="{BB962C8B-B14F-4D97-AF65-F5344CB8AC3E}">
        <p14:creationId xmlns:p14="http://schemas.microsoft.com/office/powerpoint/2010/main" val="13507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23A97857-93EC-440C-9C29-67CCA2481A30}" type="datetimeFigureOut">
              <a:rPr lang="en-GB" smtClean="0"/>
              <a:t>09/02/2017</a:t>
            </a:fld>
            <a:endParaRPr lang="en-GB"/>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001E0266-387D-4F2F-AD4F-F165B3515AEB}" type="slidenum">
              <a:rPr lang="en-GB" smtClean="0"/>
              <a:t>‹#›</a:t>
            </a:fld>
            <a:endParaRPr lang="en-GB"/>
          </a:p>
        </p:txBody>
      </p:sp>
    </p:spTree>
    <p:extLst>
      <p:ext uri="{BB962C8B-B14F-4D97-AF65-F5344CB8AC3E}">
        <p14:creationId xmlns:p14="http://schemas.microsoft.com/office/powerpoint/2010/main" val="98421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3C46F3-83F6-4466-9EEF-56EF1AE4BD51}" type="datetime1">
              <a:rPr lang="en-GB" smtClean="0"/>
              <a:t>09/02/2017</a:t>
            </a:fld>
            <a:endParaRPr lang="en-GB"/>
          </a:p>
        </p:txBody>
      </p:sp>
      <p:sp>
        <p:nvSpPr>
          <p:cNvPr id="5" name="Footer Placeholder 4"/>
          <p:cNvSpPr>
            <a:spLocks noGrp="1"/>
          </p:cNvSpPr>
          <p:nvPr>
            <p:ph type="ftr" sz="quarter" idx="11"/>
          </p:nvPr>
        </p:nvSpPr>
        <p:spPr/>
        <p:txBody>
          <a:bodyPr/>
          <a:lstStyle/>
          <a:p>
            <a:r>
              <a:rPr lang="en-GB" smtClean="0"/>
              <a:t>Arran Hopkins </a:t>
            </a:r>
            <a:endParaRPr lang="en-GB"/>
          </a:p>
        </p:txBody>
      </p:sp>
      <p:sp>
        <p:nvSpPr>
          <p:cNvPr id="6" name="Slide Number Placeholder 5"/>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395955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73DC3-3612-49FB-94E9-50321CF28CB2}" type="datetime1">
              <a:rPr lang="en-GB" smtClean="0"/>
              <a:t>09/02/2017</a:t>
            </a:fld>
            <a:endParaRPr lang="en-GB"/>
          </a:p>
        </p:txBody>
      </p:sp>
      <p:sp>
        <p:nvSpPr>
          <p:cNvPr id="5" name="Footer Placeholder 4"/>
          <p:cNvSpPr>
            <a:spLocks noGrp="1"/>
          </p:cNvSpPr>
          <p:nvPr>
            <p:ph type="ftr" sz="quarter" idx="11"/>
          </p:nvPr>
        </p:nvSpPr>
        <p:spPr/>
        <p:txBody>
          <a:bodyPr/>
          <a:lstStyle/>
          <a:p>
            <a:r>
              <a:rPr lang="en-GB" smtClean="0"/>
              <a:t>Arran Hopkins </a:t>
            </a:r>
            <a:endParaRPr lang="en-GB"/>
          </a:p>
        </p:txBody>
      </p:sp>
      <p:sp>
        <p:nvSpPr>
          <p:cNvPr id="6" name="Slide Number Placeholder 5"/>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370783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29CE-923B-4243-BA4C-7BD14BE9D583}" type="datetime1">
              <a:rPr lang="en-GB" smtClean="0"/>
              <a:t>09/02/2017</a:t>
            </a:fld>
            <a:endParaRPr lang="en-GB"/>
          </a:p>
        </p:txBody>
      </p:sp>
      <p:sp>
        <p:nvSpPr>
          <p:cNvPr id="5" name="Footer Placeholder 4"/>
          <p:cNvSpPr>
            <a:spLocks noGrp="1"/>
          </p:cNvSpPr>
          <p:nvPr>
            <p:ph type="ftr" sz="quarter" idx="11"/>
          </p:nvPr>
        </p:nvSpPr>
        <p:spPr/>
        <p:txBody>
          <a:bodyPr/>
          <a:lstStyle/>
          <a:p>
            <a:r>
              <a:rPr lang="en-GB" smtClean="0"/>
              <a:t>Arran Hopkins </a:t>
            </a:r>
            <a:endParaRPr lang="en-GB"/>
          </a:p>
        </p:txBody>
      </p:sp>
      <p:sp>
        <p:nvSpPr>
          <p:cNvPr id="6" name="Slide Number Placeholder 5"/>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99151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F2025E-AAC6-4E58-93D9-8CA1F4124FC6}" type="datetime1">
              <a:rPr lang="en-GB" smtClean="0"/>
              <a:t>09/02/2017</a:t>
            </a:fld>
            <a:endParaRPr lang="en-GB"/>
          </a:p>
        </p:txBody>
      </p:sp>
      <p:sp>
        <p:nvSpPr>
          <p:cNvPr id="5" name="Footer Placeholder 4"/>
          <p:cNvSpPr>
            <a:spLocks noGrp="1"/>
          </p:cNvSpPr>
          <p:nvPr>
            <p:ph type="ftr" sz="quarter" idx="11"/>
          </p:nvPr>
        </p:nvSpPr>
        <p:spPr/>
        <p:txBody>
          <a:bodyPr/>
          <a:lstStyle/>
          <a:p>
            <a:r>
              <a:rPr lang="en-GB" smtClean="0"/>
              <a:t>Arran Hopkins </a:t>
            </a:r>
            <a:endParaRPr lang="en-GB"/>
          </a:p>
        </p:txBody>
      </p:sp>
      <p:sp>
        <p:nvSpPr>
          <p:cNvPr id="6" name="Slide Number Placeholder 5"/>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16205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FE2571-8B2A-4A5C-8606-0F8B8E96978E}" type="datetime1">
              <a:rPr lang="en-GB" smtClean="0"/>
              <a:t>09/02/2017</a:t>
            </a:fld>
            <a:endParaRPr lang="en-GB"/>
          </a:p>
        </p:txBody>
      </p:sp>
      <p:sp>
        <p:nvSpPr>
          <p:cNvPr id="5" name="Footer Placeholder 4"/>
          <p:cNvSpPr>
            <a:spLocks noGrp="1"/>
          </p:cNvSpPr>
          <p:nvPr>
            <p:ph type="ftr" sz="quarter" idx="11"/>
          </p:nvPr>
        </p:nvSpPr>
        <p:spPr/>
        <p:txBody>
          <a:bodyPr/>
          <a:lstStyle/>
          <a:p>
            <a:r>
              <a:rPr lang="en-GB" smtClean="0"/>
              <a:t>Arran Hopkins </a:t>
            </a:r>
            <a:endParaRPr lang="en-GB"/>
          </a:p>
        </p:txBody>
      </p:sp>
      <p:sp>
        <p:nvSpPr>
          <p:cNvPr id="6" name="Slide Number Placeholder 5"/>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297410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73E2B1-01B9-4EE3-A6E1-6405F16F08EB}" type="datetime1">
              <a:rPr lang="en-GB" smtClean="0"/>
              <a:t>09/02/2017</a:t>
            </a:fld>
            <a:endParaRPr lang="en-GB"/>
          </a:p>
        </p:txBody>
      </p:sp>
      <p:sp>
        <p:nvSpPr>
          <p:cNvPr id="6" name="Footer Placeholder 5"/>
          <p:cNvSpPr>
            <a:spLocks noGrp="1"/>
          </p:cNvSpPr>
          <p:nvPr>
            <p:ph type="ftr" sz="quarter" idx="11"/>
          </p:nvPr>
        </p:nvSpPr>
        <p:spPr/>
        <p:txBody>
          <a:bodyPr/>
          <a:lstStyle/>
          <a:p>
            <a:r>
              <a:rPr lang="en-GB" smtClean="0"/>
              <a:t>Arran Hopkins </a:t>
            </a:r>
            <a:endParaRPr lang="en-GB"/>
          </a:p>
        </p:txBody>
      </p:sp>
      <p:sp>
        <p:nvSpPr>
          <p:cNvPr id="7" name="Slide Number Placeholder 6"/>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354274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DF614-E77F-48C3-B755-F72771AA8DFE}" type="datetime1">
              <a:rPr lang="en-GB" smtClean="0"/>
              <a:t>09/02/2017</a:t>
            </a:fld>
            <a:endParaRPr lang="en-GB"/>
          </a:p>
        </p:txBody>
      </p:sp>
      <p:sp>
        <p:nvSpPr>
          <p:cNvPr id="8" name="Footer Placeholder 7"/>
          <p:cNvSpPr>
            <a:spLocks noGrp="1"/>
          </p:cNvSpPr>
          <p:nvPr>
            <p:ph type="ftr" sz="quarter" idx="11"/>
          </p:nvPr>
        </p:nvSpPr>
        <p:spPr/>
        <p:txBody>
          <a:bodyPr/>
          <a:lstStyle/>
          <a:p>
            <a:r>
              <a:rPr lang="en-GB" smtClean="0"/>
              <a:t>Arran Hopkins </a:t>
            </a:r>
            <a:endParaRPr lang="en-GB"/>
          </a:p>
        </p:txBody>
      </p:sp>
      <p:sp>
        <p:nvSpPr>
          <p:cNvPr id="9" name="Slide Number Placeholder 8"/>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408138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E017A-C1C0-4237-8D6C-AFF966475929}" type="datetime1">
              <a:rPr lang="en-GB" smtClean="0"/>
              <a:t>09/02/2017</a:t>
            </a:fld>
            <a:endParaRPr lang="en-GB"/>
          </a:p>
        </p:txBody>
      </p:sp>
      <p:sp>
        <p:nvSpPr>
          <p:cNvPr id="4" name="Footer Placeholder 3"/>
          <p:cNvSpPr>
            <a:spLocks noGrp="1"/>
          </p:cNvSpPr>
          <p:nvPr>
            <p:ph type="ftr" sz="quarter" idx="11"/>
          </p:nvPr>
        </p:nvSpPr>
        <p:spPr/>
        <p:txBody>
          <a:bodyPr/>
          <a:lstStyle/>
          <a:p>
            <a:r>
              <a:rPr lang="en-GB" smtClean="0"/>
              <a:t>Arran Hopkins </a:t>
            </a:r>
            <a:endParaRPr lang="en-GB"/>
          </a:p>
        </p:txBody>
      </p:sp>
      <p:sp>
        <p:nvSpPr>
          <p:cNvPr id="5" name="Slide Number Placeholder 4"/>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91900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2BCC3-84E5-4578-9CAF-88FF8DD32478}" type="datetime1">
              <a:rPr lang="en-GB" smtClean="0"/>
              <a:t>09/02/2017</a:t>
            </a:fld>
            <a:endParaRPr lang="en-GB"/>
          </a:p>
        </p:txBody>
      </p:sp>
      <p:sp>
        <p:nvSpPr>
          <p:cNvPr id="3" name="Footer Placeholder 2"/>
          <p:cNvSpPr>
            <a:spLocks noGrp="1"/>
          </p:cNvSpPr>
          <p:nvPr>
            <p:ph type="ftr" sz="quarter" idx="11"/>
          </p:nvPr>
        </p:nvSpPr>
        <p:spPr/>
        <p:txBody>
          <a:bodyPr/>
          <a:lstStyle/>
          <a:p>
            <a:r>
              <a:rPr lang="en-GB" smtClean="0"/>
              <a:t>Arran Hopkins </a:t>
            </a:r>
            <a:endParaRPr lang="en-GB"/>
          </a:p>
        </p:txBody>
      </p:sp>
      <p:sp>
        <p:nvSpPr>
          <p:cNvPr id="4" name="Slide Number Placeholder 3"/>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206760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A6349F-5F3B-4C77-9F62-66637BE5A2B0}" type="datetime1">
              <a:rPr lang="en-GB" smtClean="0"/>
              <a:t>09/02/2017</a:t>
            </a:fld>
            <a:endParaRPr lang="en-GB"/>
          </a:p>
        </p:txBody>
      </p:sp>
      <p:sp>
        <p:nvSpPr>
          <p:cNvPr id="6" name="Footer Placeholder 5"/>
          <p:cNvSpPr>
            <a:spLocks noGrp="1"/>
          </p:cNvSpPr>
          <p:nvPr>
            <p:ph type="ftr" sz="quarter" idx="11"/>
          </p:nvPr>
        </p:nvSpPr>
        <p:spPr/>
        <p:txBody>
          <a:bodyPr/>
          <a:lstStyle/>
          <a:p>
            <a:r>
              <a:rPr lang="en-GB" smtClean="0"/>
              <a:t>Arran Hopkins </a:t>
            </a:r>
            <a:endParaRPr lang="en-GB"/>
          </a:p>
        </p:txBody>
      </p:sp>
      <p:sp>
        <p:nvSpPr>
          <p:cNvPr id="7" name="Slide Number Placeholder 6"/>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363010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2859-7B09-4CFF-B348-40E4D43D2E54}" type="datetime1">
              <a:rPr lang="en-GB" smtClean="0"/>
              <a:t>09/02/2017</a:t>
            </a:fld>
            <a:endParaRPr lang="en-GB"/>
          </a:p>
        </p:txBody>
      </p:sp>
      <p:sp>
        <p:nvSpPr>
          <p:cNvPr id="6" name="Footer Placeholder 5"/>
          <p:cNvSpPr>
            <a:spLocks noGrp="1"/>
          </p:cNvSpPr>
          <p:nvPr>
            <p:ph type="ftr" sz="quarter" idx="11"/>
          </p:nvPr>
        </p:nvSpPr>
        <p:spPr/>
        <p:txBody>
          <a:bodyPr/>
          <a:lstStyle/>
          <a:p>
            <a:r>
              <a:rPr lang="en-GB" smtClean="0"/>
              <a:t>Arran Hopkins </a:t>
            </a:r>
            <a:endParaRPr lang="en-GB"/>
          </a:p>
        </p:txBody>
      </p:sp>
      <p:sp>
        <p:nvSpPr>
          <p:cNvPr id="7" name="Slide Number Placeholder 6"/>
          <p:cNvSpPr>
            <a:spLocks noGrp="1"/>
          </p:cNvSpPr>
          <p:nvPr>
            <p:ph type="sldNum" sz="quarter" idx="12"/>
          </p:nvPr>
        </p:nvSpPr>
        <p:spPr/>
        <p:txBody>
          <a:bodyPr/>
          <a:lstStyle/>
          <a:p>
            <a:fld id="{010FACED-423B-4536-9CA6-312C91447C82}" type="slidenum">
              <a:rPr lang="en-GB" smtClean="0"/>
              <a:t>‹#›</a:t>
            </a:fld>
            <a:endParaRPr lang="en-GB"/>
          </a:p>
        </p:txBody>
      </p:sp>
    </p:spTree>
    <p:extLst>
      <p:ext uri="{BB962C8B-B14F-4D97-AF65-F5344CB8AC3E}">
        <p14:creationId xmlns:p14="http://schemas.microsoft.com/office/powerpoint/2010/main" val="59109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EC3EB-E707-4F6A-B7AA-0C9F8E63142A}" type="datetime1">
              <a:rPr lang="en-GB" smtClean="0"/>
              <a:t>09/02/2017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Arran Hopkins </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FACED-423B-4536-9CA6-312C91447C82}" type="slidenum">
              <a:rPr lang="en-GB" smtClean="0"/>
              <a:t>‹#›</a:t>
            </a:fld>
            <a:endParaRPr lang="en-GB"/>
          </a:p>
        </p:txBody>
      </p:sp>
    </p:spTree>
    <p:extLst>
      <p:ext uri="{BB962C8B-B14F-4D97-AF65-F5344CB8AC3E}">
        <p14:creationId xmlns:p14="http://schemas.microsoft.com/office/powerpoint/2010/main" val="23123807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3500" y="253394"/>
            <a:ext cx="8826500" cy="63119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8983127" y="253394"/>
            <a:ext cx="2988298" cy="631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a:t>
            </a:r>
          </a:p>
          <a:p>
            <a:endParaRPr lang="en-GB" sz="1400" dirty="0" smtClean="0">
              <a:solidFill>
                <a:schemeClr val="tx1"/>
              </a:solidFill>
            </a:endParaRPr>
          </a:p>
          <a:p>
            <a:r>
              <a:rPr lang="en-GB" sz="1400" dirty="0" smtClean="0">
                <a:solidFill>
                  <a:schemeClr val="tx1"/>
                </a:solidFill>
              </a:rPr>
              <a:t> search bar.</a:t>
            </a:r>
          </a:p>
          <a:p>
            <a:endParaRPr lang="en-GB" sz="1400" dirty="0">
              <a:solidFill>
                <a:schemeClr val="tx1"/>
              </a:solidFill>
            </a:endParaRPr>
          </a:p>
          <a:p>
            <a:r>
              <a:rPr lang="en-GB" sz="1400" dirty="0">
                <a:solidFill>
                  <a:schemeClr val="tx1"/>
                </a:solidFill>
              </a:rPr>
              <a:t>The title will be size 36 and the font style is Calibri (Body) and underlined. </a:t>
            </a:r>
          </a:p>
          <a:p>
            <a:endParaRPr lang="en-GB" sz="1400" dirty="0" smtClean="0">
              <a:solidFill>
                <a:schemeClr val="tx1"/>
              </a:solidFill>
            </a:endParaRPr>
          </a:p>
          <a:p>
            <a:r>
              <a:rPr lang="en-GB" sz="1400" dirty="0" smtClean="0">
                <a:solidFill>
                  <a:schemeClr val="tx1"/>
                </a:solidFill>
              </a:rPr>
              <a:t>There is a navigation bar with the links to other pages.</a:t>
            </a:r>
          </a:p>
          <a:p>
            <a:endParaRPr lang="en-GB" sz="1400" dirty="0">
              <a:solidFill>
                <a:schemeClr val="tx1"/>
              </a:solidFill>
            </a:endParaRPr>
          </a:p>
          <a:p>
            <a:r>
              <a:rPr lang="en-GB" sz="1400" dirty="0" smtClean="0">
                <a:solidFill>
                  <a:schemeClr val="tx1"/>
                </a:solidFill>
              </a:rPr>
              <a:t>This parts shows all the phones which are on sale. Also the information on the phone will be in size 14, front style Calibri (Body), the font colour will be black and the information will be below the image.</a:t>
            </a:r>
          </a:p>
          <a:p>
            <a:r>
              <a:rPr lang="en-GB" sz="1400" dirty="0">
                <a:solidFill>
                  <a:schemeClr val="tx1"/>
                </a:solidFill>
              </a:rPr>
              <a:t> </a:t>
            </a:r>
            <a:r>
              <a:rPr lang="en-GB" sz="1400" dirty="0" smtClean="0">
                <a:solidFill>
                  <a:schemeClr val="tx1"/>
                </a:solidFill>
              </a:rPr>
              <a:t> </a:t>
            </a:r>
            <a:endParaRPr lang="en-GB" sz="1400" dirty="0">
              <a:solidFill>
                <a:schemeClr val="tx1"/>
              </a:solidFill>
            </a:endParaRPr>
          </a:p>
          <a:p>
            <a:r>
              <a:rPr lang="en-GB" sz="1400" dirty="0" smtClean="0">
                <a:solidFill>
                  <a:schemeClr val="tx1"/>
                </a:solidFill>
              </a:rPr>
              <a:t>This is the part which all </a:t>
            </a:r>
            <a:r>
              <a:rPr lang="en-GB" sz="1400" dirty="0">
                <a:solidFill>
                  <a:schemeClr val="tx1"/>
                </a:solidFill>
              </a:rPr>
              <a:t>the </a:t>
            </a:r>
            <a:r>
              <a:rPr lang="en-GB" sz="1400" dirty="0" smtClean="0">
                <a:solidFill>
                  <a:schemeClr val="tx1"/>
                </a:solidFill>
              </a:rPr>
              <a:t>phone accessories which are on sale. </a:t>
            </a:r>
            <a:r>
              <a:rPr lang="en-GB" sz="1400" dirty="0">
                <a:solidFill>
                  <a:schemeClr val="tx1"/>
                </a:solidFill>
              </a:rPr>
              <a:t>Also the information on the </a:t>
            </a:r>
            <a:r>
              <a:rPr lang="en-GB" sz="1400" dirty="0" smtClean="0">
                <a:solidFill>
                  <a:schemeClr val="tx1"/>
                </a:solidFill>
              </a:rPr>
              <a:t>accessories </a:t>
            </a:r>
            <a:r>
              <a:rPr lang="en-GB" sz="1400" dirty="0">
                <a:solidFill>
                  <a:schemeClr val="tx1"/>
                </a:solidFill>
              </a:rPr>
              <a:t>will be in size </a:t>
            </a:r>
            <a:r>
              <a:rPr lang="en-GB" sz="1400" dirty="0" smtClean="0">
                <a:solidFill>
                  <a:schemeClr val="tx1"/>
                </a:solidFill>
              </a:rPr>
              <a:t>14, </a:t>
            </a:r>
            <a:r>
              <a:rPr lang="en-GB" sz="1400" dirty="0">
                <a:solidFill>
                  <a:schemeClr val="tx1"/>
                </a:solidFill>
              </a:rPr>
              <a:t>front style Calibri (Body), the font colour will be </a:t>
            </a:r>
            <a:r>
              <a:rPr lang="en-GB" sz="1400" dirty="0" smtClean="0">
                <a:solidFill>
                  <a:schemeClr val="tx1"/>
                </a:solidFill>
              </a:rPr>
              <a:t>black and the </a:t>
            </a:r>
            <a:r>
              <a:rPr lang="en-GB" sz="1400" dirty="0">
                <a:solidFill>
                  <a:schemeClr val="tx1"/>
                </a:solidFill>
              </a:rPr>
              <a:t>information will be below the image</a:t>
            </a:r>
            <a:r>
              <a:rPr lang="en-GB" sz="1400" dirty="0" smtClean="0">
                <a:solidFill>
                  <a:schemeClr val="tx1"/>
                </a:solidFill>
              </a:rPr>
              <a:t>.</a:t>
            </a:r>
          </a:p>
          <a:p>
            <a:endParaRPr lang="en-GB" sz="1400" dirty="0">
              <a:solidFill>
                <a:schemeClr val="tx1"/>
              </a:solidFill>
            </a:endParaRPr>
          </a:p>
          <a:p>
            <a:r>
              <a:rPr lang="en-GB" sz="1400" dirty="0" smtClean="0">
                <a:solidFill>
                  <a:schemeClr val="tx1"/>
                </a:solidFill>
              </a:rPr>
              <a:t>The background colour is going to be light blue.</a:t>
            </a:r>
            <a:endParaRPr lang="en-GB" sz="1400" dirty="0">
              <a:solidFill>
                <a:schemeClr val="tx1"/>
              </a:solidFill>
            </a:endParaRPr>
          </a:p>
          <a:p>
            <a:r>
              <a:rPr lang="en-GB" sz="1400" dirty="0" smtClean="0">
                <a:solidFill>
                  <a:schemeClr val="tx1"/>
                </a:solidFill>
              </a:rPr>
              <a:t> </a:t>
            </a:r>
          </a:p>
          <a:p>
            <a:endParaRPr lang="en-GB" sz="1400" dirty="0">
              <a:solidFill>
                <a:schemeClr val="tx1"/>
              </a:solidFill>
            </a:endParaRPr>
          </a:p>
          <a:p>
            <a:endParaRPr lang="en-GB" sz="1400" dirty="0" smtClean="0">
              <a:solidFill>
                <a:schemeClr val="tx1"/>
              </a:solidFill>
            </a:endParaRPr>
          </a:p>
          <a:p>
            <a:endParaRPr lang="en-GB" sz="1400" dirty="0" smtClean="0">
              <a:solidFill>
                <a:schemeClr val="tx1"/>
              </a:solidFill>
            </a:endParaRPr>
          </a:p>
          <a:p>
            <a:endParaRPr lang="en-GB" sz="1400" dirty="0" smtClean="0">
              <a:solidFill>
                <a:schemeClr val="tx1"/>
              </a:solidFill>
            </a:endParaRPr>
          </a:p>
          <a:p>
            <a:endParaRPr lang="en-GB" sz="1600" dirty="0" smtClean="0">
              <a:solidFill>
                <a:schemeClr val="tx1"/>
              </a:solidFill>
            </a:endParaRPr>
          </a:p>
          <a:p>
            <a:r>
              <a:rPr lang="en-GB" dirty="0" smtClean="0">
                <a:solidFill>
                  <a:schemeClr val="tx1"/>
                </a:solidFill>
              </a:rPr>
              <a:t>  </a:t>
            </a:r>
            <a:endParaRPr lang="en-GB" dirty="0">
              <a:solidFill>
                <a:schemeClr val="tx1"/>
              </a:solidFill>
            </a:endParaRPr>
          </a:p>
        </p:txBody>
      </p:sp>
      <p:sp>
        <p:nvSpPr>
          <p:cNvPr id="57" name="Footer Placeholder 56"/>
          <p:cNvSpPr>
            <a:spLocks noGrp="1"/>
          </p:cNvSpPr>
          <p:nvPr>
            <p:ph type="ftr" sz="quarter" idx="11"/>
          </p:nvPr>
        </p:nvSpPr>
        <p:spPr>
          <a:xfrm>
            <a:off x="3637297" y="6575568"/>
            <a:ext cx="4114800" cy="269075"/>
          </a:xfrm>
          <a:solidFill>
            <a:schemeClr val="bg1"/>
          </a:solidFill>
        </p:spPr>
        <p:txBody>
          <a:bodyPr/>
          <a:lstStyle/>
          <a:p>
            <a:r>
              <a:rPr lang="en-GB" dirty="0" smtClean="0"/>
              <a:t>Arran Hopkins </a:t>
            </a:r>
            <a:endParaRPr lang="en-GB" dirty="0"/>
          </a:p>
        </p:txBody>
      </p:sp>
      <p:grpSp>
        <p:nvGrpSpPr>
          <p:cNvPr id="12" name="Group 11"/>
          <p:cNvGrpSpPr/>
          <p:nvPr/>
        </p:nvGrpSpPr>
        <p:grpSpPr>
          <a:xfrm>
            <a:off x="172555" y="1250647"/>
            <a:ext cx="8586788" cy="695470"/>
            <a:chOff x="368300" y="1389063"/>
            <a:chExt cx="8254999" cy="576744"/>
          </a:xfrm>
          <a:solidFill>
            <a:schemeClr val="bg1"/>
          </a:solidFill>
        </p:grpSpPr>
        <p:sp>
          <p:nvSpPr>
            <p:cNvPr id="10" name="Rectangle 9"/>
            <p:cNvSpPr/>
            <p:nvPr/>
          </p:nvSpPr>
          <p:spPr>
            <a:xfrm>
              <a:off x="368300" y="1389063"/>
              <a:ext cx="8254999" cy="57674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44942" y="1446173"/>
              <a:ext cx="870940" cy="42284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2"/>
            <a:stretch>
              <a:fillRect/>
            </a:stretch>
          </p:blipFill>
          <p:spPr>
            <a:xfrm>
              <a:off x="1672833" y="1446173"/>
              <a:ext cx="884649" cy="436265"/>
            </a:xfrm>
            <a:prstGeom prst="rect">
              <a:avLst/>
            </a:prstGeom>
            <a:grpFill/>
          </p:spPr>
        </p:pic>
        <p:pic>
          <p:nvPicPr>
            <p:cNvPr id="15" name="Picture 14"/>
            <p:cNvPicPr>
              <a:picLocks noChangeAspect="1"/>
            </p:cNvPicPr>
            <p:nvPr/>
          </p:nvPicPr>
          <p:blipFill>
            <a:blip r:embed="rId2"/>
            <a:stretch>
              <a:fillRect/>
            </a:stretch>
          </p:blipFill>
          <p:spPr>
            <a:xfrm>
              <a:off x="2814517" y="1446173"/>
              <a:ext cx="884649" cy="436265"/>
            </a:xfrm>
            <a:prstGeom prst="rect">
              <a:avLst/>
            </a:prstGeom>
            <a:grpFill/>
          </p:spPr>
        </p:pic>
        <p:pic>
          <p:nvPicPr>
            <p:cNvPr id="16" name="Picture 15"/>
            <p:cNvPicPr>
              <a:picLocks noChangeAspect="1"/>
            </p:cNvPicPr>
            <p:nvPr/>
          </p:nvPicPr>
          <p:blipFill>
            <a:blip r:embed="rId2"/>
            <a:stretch>
              <a:fillRect/>
            </a:stretch>
          </p:blipFill>
          <p:spPr>
            <a:xfrm>
              <a:off x="3956201" y="1446173"/>
              <a:ext cx="884649" cy="436265"/>
            </a:xfrm>
            <a:prstGeom prst="rect">
              <a:avLst/>
            </a:prstGeom>
            <a:grpFill/>
          </p:spPr>
        </p:pic>
        <p:pic>
          <p:nvPicPr>
            <p:cNvPr id="17" name="Picture 16"/>
            <p:cNvPicPr>
              <a:picLocks noChangeAspect="1"/>
            </p:cNvPicPr>
            <p:nvPr/>
          </p:nvPicPr>
          <p:blipFill>
            <a:blip r:embed="rId2"/>
            <a:stretch>
              <a:fillRect/>
            </a:stretch>
          </p:blipFill>
          <p:spPr>
            <a:xfrm>
              <a:off x="5097885" y="1446173"/>
              <a:ext cx="884649" cy="436265"/>
            </a:xfrm>
            <a:prstGeom prst="rect">
              <a:avLst/>
            </a:prstGeom>
            <a:grpFill/>
          </p:spPr>
        </p:pic>
        <p:pic>
          <p:nvPicPr>
            <p:cNvPr id="18" name="Picture 17"/>
            <p:cNvPicPr>
              <a:picLocks noChangeAspect="1"/>
            </p:cNvPicPr>
            <p:nvPr/>
          </p:nvPicPr>
          <p:blipFill>
            <a:blip r:embed="rId2"/>
            <a:stretch>
              <a:fillRect/>
            </a:stretch>
          </p:blipFill>
          <p:spPr>
            <a:xfrm>
              <a:off x="6239569" y="1446173"/>
              <a:ext cx="884649" cy="436265"/>
            </a:xfrm>
            <a:prstGeom prst="rect">
              <a:avLst/>
            </a:prstGeom>
            <a:grpFill/>
          </p:spPr>
        </p:pic>
        <p:pic>
          <p:nvPicPr>
            <p:cNvPr id="33" name="Picture 32"/>
            <p:cNvPicPr>
              <a:picLocks noChangeAspect="1"/>
            </p:cNvPicPr>
            <p:nvPr/>
          </p:nvPicPr>
          <p:blipFill>
            <a:blip r:embed="rId2"/>
            <a:stretch>
              <a:fillRect/>
            </a:stretch>
          </p:blipFill>
          <p:spPr>
            <a:xfrm>
              <a:off x="7381253" y="1446173"/>
              <a:ext cx="884649" cy="436265"/>
            </a:xfrm>
            <a:prstGeom prst="rect">
              <a:avLst/>
            </a:prstGeom>
            <a:grpFill/>
          </p:spPr>
        </p:pic>
      </p:grpSp>
      <p:sp>
        <p:nvSpPr>
          <p:cNvPr id="24" name="Rectangle 23"/>
          <p:cNvSpPr/>
          <p:nvPr/>
        </p:nvSpPr>
        <p:spPr>
          <a:xfrm>
            <a:off x="172555" y="342294"/>
            <a:ext cx="8586788" cy="863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7" name="Rectangle 26"/>
          <p:cNvSpPr/>
          <p:nvPr/>
        </p:nvSpPr>
        <p:spPr>
          <a:xfrm>
            <a:off x="3078697" y="487280"/>
            <a:ext cx="3201108" cy="4729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Search </a:t>
            </a:r>
            <a:r>
              <a:rPr lang="en-GB" dirty="0"/>
              <a:t>bar</a:t>
            </a:r>
          </a:p>
        </p:txBody>
      </p:sp>
      <p:sp>
        <p:nvSpPr>
          <p:cNvPr id="28" name="Rectangle 27"/>
          <p:cNvSpPr/>
          <p:nvPr/>
        </p:nvSpPr>
        <p:spPr>
          <a:xfrm>
            <a:off x="172555" y="2014983"/>
            <a:ext cx="4793145"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Phones </a:t>
            </a:r>
            <a:endParaRPr lang="en-GB" dirty="0"/>
          </a:p>
        </p:txBody>
      </p:sp>
      <p:sp>
        <p:nvSpPr>
          <p:cNvPr id="32" name="Rectangle 31"/>
          <p:cNvSpPr/>
          <p:nvPr/>
        </p:nvSpPr>
        <p:spPr>
          <a:xfrm>
            <a:off x="333245" y="503003"/>
            <a:ext cx="1857993" cy="4571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Title</a:t>
            </a:r>
            <a:endParaRPr lang="en-GB" dirty="0"/>
          </a:p>
        </p:txBody>
      </p:sp>
      <p:sp>
        <p:nvSpPr>
          <p:cNvPr id="35" name="Rectangle 34"/>
          <p:cNvSpPr/>
          <p:nvPr/>
        </p:nvSpPr>
        <p:spPr>
          <a:xfrm>
            <a:off x="5520156" y="2014983"/>
            <a:ext cx="3167253"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Accessories</a:t>
            </a:r>
            <a:endParaRPr lang="en-GB" dirty="0"/>
          </a:p>
        </p:txBody>
      </p:sp>
      <p:cxnSp>
        <p:nvCxnSpPr>
          <p:cNvPr id="39" name="Straight Arrow Connector 38"/>
          <p:cNvCxnSpPr/>
          <p:nvPr/>
        </p:nvCxnSpPr>
        <p:spPr>
          <a:xfrm flipH="1" flipV="1">
            <a:off x="8495808" y="1717515"/>
            <a:ext cx="539856" cy="175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flipH="1">
            <a:off x="8140700" y="450681"/>
            <a:ext cx="847102" cy="247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p:nvPr/>
        </p:nvCxnSpPr>
        <p:spPr>
          <a:xfrm flipH="1" flipV="1">
            <a:off x="1529520" y="723741"/>
            <a:ext cx="7482235" cy="555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flipH="1" flipV="1">
            <a:off x="5664201" y="787400"/>
            <a:ext cx="3386489" cy="1039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p:cNvCxnSpPr/>
          <p:nvPr/>
        </p:nvCxnSpPr>
        <p:spPr>
          <a:xfrm flipH="1">
            <a:off x="3078697" y="2545574"/>
            <a:ext cx="5971994" cy="14950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H="1">
            <a:off x="7752099" y="3987800"/>
            <a:ext cx="1283565" cy="1226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3500" y="-27038"/>
            <a:ext cx="2127738" cy="369332"/>
          </a:xfrm>
          <a:prstGeom prst="rect">
            <a:avLst/>
          </a:prstGeom>
          <a:noFill/>
        </p:spPr>
        <p:txBody>
          <a:bodyPr wrap="square" rtlCol="0">
            <a:spAutoFit/>
          </a:bodyPr>
          <a:lstStyle/>
          <a:p>
            <a:r>
              <a:rPr lang="en-GB" dirty="0" smtClean="0"/>
              <a:t>Home </a:t>
            </a:r>
            <a:endParaRPr lang="en-GB" dirty="0"/>
          </a:p>
        </p:txBody>
      </p:sp>
      <p:pic>
        <p:nvPicPr>
          <p:cNvPr id="4" name="Picture 3"/>
          <p:cNvPicPr>
            <a:picLocks noChangeAspect="1"/>
          </p:cNvPicPr>
          <p:nvPr/>
        </p:nvPicPr>
        <p:blipFill>
          <a:blip r:embed="rId3"/>
          <a:stretch>
            <a:fillRect/>
          </a:stretch>
        </p:blipFill>
        <p:spPr>
          <a:xfrm>
            <a:off x="7467265" y="398453"/>
            <a:ext cx="816883" cy="751663"/>
          </a:xfrm>
          <a:prstGeom prst="rect">
            <a:avLst/>
          </a:prstGeom>
        </p:spPr>
      </p:pic>
    </p:spTree>
    <p:extLst>
      <p:ext uri="{BB962C8B-B14F-4D97-AF65-F5344CB8AC3E}">
        <p14:creationId xmlns:p14="http://schemas.microsoft.com/office/powerpoint/2010/main" val="1719898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9012440" y="292099"/>
            <a:ext cx="3114205" cy="6210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a:t>
            </a:r>
          </a:p>
          <a:p>
            <a:endParaRPr lang="en-GB" sz="1400" dirty="0" smtClean="0">
              <a:solidFill>
                <a:schemeClr val="tx1"/>
              </a:solidFill>
            </a:endParaRPr>
          </a:p>
          <a:p>
            <a:r>
              <a:rPr lang="en-GB" sz="1400" dirty="0" smtClean="0">
                <a:solidFill>
                  <a:schemeClr val="tx1"/>
                </a:solidFill>
              </a:rPr>
              <a:t>The title- the </a:t>
            </a:r>
            <a:r>
              <a:rPr lang="en-GB" sz="1400" dirty="0">
                <a:solidFill>
                  <a:schemeClr val="tx1"/>
                </a:solidFill>
              </a:rPr>
              <a:t>title will be size 36 and the </a:t>
            </a:r>
            <a:r>
              <a:rPr lang="en-GB" sz="1400" dirty="0" smtClean="0">
                <a:solidFill>
                  <a:schemeClr val="tx1"/>
                </a:solidFill>
              </a:rPr>
              <a:t>font </a:t>
            </a:r>
            <a:r>
              <a:rPr lang="en-GB" sz="1400" dirty="0">
                <a:solidFill>
                  <a:schemeClr val="tx1"/>
                </a:solidFill>
              </a:rPr>
              <a:t>is Calibri (Body) and underlined. </a:t>
            </a:r>
          </a:p>
          <a:p>
            <a:endParaRPr lang="en-GB" sz="1400" dirty="0" smtClean="0">
              <a:solidFill>
                <a:schemeClr val="tx1"/>
              </a:solidFill>
            </a:endParaRPr>
          </a:p>
          <a:p>
            <a:r>
              <a:rPr lang="en-GB" sz="1400" dirty="0" smtClean="0">
                <a:solidFill>
                  <a:schemeClr val="tx1"/>
                </a:solidFill>
              </a:rPr>
              <a:t>search bar.</a:t>
            </a:r>
          </a:p>
          <a:p>
            <a:endParaRPr lang="en-GB" sz="1400" dirty="0" smtClean="0">
              <a:solidFill>
                <a:schemeClr val="tx1"/>
              </a:solidFill>
            </a:endParaRPr>
          </a:p>
          <a:p>
            <a:r>
              <a:rPr lang="en-GB" sz="1400" dirty="0">
                <a:solidFill>
                  <a:schemeClr val="tx1"/>
                </a:solidFill>
              </a:rPr>
              <a:t>There is a </a:t>
            </a:r>
            <a:r>
              <a:rPr lang="en-GB" sz="1400" dirty="0" smtClean="0">
                <a:solidFill>
                  <a:schemeClr val="tx1"/>
                </a:solidFill>
              </a:rPr>
              <a:t>navigation bar </a:t>
            </a:r>
            <a:r>
              <a:rPr lang="en-GB" sz="1400" dirty="0">
                <a:solidFill>
                  <a:schemeClr val="tx1"/>
                </a:solidFill>
              </a:rPr>
              <a:t>with the links to other </a:t>
            </a:r>
            <a:r>
              <a:rPr lang="en-GB" sz="1400" dirty="0" smtClean="0">
                <a:solidFill>
                  <a:schemeClr val="tx1"/>
                </a:solidFill>
              </a:rPr>
              <a:t>pages</a:t>
            </a:r>
          </a:p>
          <a:p>
            <a:endParaRPr lang="en-GB" sz="1400" dirty="0" smtClean="0">
              <a:solidFill>
                <a:schemeClr val="tx1"/>
              </a:solidFill>
            </a:endParaRPr>
          </a:p>
          <a:p>
            <a:r>
              <a:rPr lang="en-GB" sz="1400" dirty="0" smtClean="0">
                <a:solidFill>
                  <a:schemeClr val="tx1"/>
                </a:solidFill>
              </a:rPr>
              <a:t>A List of iPhone, Samsung, Microsoft and Sony to buy and the information for each phone will be size 14</a:t>
            </a:r>
            <a:r>
              <a:rPr lang="en-GB" sz="1400" dirty="0">
                <a:solidFill>
                  <a:schemeClr val="tx1"/>
                </a:solidFill>
              </a:rPr>
              <a:t>, the font colour will be </a:t>
            </a:r>
            <a:r>
              <a:rPr lang="en-GB" sz="1400" dirty="0" smtClean="0">
                <a:solidFill>
                  <a:schemeClr val="tx1"/>
                </a:solidFill>
              </a:rPr>
              <a:t>black and font Calibri (Body). </a:t>
            </a:r>
          </a:p>
          <a:p>
            <a:endParaRPr lang="en-GB" sz="1400" dirty="0" smtClean="0">
              <a:solidFill>
                <a:schemeClr val="tx1"/>
              </a:solidFill>
            </a:endParaRPr>
          </a:p>
          <a:p>
            <a:r>
              <a:rPr lang="en-GB" sz="1400" dirty="0" smtClean="0">
                <a:solidFill>
                  <a:schemeClr val="tx1"/>
                </a:solidFill>
              </a:rPr>
              <a:t>This is links to the 4 phones company's website. </a:t>
            </a:r>
          </a:p>
          <a:p>
            <a:endParaRPr lang="en-GB" sz="1400" dirty="0" smtClean="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a:solidFill>
                <a:schemeClr val="tx1"/>
              </a:solidFill>
            </a:endParaRPr>
          </a:p>
          <a:p>
            <a:endParaRPr lang="en-GB" sz="1400" dirty="0" smtClean="0">
              <a:solidFill>
                <a:schemeClr val="tx1"/>
              </a:solidFill>
            </a:endParaRPr>
          </a:p>
          <a:p>
            <a:endParaRPr lang="en-GB" sz="1400" dirty="0" smtClean="0">
              <a:solidFill>
                <a:schemeClr val="tx1"/>
              </a:solidFill>
            </a:endParaRPr>
          </a:p>
          <a:p>
            <a:r>
              <a:rPr lang="en-GB" sz="1400" dirty="0" smtClean="0">
                <a:solidFill>
                  <a:schemeClr val="tx1"/>
                </a:solidFill>
              </a:rPr>
              <a:t> </a:t>
            </a:r>
          </a:p>
          <a:p>
            <a:endParaRPr lang="en-GB" sz="1400" dirty="0">
              <a:solidFill>
                <a:schemeClr val="tx1"/>
              </a:solidFill>
            </a:endParaRPr>
          </a:p>
          <a:p>
            <a:pPr marL="285750" indent="-285750">
              <a:buFont typeface="Arial" panose="020B0604020202020204" pitchFamily="34" charset="0"/>
              <a:buChar char="•"/>
            </a:pPr>
            <a:endParaRPr lang="en-GB" dirty="0">
              <a:solidFill>
                <a:schemeClr val="tx1"/>
              </a:solidFill>
            </a:endParaRPr>
          </a:p>
          <a:p>
            <a:pPr marL="285750" indent="-285750">
              <a:buFont typeface="Arial" panose="020B0604020202020204" pitchFamily="34" charset="0"/>
              <a:buChar char="•"/>
            </a:pPr>
            <a:endParaRPr lang="en-GB" dirty="0" smtClean="0">
              <a:solidFill>
                <a:schemeClr val="tx1"/>
              </a:solidFill>
            </a:endParaRPr>
          </a:p>
          <a:p>
            <a:pPr marL="285750" indent="-285750">
              <a:buFont typeface="Arial" panose="020B0604020202020204" pitchFamily="34" charset="0"/>
              <a:buChar char="•"/>
            </a:pPr>
            <a:endParaRPr lang="en-GB" dirty="0" smtClean="0">
              <a:solidFill>
                <a:schemeClr val="tx1"/>
              </a:solidFill>
            </a:endParaRPr>
          </a:p>
          <a:p>
            <a:pPr marL="285750" indent="-285750">
              <a:buFont typeface="Arial" panose="020B0604020202020204" pitchFamily="34" charset="0"/>
              <a:buChar char="•"/>
            </a:pPr>
            <a:endParaRPr lang="en-GB" dirty="0" smtClean="0">
              <a:solidFill>
                <a:schemeClr val="tx1"/>
              </a:solidFill>
            </a:endParaRPr>
          </a:p>
          <a:p>
            <a:pPr marL="285750" indent="-285750">
              <a:buFont typeface="Arial" panose="020B0604020202020204" pitchFamily="34" charset="0"/>
              <a:buChar char="•"/>
            </a:pPr>
            <a:endParaRPr lang="en-GB" dirty="0" smtClean="0">
              <a:solidFill>
                <a:schemeClr val="tx1"/>
              </a:solidFill>
            </a:endParaRPr>
          </a:p>
          <a:p>
            <a:endParaRPr lang="en-GB" dirty="0">
              <a:solidFill>
                <a:schemeClr val="tx1"/>
              </a:solidFill>
            </a:endParaRPr>
          </a:p>
        </p:txBody>
      </p:sp>
      <p:sp>
        <p:nvSpPr>
          <p:cNvPr id="4" name="Rectangle 3"/>
          <p:cNvSpPr/>
          <p:nvPr/>
        </p:nvSpPr>
        <p:spPr>
          <a:xfrm>
            <a:off x="368300" y="393700"/>
            <a:ext cx="8394700" cy="850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169709" y="2133745"/>
            <a:ext cx="3745952" cy="19288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schemeClr val="tx1"/>
                </a:solidFill>
              </a:rPr>
              <a:t>IPhone </a:t>
            </a:r>
            <a:r>
              <a:rPr lang="en-GB" dirty="0" smtClean="0">
                <a:solidFill>
                  <a:schemeClr val="bg1"/>
                </a:solidFill>
              </a:rPr>
              <a:t> </a:t>
            </a:r>
            <a:endParaRPr lang="en-GB" dirty="0">
              <a:solidFill>
                <a:schemeClr val="bg1"/>
              </a:solidFill>
            </a:endParaRPr>
          </a:p>
        </p:txBody>
      </p:sp>
      <p:sp>
        <p:nvSpPr>
          <p:cNvPr id="6" name="Rectangle 5"/>
          <p:cNvSpPr/>
          <p:nvPr/>
        </p:nvSpPr>
        <p:spPr>
          <a:xfrm>
            <a:off x="2911790" y="565392"/>
            <a:ext cx="3425510" cy="496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Title</a:t>
            </a:r>
            <a:endParaRPr lang="en-GB" dirty="0">
              <a:solidFill>
                <a:schemeClr val="tx1"/>
              </a:solidFill>
            </a:endParaRPr>
          </a:p>
        </p:txBody>
      </p:sp>
      <p:sp>
        <p:nvSpPr>
          <p:cNvPr id="21" name="Rectangle 20"/>
          <p:cNvSpPr/>
          <p:nvPr/>
        </p:nvSpPr>
        <p:spPr>
          <a:xfrm>
            <a:off x="5148215" y="2132253"/>
            <a:ext cx="3607341" cy="19288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Samsung's  </a:t>
            </a:r>
            <a:endParaRPr lang="en-GB" dirty="0"/>
          </a:p>
        </p:txBody>
      </p:sp>
      <p:sp>
        <p:nvSpPr>
          <p:cNvPr id="36" name="Footer Placeholder 35"/>
          <p:cNvSpPr>
            <a:spLocks noGrp="1"/>
          </p:cNvSpPr>
          <p:nvPr>
            <p:ph type="ftr" sz="quarter" idx="11"/>
          </p:nvPr>
        </p:nvSpPr>
        <p:spPr>
          <a:xfrm>
            <a:off x="4114252" y="6574631"/>
            <a:ext cx="4114800" cy="221457"/>
          </a:xfrm>
          <a:solidFill>
            <a:schemeClr val="bg1"/>
          </a:solidFill>
        </p:spPr>
        <p:txBody>
          <a:bodyPr/>
          <a:lstStyle/>
          <a:p>
            <a:r>
              <a:rPr lang="en-GB" dirty="0" smtClean="0"/>
              <a:t>Arran Hopkins </a:t>
            </a:r>
            <a:endParaRPr lang="en-GB" dirty="0"/>
          </a:p>
        </p:txBody>
      </p:sp>
      <p:grpSp>
        <p:nvGrpSpPr>
          <p:cNvPr id="26" name="Group 25"/>
          <p:cNvGrpSpPr/>
          <p:nvPr/>
        </p:nvGrpSpPr>
        <p:grpSpPr>
          <a:xfrm>
            <a:off x="368300" y="1389063"/>
            <a:ext cx="8394700" cy="576744"/>
            <a:chOff x="368300" y="1389063"/>
            <a:chExt cx="8254999" cy="576744"/>
          </a:xfrm>
          <a:solidFill>
            <a:schemeClr val="bg1"/>
          </a:solidFill>
        </p:grpSpPr>
        <p:sp>
          <p:nvSpPr>
            <p:cNvPr id="28" name="Rectangle 27"/>
            <p:cNvSpPr/>
            <p:nvPr/>
          </p:nvSpPr>
          <p:spPr>
            <a:xfrm>
              <a:off x="368300" y="1389063"/>
              <a:ext cx="8254999" cy="57674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4942" y="1446173"/>
              <a:ext cx="870940" cy="42284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2"/>
            <a:stretch>
              <a:fillRect/>
            </a:stretch>
          </p:blipFill>
          <p:spPr>
            <a:xfrm>
              <a:off x="1672833" y="1446173"/>
              <a:ext cx="884649" cy="436265"/>
            </a:xfrm>
            <a:prstGeom prst="rect">
              <a:avLst/>
            </a:prstGeom>
            <a:grpFill/>
          </p:spPr>
        </p:pic>
        <p:pic>
          <p:nvPicPr>
            <p:cNvPr id="32" name="Picture 31"/>
            <p:cNvPicPr>
              <a:picLocks noChangeAspect="1"/>
            </p:cNvPicPr>
            <p:nvPr/>
          </p:nvPicPr>
          <p:blipFill>
            <a:blip r:embed="rId2"/>
            <a:stretch>
              <a:fillRect/>
            </a:stretch>
          </p:blipFill>
          <p:spPr>
            <a:xfrm>
              <a:off x="2814517" y="1446173"/>
              <a:ext cx="884649" cy="436265"/>
            </a:xfrm>
            <a:prstGeom prst="rect">
              <a:avLst/>
            </a:prstGeom>
            <a:grpFill/>
          </p:spPr>
        </p:pic>
        <p:pic>
          <p:nvPicPr>
            <p:cNvPr id="33" name="Picture 32"/>
            <p:cNvPicPr>
              <a:picLocks noChangeAspect="1"/>
            </p:cNvPicPr>
            <p:nvPr/>
          </p:nvPicPr>
          <p:blipFill>
            <a:blip r:embed="rId2"/>
            <a:stretch>
              <a:fillRect/>
            </a:stretch>
          </p:blipFill>
          <p:spPr>
            <a:xfrm>
              <a:off x="3956201" y="1446173"/>
              <a:ext cx="884649" cy="436265"/>
            </a:xfrm>
            <a:prstGeom prst="rect">
              <a:avLst/>
            </a:prstGeom>
            <a:grpFill/>
          </p:spPr>
        </p:pic>
        <p:pic>
          <p:nvPicPr>
            <p:cNvPr id="34" name="Picture 33"/>
            <p:cNvPicPr>
              <a:picLocks noChangeAspect="1"/>
            </p:cNvPicPr>
            <p:nvPr/>
          </p:nvPicPr>
          <p:blipFill>
            <a:blip r:embed="rId2"/>
            <a:stretch>
              <a:fillRect/>
            </a:stretch>
          </p:blipFill>
          <p:spPr>
            <a:xfrm>
              <a:off x="5097885" y="1446173"/>
              <a:ext cx="884649" cy="436265"/>
            </a:xfrm>
            <a:prstGeom prst="rect">
              <a:avLst/>
            </a:prstGeom>
            <a:grpFill/>
          </p:spPr>
        </p:pic>
        <p:pic>
          <p:nvPicPr>
            <p:cNvPr id="37" name="Picture 36"/>
            <p:cNvPicPr>
              <a:picLocks noChangeAspect="1"/>
            </p:cNvPicPr>
            <p:nvPr/>
          </p:nvPicPr>
          <p:blipFill>
            <a:blip r:embed="rId2"/>
            <a:stretch>
              <a:fillRect/>
            </a:stretch>
          </p:blipFill>
          <p:spPr>
            <a:xfrm>
              <a:off x="6239569" y="1446173"/>
              <a:ext cx="884649" cy="436265"/>
            </a:xfrm>
            <a:prstGeom prst="rect">
              <a:avLst/>
            </a:prstGeom>
            <a:grpFill/>
          </p:spPr>
        </p:pic>
        <p:pic>
          <p:nvPicPr>
            <p:cNvPr id="38" name="Picture 37"/>
            <p:cNvPicPr>
              <a:picLocks noChangeAspect="1"/>
            </p:cNvPicPr>
            <p:nvPr/>
          </p:nvPicPr>
          <p:blipFill>
            <a:blip r:embed="rId2"/>
            <a:stretch>
              <a:fillRect/>
            </a:stretch>
          </p:blipFill>
          <p:spPr>
            <a:xfrm>
              <a:off x="7381253" y="1446173"/>
              <a:ext cx="884649" cy="436265"/>
            </a:xfrm>
            <a:prstGeom prst="rect">
              <a:avLst/>
            </a:prstGeom>
            <a:grpFill/>
          </p:spPr>
        </p:pic>
      </p:grpSp>
      <p:sp>
        <p:nvSpPr>
          <p:cNvPr id="9" name="TextBox 8"/>
          <p:cNvSpPr txBox="1"/>
          <p:nvPr/>
        </p:nvSpPr>
        <p:spPr>
          <a:xfrm>
            <a:off x="46962" y="-47863"/>
            <a:ext cx="1866900" cy="369332"/>
          </a:xfrm>
          <a:prstGeom prst="rect">
            <a:avLst/>
          </a:prstGeom>
          <a:noFill/>
        </p:spPr>
        <p:txBody>
          <a:bodyPr wrap="square" rtlCol="0">
            <a:spAutoFit/>
          </a:bodyPr>
          <a:lstStyle/>
          <a:p>
            <a:r>
              <a:rPr lang="en-GB" dirty="0" smtClean="0"/>
              <a:t>Phones </a:t>
            </a:r>
            <a:endParaRPr lang="en-GB" dirty="0"/>
          </a:p>
        </p:txBody>
      </p:sp>
      <p:sp>
        <p:nvSpPr>
          <p:cNvPr id="13" name="Rectangle 12"/>
          <p:cNvSpPr/>
          <p:nvPr/>
        </p:nvSpPr>
        <p:spPr>
          <a:xfrm>
            <a:off x="457200" y="565391"/>
            <a:ext cx="1998112" cy="4968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Search </a:t>
            </a:r>
            <a:r>
              <a:rPr lang="en-GB" dirty="0"/>
              <a:t>bar</a:t>
            </a:r>
          </a:p>
        </p:txBody>
      </p:sp>
      <p:cxnSp>
        <p:nvCxnSpPr>
          <p:cNvPr id="22" name="Straight Arrow Connector 21"/>
          <p:cNvCxnSpPr/>
          <p:nvPr/>
        </p:nvCxnSpPr>
        <p:spPr>
          <a:xfrm flipH="1">
            <a:off x="7949746" y="454830"/>
            <a:ext cx="1074554" cy="1560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flipH="1" flipV="1">
            <a:off x="5627736" y="878742"/>
            <a:ext cx="3396564" cy="102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p:nvPr/>
        </p:nvCxnSpPr>
        <p:spPr>
          <a:xfrm flipH="1" flipV="1">
            <a:off x="2108200" y="889001"/>
            <a:ext cx="6916100" cy="6303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flipH="1" flipV="1">
            <a:off x="8496300" y="1778000"/>
            <a:ext cx="600626" cy="1878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169709" y="4291878"/>
            <a:ext cx="3745952" cy="1905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Microsoft </a:t>
            </a:r>
            <a:endParaRPr lang="en-GB" dirty="0"/>
          </a:p>
        </p:txBody>
      </p:sp>
      <p:sp>
        <p:nvSpPr>
          <p:cNvPr id="10" name="Rectangle 9"/>
          <p:cNvSpPr/>
          <p:nvPr/>
        </p:nvSpPr>
        <p:spPr>
          <a:xfrm>
            <a:off x="5148214" y="4267200"/>
            <a:ext cx="3607341" cy="19296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Sony </a:t>
            </a:r>
            <a:endParaRPr lang="en-GB" dirty="0"/>
          </a:p>
        </p:txBody>
      </p:sp>
      <p:cxnSp>
        <p:nvCxnSpPr>
          <p:cNvPr id="12" name="Straight Arrow Connector 11"/>
          <p:cNvCxnSpPr/>
          <p:nvPr/>
        </p:nvCxnSpPr>
        <p:spPr>
          <a:xfrm flipH="1">
            <a:off x="3479800" y="2582364"/>
            <a:ext cx="5544501" cy="5369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7499935" y="2771437"/>
            <a:ext cx="1488175" cy="3168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flipH="1">
            <a:off x="3586206" y="3030352"/>
            <a:ext cx="5392695" cy="20995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H="1">
            <a:off x="7238550" y="3277391"/>
            <a:ext cx="1785750" cy="18498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270426" y="2132253"/>
            <a:ext cx="720344" cy="40646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81" name="Straight Arrow Connector 80"/>
          <p:cNvCxnSpPr/>
          <p:nvPr/>
        </p:nvCxnSpPr>
        <p:spPr>
          <a:xfrm flipH="1" flipV="1">
            <a:off x="1011404" y="5717578"/>
            <a:ext cx="8085522" cy="965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stretch>
            <a:fillRect/>
          </a:stretch>
        </p:blipFill>
        <p:spPr>
          <a:xfrm>
            <a:off x="415238" y="2318231"/>
            <a:ext cx="542204" cy="542204"/>
          </a:xfrm>
          <a:prstGeom prst="rect">
            <a:avLst/>
          </a:prstGeom>
        </p:spPr>
      </p:pic>
      <p:pic>
        <p:nvPicPr>
          <p:cNvPr id="14" name="Picture 13"/>
          <p:cNvPicPr>
            <a:picLocks noChangeAspect="1"/>
          </p:cNvPicPr>
          <p:nvPr/>
        </p:nvPicPr>
        <p:blipFill>
          <a:blip r:embed="rId4"/>
          <a:stretch>
            <a:fillRect/>
          </a:stretch>
        </p:blipFill>
        <p:spPr>
          <a:xfrm>
            <a:off x="419555" y="3395565"/>
            <a:ext cx="533570" cy="575553"/>
          </a:xfrm>
          <a:prstGeom prst="rect">
            <a:avLst/>
          </a:prstGeom>
        </p:spPr>
      </p:pic>
      <p:pic>
        <p:nvPicPr>
          <p:cNvPr id="15" name="Picture 14"/>
          <p:cNvPicPr>
            <a:picLocks noChangeAspect="1"/>
          </p:cNvPicPr>
          <p:nvPr/>
        </p:nvPicPr>
        <p:blipFill>
          <a:blip r:embed="rId5"/>
          <a:stretch>
            <a:fillRect/>
          </a:stretch>
        </p:blipFill>
        <p:spPr>
          <a:xfrm>
            <a:off x="303966" y="4326027"/>
            <a:ext cx="663396" cy="663396"/>
          </a:xfrm>
          <a:prstGeom prst="rect">
            <a:avLst/>
          </a:prstGeom>
        </p:spPr>
      </p:pic>
      <p:pic>
        <p:nvPicPr>
          <p:cNvPr id="17" name="Picture 16"/>
          <p:cNvPicPr>
            <a:picLocks noChangeAspect="1"/>
          </p:cNvPicPr>
          <p:nvPr/>
        </p:nvPicPr>
        <p:blipFill>
          <a:blip r:embed="rId6"/>
          <a:stretch>
            <a:fillRect/>
          </a:stretch>
        </p:blipFill>
        <p:spPr>
          <a:xfrm>
            <a:off x="291060" y="5354516"/>
            <a:ext cx="689352" cy="459568"/>
          </a:xfrm>
          <a:prstGeom prst="rect">
            <a:avLst/>
          </a:prstGeom>
        </p:spPr>
      </p:pic>
      <p:pic>
        <p:nvPicPr>
          <p:cNvPr id="19" name="Picture 18"/>
          <p:cNvPicPr>
            <a:picLocks noChangeAspect="1"/>
          </p:cNvPicPr>
          <p:nvPr/>
        </p:nvPicPr>
        <p:blipFill>
          <a:blip r:embed="rId7"/>
          <a:stretch>
            <a:fillRect/>
          </a:stretch>
        </p:blipFill>
        <p:spPr>
          <a:xfrm>
            <a:off x="7260265" y="471730"/>
            <a:ext cx="816935" cy="755970"/>
          </a:xfrm>
          <a:prstGeom prst="rect">
            <a:avLst/>
          </a:prstGeom>
        </p:spPr>
      </p:pic>
    </p:spTree>
    <p:extLst>
      <p:ext uri="{BB962C8B-B14F-4D97-AF65-F5344CB8AC3E}">
        <p14:creationId xmlns:p14="http://schemas.microsoft.com/office/powerpoint/2010/main" val="2834158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8976685" y="292100"/>
            <a:ext cx="3120065"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 </a:t>
            </a:r>
            <a:endParaRPr lang="en-GB" sz="1400" dirty="0">
              <a:solidFill>
                <a:schemeClr val="tx1"/>
              </a:solidFill>
            </a:endParaRPr>
          </a:p>
          <a:p>
            <a:endParaRPr lang="en-GB" sz="1400" dirty="0" smtClean="0">
              <a:solidFill>
                <a:schemeClr val="tx1"/>
              </a:solidFill>
            </a:endParaRPr>
          </a:p>
          <a:p>
            <a:r>
              <a:rPr lang="en-GB" sz="1400" dirty="0" smtClean="0">
                <a:solidFill>
                  <a:schemeClr val="tx1"/>
                </a:solidFill>
              </a:rPr>
              <a:t>The title- the </a:t>
            </a:r>
            <a:r>
              <a:rPr lang="en-GB" sz="1400" dirty="0">
                <a:solidFill>
                  <a:schemeClr val="tx1"/>
                </a:solidFill>
              </a:rPr>
              <a:t>title will be size 36 and the font style is Calibri (Body) and underlined. </a:t>
            </a:r>
          </a:p>
          <a:p>
            <a:endParaRPr lang="en-GB" sz="1400" dirty="0" smtClean="0">
              <a:solidFill>
                <a:schemeClr val="tx1"/>
              </a:solidFill>
            </a:endParaRPr>
          </a:p>
          <a:p>
            <a:r>
              <a:rPr lang="en-GB" sz="1400" dirty="0" smtClean="0">
                <a:solidFill>
                  <a:schemeClr val="tx1"/>
                </a:solidFill>
              </a:rPr>
              <a:t>search </a:t>
            </a:r>
            <a:r>
              <a:rPr lang="en-GB" sz="1400" dirty="0">
                <a:solidFill>
                  <a:schemeClr val="tx1"/>
                </a:solidFill>
              </a:rPr>
              <a:t>bar</a:t>
            </a:r>
            <a:r>
              <a:rPr lang="en-GB" sz="1400" dirty="0" smtClean="0">
                <a:solidFill>
                  <a:schemeClr val="tx1"/>
                </a:solidFill>
              </a:rPr>
              <a:t>.</a:t>
            </a:r>
          </a:p>
          <a:p>
            <a:endParaRPr lang="en-GB" sz="1400" dirty="0" smtClean="0">
              <a:solidFill>
                <a:schemeClr val="tx1"/>
              </a:solidFill>
            </a:endParaRPr>
          </a:p>
          <a:p>
            <a:r>
              <a:rPr lang="en-GB" sz="1400" dirty="0">
                <a:solidFill>
                  <a:schemeClr val="tx1"/>
                </a:solidFill>
              </a:rPr>
              <a:t>There is a </a:t>
            </a:r>
            <a:r>
              <a:rPr lang="en-GB" sz="1400" dirty="0" smtClean="0">
                <a:solidFill>
                  <a:schemeClr val="tx1"/>
                </a:solidFill>
              </a:rPr>
              <a:t>navigation bar </a:t>
            </a:r>
            <a:r>
              <a:rPr lang="en-GB" sz="1400" dirty="0">
                <a:solidFill>
                  <a:schemeClr val="tx1"/>
                </a:solidFill>
              </a:rPr>
              <a:t>with the links to other </a:t>
            </a:r>
            <a:r>
              <a:rPr lang="en-GB" sz="1400" dirty="0" smtClean="0">
                <a:solidFill>
                  <a:schemeClr val="tx1"/>
                </a:solidFill>
              </a:rPr>
              <a:t>pages</a:t>
            </a:r>
          </a:p>
          <a:p>
            <a:endParaRPr lang="en-GB" sz="1400" dirty="0">
              <a:solidFill>
                <a:schemeClr val="tx1"/>
              </a:solidFill>
            </a:endParaRPr>
          </a:p>
          <a:p>
            <a:r>
              <a:rPr lang="en-GB" sz="1400" dirty="0" smtClean="0">
                <a:solidFill>
                  <a:schemeClr val="tx1"/>
                </a:solidFill>
              </a:rPr>
              <a:t>List of the different types of headphones for types of phone, phone chargers, phone cases, selfie stick and </a:t>
            </a:r>
            <a:r>
              <a:rPr lang="en-GB" sz="1400" dirty="0">
                <a:solidFill>
                  <a:schemeClr val="tx1"/>
                </a:solidFill>
              </a:rPr>
              <a:t>the information for each </a:t>
            </a:r>
            <a:r>
              <a:rPr lang="en-GB" sz="1400" dirty="0" smtClean="0">
                <a:solidFill>
                  <a:schemeClr val="tx1"/>
                </a:solidFill>
              </a:rPr>
              <a:t>accessories </a:t>
            </a:r>
            <a:r>
              <a:rPr lang="en-GB" sz="1400" dirty="0">
                <a:solidFill>
                  <a:schemeClr val="tx1"/>
                </a:solidFill>
              </a:rPr>
              <a:t>will be size </a:t>
            </a:r>
            <a:r>
              <a:rPr lang="en-GB" sz="1400" dirty="0" smtClean="0">
                <a:solidFill>
                  <a:schemeClr val="tx1"/>
                </a:solidFill>
              </a:rPr>
              <a:t>14</a:t>
            </a:r>
            <a:r>
              <a:rPr lang="en-GB" sz="1400" dirty="0">
                <a:solidFill>
                  <a:schemeClr val="tx1"/>
                </a:solidFill>
              </a:rPr>
              <a:t>, the font colour will be </a:t>
            </a:r>
            <a:r>
              <a:rPr lang="en-GB" sz="1400" dirty="0" smtClean="0">
                <a:solidFill>
                  <a:schemeClr val="tx1"/>
                </a:solidFill>
              </a:rPr>
              <a:t>black and font </a:t>
            </a:r>
            <a:r>
              <a:rPr lang="en-GB" sz="1400" dirty="0">
                <a:solidFill>
                  <a:schemeClr val="tx1"/>
                </a:solidFill>
              </a:rPr>
              <a:t>Calibri (Body). </a:t>
            </a:r>
            <a:endParaRPr lang="en-GB" sz="1400" dirty="0" smtClean="0">
              <a:solidFill>
                <a:schemeClr val="tx1"/>
              </a:solidFill>
            </a:endParaRPr>
          </a:p>
          <a:p>
            <a:endParaRPr lang="en-GB" sz="1400" dirty="0" smtClean="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a:solidFill>
                <a:schemeClr val="tx1"/>
              </a:solidFill>
            </a:endParaRPr>
          </a:p>
          <a:p>
            <a:r>
              <a:rPr lang="en-GB" sz="1400" dirty="0" smtClean="0">
                <a:solidFill>
                  <a:schemeClr val="tx1"/>
                </a:solidFill>
              </a:rPr>
              <a:t> </a:t>
            </a:r>
          </a:p>
          <a:p>
            <a:endParaRPr lang="en-GB" sz="1400" dirty="0" smtClean="0">
              <a:solidFill>
                <a:schemeClr val="tx1"/>
              </a:solidFill>
            </a:endParaRPr>
          </a:p>
          <a:p>
            <a:endParaRPr lang="en-GB" sz="14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 typeface="Arial" panose="020B0604020202020204" pitchFamily="34" charset="0"/>
              <a:buChar char="•"/>
            </a:pPr>
            <a:endParaRPr lang="en-GB" sz="1600" dirty="0">
              <a:solidFill>
                <a:schemeClr val="tx1"/>
              </a:solidFill>
            </a:endParaRPr>
          </a:p>
          <a:p>
            <a:pPr marL="285750" indent="-285750">
              <a:buFont typeface="Arial" panose="020B0604020202020204" pitchFamily="34" charset="0"/>
              <a:buChar char="•"/>
            </a:pPr>
            <a:endParaRPr lang="en-GB" sz="1600" dirty="0" smtClean="0">
              <a:solidFill>
                <a:schemeClr val="tx1"/>
              </a:solidFill>
            </a:endParaRPr>
          </a:p>
          <a:p>
            <a:pPr marL="285750" indent="-285750">
              <a:buFont typeface="Arial" panose="020B0604020202020204" pitchFamily="34" charset="0"/>
              <a:buChar char="•"/>
            </a:pPr>
            <a:endParaRPr lang="en-GB" sz="1600" dirty="0">
              <a:solidFill>
                <a:schemeClr val="tx1"/>
              </a:solidFill>
            </a:endParaRPr>
          </a:p>
          <a:p>
            <a:endParaRPr lang="en-GB" dirty="0" smtClean="0"/>
          </a:p>
        </p:txBody>
      </p:sp>
      <p:sp>
        <p:nvSpPr>
          <p:cNvPr id="4" name="Rectangle 3"/>
          <p:cNvSpPr/>
          <p:nvPr/>
        </p:nvSpPr>
        <p:spPr>
          <a:xfrm>
            <a:off x="368300" y="355947"/>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68300" y="2172767"/>
            <a:ext cx="4064000" cy="20944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solidFill>
                  <a:schemeClr val="tx1"/>
                </a:solidFill>
              </a:rPr>
              <a:t>headphones</a:t>
            </a:r>
            <a:endParaRPr lang="en-GB" dirty="0">
              <a:solidFill>
                <a:schemeClr val="tx1"/>
              </a:solidFill>
            </a:endParaRPr>
          </a:p>
        </p:txBody>
      </p:sp>
      <p:sp>
        <p:nvSpPr>
          <p:cNvPr id="6" name="Rectangle 5"/>
          <p:cNvSpPr/>
          <p:nvPr/>
        </p:nvSpPr>
        <p:spPr>
          <a:xfrm>
            <a:off x="508000" y="574227"/>
            <a:ext cx="2006600" cy="425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bar</a:t>
            </a:r>
            <a:endParaRPr lang="en-GB" dirty="0">
              <a:solidFill>
                <a:schemeClr val="tx1"/>
              </a:solidFill>
            </a:endParaRPr>
          </a:p>
        </p:txBody>
      </p:sp>
      <p:sp>
        <p:nvSpPr>
          <p:cNvPr id="8" name="Rectangle 7"/>
          <p:cNvSpPr/>
          <p:nvPr/>
        </p:nvSpPr>
        <p:spPr>
          <a:xfrm>
            <a:off x="3403600" y="558353"/>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Title</a:t>
            </a:r>
            <a:endParaRPr lang="en-GB" dirty="0">
              <a:solidFill>
                <a:schemeClr val="tx1"/>
              </a:solidFill>
            </a:endParaRPr>
          </a:p>
        </p:txBody>
      </p:sp>
      <p:sp>
        <p:nvSpPr>
          <p:cNvPr id="19" name="Rectangle 18"/>
          <p:cNvSpPr/>
          <p:nvPr/>
        </p:nvSpPr>
        <p:spPr>
          <a:xfrm>
            <a:off x="5092700" y="2172767"/>
            <a:ext cx="3670300" cy="20944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chargers</a:t>
            </a:r>
            <a:endParaRPr lang="en-GB" dirty="0"/>
          </a:p>
        </p:txBody>
      </p:sp>
      <p:sp>
        <p:nvSpPr>
          <p:cNvPr id="41" name="Footer Placeholder 40"/>
          <p:cNvSpPr>
            <a:spLocks noGrp="1"/>
          </p:cNvSpPr>
          <p:nvPr>
            <p:ph type="ftr" sz="quarter" idx="11"/>
          </p:nvPr>
        </p:nvSpPr>
        <p:spPr>
          <a:xfrm>
            <a:off x="4044950" y="6484937"/>
            <a:ext cx="4114800" cy="365125"/>
          </a:xfrm>
        </p:spPr>
        <p:txBody>
          <a:bodyPr/>
          <a:lstStyle/>
          <a:p>
            <a:r>
              <a:rPr lang="en-GB" dirty="0" smtClean="0"/>
              <a:t>Arran Hopkins </a:t>
            </a:r>
            <a:endParaRPr lang="en-GB" dirty="0"/>
          </a:p>
        </p:txBody>
      </p:sp>
      <p:pic>
        <p:nvPicPr>
          <p:cNvPr id="24" name="Picture 23"/>
          <p:cNvPicPr>
            <a:picLocks noChangeAspect="1"/>
          </p:cNvPicPr>
          <p:nvPr/>
        </p:nvPicPr>
        <p:blipFill>
          <a:blip r:embed="rId2"/>
          <a:stretch>
            <a:fillRect/>
          </a:stretch>
        </p:blipFill>
        <p:spPr>
          <a:xfrm>
            <a:off x="368300" y="1389063"/>
            <a:ext cx="8394700" cy="585267"/>
          </a:xfrm>
          <a:prstGeom prst="rect">
            <a:avLst/>
          </a:prstGeom>
        </p:spPr>
      </p:pic>
      <p:sp>
        <p:nvSpPr>
          <p:cNvPr id="26" name="TextBox 25"/>
          <p:cNvSpPr txBox="1"/>
          <p:nvPr/>
        </p:nvSpPr>
        <p:spPr>
          <a:xfrm>
            <a:off x="114300" y="-49711"/>
            <a:ext cx="1701800" cy="369332"/>
          </a:xfrm>
          <a:prstGeom prst="rect">
            <a:avLst/>
          </a:prstGeom>
          <a:noFill/>
        </p:spPr>
        <p:txBody>
          <a:bodyPr wrap="square" rtlCol="0">
            <a:spAutoFit/>
          </a:bodyPr>
          <a:lstStyle/>
          <a:p>
            <a:r>
              <a:rPr lang="en-GB" dirty="0" smtClean="0"/>
              <a:t>Accessories </a:t>
            </a:r>
            <a:endParaRPr lang="en-GB" dirty="0"/>
          </a:p>
        </p:txBody>
      </p:sp>
      <p:cxnSp>
        <p:nvCxnSpPr>
          <p:cNvPr id="30" name="Straight Arrow Connector 29"/>
          <p:cNvCxnSpPr/>
          <p:nvPr/>
        </p:nvCxnSpPr>
        <p:spPr>
          <a:xfrm flipH="1">
            <a:off x="8159750" y="494755"/>
            <a:ext cx="816935" cy="369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flipH="1" flipV="1">
            <a:off x="4787901" y="772664"/>
            <a:ext cx="4188784" cy="1093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H="1" flipV="1">
            <a:off x="2286000" y="901701"/>
            <a:ext cx="6731000" cy="838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flipH="1" flipV="1">
            <a:off x="8568217" y="1816447"/>
            <a:ext cx="487677" cy="4071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8300" y="4422481"/>
            <a:ext cx="4064000" cy="1828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phone cases </a:t>
            </a:r>
            <a:endParaRPr lang="en-GB" dirty="0"/>
          </a:p>
        </p:txBody>
      </p:sp>
      <p:sp>
        <p:nvSpPr>
          <p:cNvPr id="11" name="Rectangle 10"/>
          <p:cNvSpPr/>
          <p:nvPr/>
        </p:nvSpPr>
        <p:spPr>
          <a:xfrm>
            <a:off x="5104606" y="4426449"/>
            <a:ext cx="3670300" cy="18248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a:t>selfie stick </a:t>
            </a:r>
            <a:endParaRPr lang="en-GB" dirty="0"/>
          </a:p>
        </p:txBody>
      </p:sp>
      <p:cxnSp>
        <p:nvCxnSpPr>
          <p:cNvPr id="15" name="Straight Arrow Connector 14"/>
          <p:cNvCxnSpPr/>
          <p:nvPr/>
        </p:nvCxnSpPr>
        <p:spPr>
          <a:xfrm flipH="1">
            <a:off x="3022600" y="2849751"/>
            <a:ext cx="5942179" cy="3760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7478232" y="3037775"/>
            <a:ext cx="1538768" cy="2233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a:off x="3022600" y="3219984"/>
            <a:ext cx="5877091" cy="2152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a:off x="7480300" y="3543423"/>
            <a:ext cx="1484479" cy="1828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3"/>
          <a:stretch>
            <a:fillRect/>
          </a:stretch>
        </p:blipFill>
        <p:spPr>
          <a:xfrm>
            <a:off x="7478232" y="431183"/>
            <a:ext cx="816935" cy="755970"/>
          </a:xfrm>
          <a:prstGeom prst="rect">
            <a:avLst/>
          </a:prstGeom>
        </p:spPr>
      </p:pic>
    </p:spTree>
    <p:extLst>
      <p:ext uri="{BB962C8B-B14F-4D97-AF65-F5344CB8AC3E}">
        <p14:creationId xmlns:p14="http://schemas.microsoft.com/office/powerpoint/2010/main" val="93118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9010650" y="127000"/>
            <a:ext cx="3054350" cy="657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 </a:t>
            </a:r>
          </a:p>
          <a:p>
            <a:endParaRPr lang="en-GB" sz="1400" dirty="0" smtClean="0">
              <a:solidFill>
                <a:schemeClr val="tx1"/>
              </a:solidFill>
            </a:endParaRPr>
          </a:p>
          <a:p>
            <a:r>
              <a:rPr lang="en-GB" sz="1400" dirty="0" smtClean="0">
                <a:solidFill>
                  <a:schemeClr val="tx1"/>
                </a:solidFill>
              </a:rPr>
              <a:t>The title- the </a:t>
            </a:r>
            <a:r>
              <a:rPr lang="en-GB" sz="1400" dirty="0">
                <a:solidFill>
                  <a:schemeClr val="tx1"/>
                </a:solidFill>
              </a:rPr>
              <a:t>title will be size 36 and the font style is Calibri (Body) and underlined. </a:t>
            </a:r>
          </a:p>
          <a:p>
            <a:endParaRPr lang="en-GB" sz="1400" dirty="0" smtClean="0">
              <a:solidFill>
                <a:schemeClr val="tx1"/>
              </a:solidFill>
            </a:endParaRPr>
          </a:p>
          <a:p>
            <a:r>
              <a:rPr lang="en-GB" sz="1400" dirty="0" smtClean="0">
                <a:solidFill>
                  <a:schemeClr val="tx1"/>
                </a:solidFill>
              </a:rPr>
              <a:t>search </a:t>
            </a:r>
            <a:r>
              <a:rPr lang="en-GB" sz="1400" dirty="0">
                <a:solidFill>
                  <a:schemeClr val="tx1"/>
                </a:solidFill>
              </a:rPr>
              <a:t>bar.</a:t>
            </a:r>
          </a:p>
          <a:p>
            <a:endParaRPr lang="en-GB" sz="1400" dirty="0">
              <a:solidFill>
                <a:schemeClr val="tx1"/>
              </a:solidFill>
            </a:endParaRPr>
          </a:p>
          <a:p>
            <a:r>
              <a:rPr lang="en-GB" sz="1400" dirty="0">
                <a:solidFill>
                  <a:schemeClr val="tx1"/>
                </a:solidFill>
              </a:rPr>
              <a:t>There is a navigation bar with the links to other </a:t>
            </a:r>
            <a:r>
              <a:rPr lang="en-GB" sz="1400" dirty="0" smtClean="0">
                <a:solidFill>
                  <a:schemeClr val="tx1"/>
                </a:solidFill>
              </a:rPr>
              <a:t>pages</a:t>
            </a:r>
          </a:p>
          <a:p>
            <a:endParaRPr lang="en-GB" sz="1400" dirty="0">
              <a:solidFill>
                <a:schemeClr val="tx1"/>
              </a:solidFill>
            </a:endParaRPr>
          </a:p>
          <a:p>
            <a:r>
              <a:rPr lang="en-GB" sz="1400" dirty="0" smtClean="0">
                <a:solidFill>
                  <a:schemeClr val="tx1"/>
                </a:solidFill>
              </a:rPr>
              <a:t>List of all the phones which have a deal going on and the information about the </a:t>
            </a:r>
            <a:r>
              <a:rPr lang="en-GB" sz="1400" dirty="0">
                <a:solidFill>
                  <a:schemeClr val="tx1"/>
                </a:solidFill>
              </a:rPr>
              <a:t>deals will be size 14, the font colour will be </a:t>
            </a:r>
            <a:r>
              <a:rPr lang="en-GB" sz="1400" dirty="0" smtClean="0">
                <a:solidFill>
                  <a:schemeClr val="tx1"/>
                </a:solidFill>
              </a:rPr>
              <a:t>black font </a:t>
            </a:r>
            <a:r>
              <a:rPr lang="en-GB" sz="1400" dirty="0">
                <a:solidFill>
                  <a:schemeClr val="tx1"/>
                </a:solidFill>
              </a:rPr>
              <a:t>Calibri (Body). </a:t>
            </a:r>
            <a:endParaRPr lang="en-GB" sz="1400" dirty="0" smtClean="0">
              <a:solidFill>
                <a:schemeClr val="tx1"/>
              </a:solidFill>
            </a:endParaRPr>
          </a:p>
          <a:p>
            <a:endParaRPr lang="en-GB" sz="1400" dirty="0">
              <a:solidFill>
                <a:schemeClr val="tx1"/>
              </a:solidFill>
            </a:endParaRPr>
          </a:p>
          <a:p>
            <a:r>
              <a:rPr lang="en-GB" sz="1400" dirty="0" smtClean="0">
                <a:solidFill>
                  <a:schemeClr val="tx1"/>
                </a:solidFill>
              </a:rPr>
              <a:t>List of all the accessories which have a deal going on. And </a:t>
            </a:r>
            <a:r>
              <a:rPr lang="en-GB" sz="1400" dirty="0">
                <a:solidFill>
                  <a:schemeClr val="tx1"/>
                </a:solidFill>
              </a:rPr>
              <a:t>the information about the deals will be size 14, the font colour will be </a:t>
            </a:r>
            <a:r>
              <a:rPr lang="en-GB" sz="1400" dirty="0" smtClean="0">
                <a:solidFill>
                  <a:schemeClr val="tx1"/>
                </a:solidFill>
              </a:rPr>
              <a:t>black and  </a:t>
            </a:r>
            <a:r>
              <a:rPr lang="en-GB" sz="1400" dirty="0">
                <a:solidFill>
                  <a:schemeClr val="tx1"/>
                </a:solidFill>
              </a:rPr>
              <a:t>font Calibri (Body). </a:t>
            </a:r>
          </a:p>
          <a:p>
            <a:endParaRPr lang="en-GB" sz="1400" dirty="0" smtClean="0">
              <a:solidFill>
                <a:schemeClr val="tx1"/>
              </a:solidFill>
            </a:endParaRPr>
          </a:p>
          <a:p>
            <a:r>
              <a:rPr lang="en-GB" sz="1400" dirty="0" smtClean="0">
                <a:solidFill>
                  <a:schemeClr val="tx1"/>
                </a:solidFill>
              </a:rPr>
              <a:t>List of deals with phones and accessories bundled together</a:t>
            </a:r>
            <a:r>
              <a:rPr lang="en-GB" sz="1400" dirty="0">
                <a:solidFill>
                  <a:schemeClr val="tx1"/>
                </a:solidFill>
              </a:rPr>
              <a:t>. </a:t>
            </a:r>
            <a:r>
              <a:rPr lang="en-GB" sz="1400" dirty="0" smtClean="0">
                <a:solidFill>
                  <a:schemeClr val="tx1"/>
                </a:solidFill>
              </a:rPr>
              <a:t>And </a:t>
            </a:r>
            <a:r>
              <a:rPr lang="en-GB" sz="1400" dirty="0">
                <a:solidFill>
                  <a:schemeClr val="tx1"/>
                </a:solidFill>
              </a:rPr>
              <a:t>the information about the deals will be size 14, the font colour will be </a:t>
            </a:r>
            <a:r>
              <a:rPr lang="en-GB" sz="1400" dirty="0" smtClean="0">
                <a:solidFill>
                  <a:schemeClr val="tx1"/>
                </a:solidFill>
              </a:rPr>
              <a:t>black and   </a:t>
            </a:r>
            <a:r>
              <a:rPr lang="en-GB" sz="1400" dirty="0">
                <a:solidFill>
                  <a:schemeClr val="tx1"/>
                </a:solidFill>
              </a:rPr>
              <a:t>font Calibri (Body</a:t>
            </a:r>
            <a:r>
              <a:rPr lang="en-GB" sz="1400" dirty="0" smtClean="0">
                <a:solidFill>
                  <a:schemeClr val="tx1"/>
                </a:solidFill>
              </a:rPr>
              <a:t>).</a:t>
            </a:r>
          </a:p>
          <a:p>
            <a:endParaRPr lang="en-GB" sz="1400" dirty="0" smtClean="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smtClean="0">
              <a:solidFill>
                <a:schemeClr val="tx1"/>
              </a:solidFill>
            </a:endParaRPr>
          </a:p>
          <a:p>
            <a:endParaRPr lang="en-GB" sz="1400" dirty="0">
              <a:solidFill>
                <a:schemeClr val="tx1"/>
              </a:solidFill>
            </a:endParaRPr>
          </a:p>
          <a:p>
            <a:r>
              <a:rPr lang="en-GB" sz="1400" dirty="0" smtClean="0">
                <a:solidFill>
                  <a:schemeClr val="tx1"/>
                </a:solidFill>
              </a:rPr>
              <a:t>    </a:t>
            </a:r>
          </a:p>
          <a:p>
            <a:endParaRPr lang="en-GB" sz="1400" dirty="0">
              <a:solidFill>
                <a:schemeClr val="tx1"/>
              </a:solidFill>
            </a:endParaRP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endParaRPr lang="en-GB" sz="1400" dirty="0" smtClean="0">
              <a:solidFill>
                <a:schemeClr val="tx1"/>
              </a:solidFill>
            </a:endParaRPr>
          </a:p>
          <a:p>
            <a:pPr marL="285750" indent="-285750">
              <a:buFont typeface="Arial" panose="020B0604020202020204" pitchFamily="34" charset="0"/>
              <a:buChar char="•"/>
            </a:pPr>
            <a:endParaRPr lang="en-GB" sz="1400" dirty="0">
              <a:solidFill>
                <a:schemeClr val="tx1"/>
              </a:solidFill>
            </a:endParaRPr>
          </a:p>
          <a:p>
            <a:endParaRPr lang="en-GB" sz="1600" dirty="0" smtClean="0"/>
          </a:p>
        </p:txBody>
      </p:sp>
      <p:sp>
        <p:nvSpPr>
          <p:cNvPr id="4" name="Rectangle 3"/>
          <p:cNvSpPr/>
          <p:nvPr/>
        </p:nvSpPr>
        <p:spPr>
          <a:xfrm>
            <a:off x="368300" y="393700"/>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398" y="2089781"/>
            <a:ext cx="3676650" cy="19363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schemeClr val="tx1"/>
                </a:solidFill>
              </a:rPr>
              <a:t>Phones </a:t>
            </a:r>
            <a:endParaRPr lang="en-GB" dirty="0">
              <a:solidFill>
                <a:schemeClr val="tx1"/>
              </a:solidFill>
            </a:endParaRPr>
          </a:p>
        </p:txBody>
      </p:sp>
      <p:sp>
        <p:nvSpPr>
          <p:cNvPr id="6" name="Rectangle 5"/>
          <p:cNvSpPr/>
          <p:nvPr/>
        </p:nvSpPr>
        <p:spPr>
          <a:xfrm>
            <a:off x="457200" y="582339"/>
            <a:ext cx="2006600" cy="441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a:t>
            </a:r>
            <a:r>
              <a:rPr lang="en-GB" dirty="0">
                <a:solidFill>
                  <a:schemeClr val="tx1"/>
                </a:solidFill>
              </a:rPr>
              <a:t>bar</a:t>
            </a:r>
          </a:p>
        </p:txBody>
      </p:sp>
      <p:sp>
        <p:nvSpPr>
          <p:cNvPr id="8" name="Rectangle 7"/>
          <p:cNvSpPr/>
          <p:nvPr/>
        </p:nvSpPr>
        <p:spPr>
          <a:xfrm>
            <a:off x="3492498" y="582339"/>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Title</a:t>
            </a:r>
            <a:endParaRPr lang="en-GB" dirty="0">
              <a:solidFill>
                <a:schemeClr val="tx1"/>
              </a:solidFill>
            </a:endParaRPr>
          </a:p>
        </p:txBody>
      </p:sp>
      <p:sp>
        <p:nvSpPr>
          <p:cNvPr id="19" name="Rectangle 18"/>
          <p:cNvSpPr/>
          <p:nvPr/>
        </p:nvSpPr>
        <p:spPr>
          <a:xfrm>
            <a:off x="4797425" y="2086167"/>
            <a:ext cx="3727450" cy="19400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Accessories</a:t>
            </a:r>
            <a:endParaRPr lang="en-GB" dirty="0"/>
          </a:p>
        </p:txBody>
      </p:sp>
      <p:sp>
        <p:nvSpPr>
          <p:cNvPr id="24" name="Footer Placeholder 23"/>
          <p:cNvSpPr>
            <a:spLocks noGrp="1"/>
          </p:cNvSpPr>
          <p:nvPr>
            <p:ph type="ftr" sz="quarter" idx="11"/>
          </p:nvPr>
        </p:nvSpPr>
        <p:spPr>
          <a:xfrm>
            <a:off x="4044950" y="6459537"/>
            <a:ext cx="4114800" cy="365125"/>
          </a:xfrm>
        </p:spPr>
        <p:txBody>
          <a:bodyPr/>
          <a:lstStyle/>
          <a:p>
            <a:r>
              <a:rPr lang="en-GB" dirty="0" smtClean="0"/>
              <a:t>Arran Hopkins </a:t>
            </a:r>
            <a:endParaRPr lang="en-GB" dirty="0"/>
          </a:p>
        </p:txBody>
      </p:sp>
      <p:pic>
        <p:nvPicPr>
          <p:cNvPr id="26" name="Picture 25"/>
          <p:cNvPicPr>
            <a:picLocks noChangeAspect="1"/>
          </p:cNvPicPr>
          <p:nvPr/>
        </p:nvPicPr>
        <p:blipFill>
          <a:blip r:embed="rId2"/>
          <a:stretch>
            <a:fillRect/>
          </a:stretch>
        </p:blipFill>
        <p:spPr>
          <a:xfrm>
            <a:off x="368300" y="1407046"/>
            <a:ext cx="8279086" cy="585267"/>
          </a:xfrm>
          <a:prstGeom prst="rect">
            <a:avLst/>
          </a:prstGeom>
        </p:spPr>
      </p:pic>
      <p:cxnSp>
        <p:nvCxnSpPr>
          <p:cNvPr id="11" name="Straight Arrow Connector 10"/>
          <p:cNvCxnSpPr/>
          <p:nvPr/>
        </p:nvCxnSpPr>
        <p:spPr>
          <a:xfrm flipH="1">
            <a:off x="8255000" y="369225"/>
            <a:ext cx="800101" cy="3038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H="1" flipV="1">
            <a:off x="2070101" y="889001"/>
            <a:ext cx="6940549" cy="685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5194300" y="744538"/>
            <a:ext cx="3843337" cy="1063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flipV="1">
            <a:off x="8458199" y="1841501"/>
            <a:ext cx="579438" cy="1508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52400" y="0"/>
            <a:ext cx="1765300" cy="369332"/>
          </a:xfrm>
          <a:prstGeom prst="rect">
            <a:avLst/>
          </a:prstGeom>
          <a:noFill/>
        </p:spPr>
        <p:txBody>
          <a:bodyPr wrap="square" rtlCol="0">
            <a:spAutoFit/>
          </a:bodyPr>
          <a:lstStyle/>
          <a:p>
            <a:r>
              <a:rPr lang="en-GB" dirty="0" smtClean="0"/>
              <a:t>Deals </a:t>
            </a:r>
            <a:endParaRPr lang="en-GB" dirty="0"/>
          </a:p>
        </p:txBody>
      </p:sp>
      <p:sp>
        <p:nvSpPr>
          <p:cNvPr id="16" name="Rectangle 15"/>
          <p:cNvSpPr/>
          <p:nvPr/>
        </p:nvSpPr>
        <p:spPr>
          <a:xfrm>
            <a:off x="406397" y="4348436"/>
            <a:ext cx="8118477" cy="19761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Phones </a:t>
            </a:r>
            <a:r>
              <a:rPr lang="en-GB" dirty="0"/>
              <a:t>and </a:t>
            </a:r>
            <a:r>
              <a:rPr lang="en-GB" dirty="0" smtClean="0"/>
              <a:t>Accessories Bundled</a:t>
            </a:r>
            <a:endParaRPr lang="en-GB" dirty="0"/>
          </a:p>
        </p:txBody>
      </p:sp>
      <p:cxnSp>
        <p:nvCxnSpPr>
          <p:cNvPr id="25" name="Straight Arrow Connector 24"/>
          <p:cNvCxnSpPr/>
          <p:nvPr/>
        </p:nvCxnSpPr>
        <p:spPr>
          <a:xfrm flipH="1">
            <a:off x="2667000" y="2671296"/>
            <a:ext cx="6370637" cy="4275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flipH="1" flipV="1">
            <a:off x="7251701" y="3098800"/>
            <a:ext cx="1785936" cy="5815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H="1">
            <a:off x="6083301" y="5041900"/>
            <a:ext cx="2971800" cy="330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3"/>
          <a:stretch>
            <a:fillRect/>
          </a:stretch>
        </p:blipFill>
        <p:spPr>
          <a:xfrm>
            <a:off x="7553473" y="472916"/>
            <a:ext cx="816935" cy="755970"/>
          </a:xfrm>
          <a:prstGeom prst="rect">
            <a:avLst/>
          </a:prstGeom>
        </p:spPr>
      </p:pic>
    </p:spTree>
    <p:extLst>
      <p:ext uri="{BB962C8B-B14F-4D97-AF65-F5344CB8AC3E}">
        <p14:creationId xmlns:p14="http://schemas.microsoft.com/office/powerpoint/2010/main" val="357302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68300" y="393700"/>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82598" y="581024"/>
            <a:ext cx="20066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a:t>
            </a:r>
            <a:r>
              <a:rPr lang="en-GB" dirty="0">
                <a:solidFill>
                  <a:schemeClr val="tx1"/>
                </a:solidFill>
              </a:rPr>
              <a:t>bar</a:t>
            </a:r>
          </a:p>
        </p:txBody>
      </p:sp>
      <p:sp>
        <p:nvSpPr>
          <p:cNvPr id="8" name="Rectangle 7"/>
          <p:cNvSpPr/>
          <p:nvPr/>
        </p:nvSpPr>
        <p:spPr>
          <a:xfrm>
            <a:off x="3409948" y="581024"/>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a:t>
            </a:r>
            <a:r>
              <a:rPr lang="en-GB" dirty="0" smtClean="0">
                <a:solidFill>
                  <a:schemeClr val="tx1"/>
                </a:solidFill>
              </a:rPr>
              <a:t>itle</a:t>
            </a:r>
            <a:endParaRPr lang="en-GB" dirty="0">
              <a:solidFill>
                <a:schemeClr val="tx1"/>
              </a:solidFill>
            </a:endParaRPr>
          </a:p>
        </p:txBody>
      </p:sp>
      <p:sp>
        <p:nvSpPr>
          <p:cNvPr id="24" name="Footer Placeholder 23"/>
          <p:cNvSpPr>
            <a:spLocks noGrp="1"/>
          </p:cNvSpPr>
          <p:nvPr>
            <p:ph type="ftr" sz="quarter" idx="11"/>
          </p:nvPr>
        </p:nvSpPr>
        <p:spPr>
          <a:xfrm>
            <a:off x="4044950" y="6430962"/>
            <a:ext cx="4114800" cy="365125"/>
          </a:xfrm>
        </p:spPr>
        <p:txBody>
          <a:bodyPr/>
          <a:lstStyle/>
          <a:p>
            <a:r>
              <a:rPr lang="en-GB" dirty="0" smtClean="0"/>
              <a:t>Arran Hopkins </a:t>
            </a:r>
            <a:endParaRPr lang="en-GB" dirty="0"/>
          </a:p>
        </p:txBody>
      </p:sp>
      <p:sp>
        <p:nvSpPr>
          <p:cNvPr id="28" name="Rectangle 27"/>
          <p:cNvSpPr/>
          <p:nvPr/>
        </p:nvSpPr>
        <p:spPr>
          <a:xfrm>
            <a:off x="9080500" y="305832"/>
            <a:ext cx="3009900" cy="6196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 </a:t>
            </a:r>
          </a:p>
          <a:p>
            <a:endParaRPr lang="en-GB" sz="1400" dirty="0">
              <a:solidFill>
                <a:schemeClr val="tx1"/>
              </a:solidFill>
            </a:endParaRPr>
          </a:p>
          <a:p>
            <a:r>
              <a:rPr lang="en-GB" sz="1400" dirty="0" smtClean="0">
                <a:solidFill>
                  <a:schemeClr val="tx1"/>
                </a:solidFill>
              </a:rPr>
              <a:t>The </a:t>
            </a:r>
            <a:r>
              <a:rPr lang="en-GB" sz="1400" dirty="0">
                <a:solidFill>
                  <a:schemeClr val="tx1"/>
                </a:solidFill>
              </a:rPr>
              <a:t>title- the title will be size 36 and the font style is Calibri (Body) and underlined. </a:t>
            </a:r>
          </a:p>
          <a:p>
            <a:endParaRPr lang="en-GB" sz="1400" dirty="0" smtClean="0">
              <a:solidFill>
                <a:schemeClr val="tx1"/>
              </a:solidFill>
            </a:endParaRPr>
          </a:p>
          <a:p>
            <a:r>
              <a:rPr lang="en-GB" sz="1400" dirty="0" smtClean="0">
                <a:solidFill>
                  <a:schemeClr val="tx1"/>
                </a:solidFill>
              </a:rPr>
              <a:t>search </a:t>
            </a:r>
            <a:r>
              <a:rPr lang="en-GB" sz="1400" dirty="0">
                <a:solidFill>
                  <a:schemeClr val="tx1"/>
                </a:solidFill>
              </a:rPr>
              <a:t>bar.</a:t>
            </a:r>
          </a:p>
          <a:p>
            <a:endParaRPr lang="en-GB" sz="1400" dirty="0">
              <a:solidFill>
                <a:schemeClr val="tx1"/>
              </a:solidFill>
            </a:endParaRPr>
          </a:p>
          <a:p>
            <a:r>
              <a:rPr lang="en-GB" sz="1400" dirty="0">
                <a:solidFill>
                  <a:schemeClr val="tx1"/>
                </a:solidFill>
              </a:rPr>
              <a:t>There is a navigation bar with the links to other </a:t>
            </a:r>
            <a:r>
              <a:rPr lang="en-GB" sz="1400" dirty="0" smtClean="0">
                <a:solidFill>
                  <a:schemeClr val="tx1"/>
                </a:solidFill>
              </a:rPr>
              <a:t>pages</a:t>
            </a:r>
          </a:p>
          <a:p>
            <a:endParaRPr lang="en-GB" sz="1400" dirty="0" smtClean="0">
              <a:solidFill>
                <a:schemeClr val="tx1"/>
              </a:solidFill>
            </a:endParaRPr>
          </a:p>
          <a:p>
            <a:r>
              <a:rPr lang="en-GB" sz="1400" dirty="0" smtClean="0">
                <a:solidFill>
                  <a:schemeClr val="tx1"/>
                </a:solidFill>
              </a:rPr>
              <a:t>This is a table of are services that are on the website and the table will have a description of what the services and what they do and the table will show when some services end and start. </a:t>
            </a:r>
          </a:p>
          <a:p>
            <a:r>
              <a:rPr lang="en-GB" sz="1400" dirty="0" smtClean="0">
                <a:solidFill>
                  <a:schemeClr val="tx1"/>
                </a:solidFill>
              </a:rPr>
              <a:t>And the information about our services will </a:t>
            </a:r>
            <a:r>
              <a:rPr lang="en-GB" sz="1400" dirty="0">
                <a:solidFill>
                  <a:schemeClr val="tx1"/>
                </a:solidFill>
              </a:rPr>
              <a:t>be size 14 and font Calibri (Body</a:t>
            </a:r>
            <a:r>
              <a:rPr lang="en-GB" sz="1400" dirty="0" smtClean="0">
                <a:solidFill>
                  <a:schemeClr val="tx1"/>
                </a:solidFill>
              </a:rPr>
              <a:t>) and the table is 8 down and 3 along</a:t>
            </a:r>
            <a:r>
              <a:rPr lang="en-GB" sz="1400" dirty="0">
                <a:solidFill>
                  <a:schemeClr val="tx1"/>
                </a:solidFill>
              </a:rPr>
              <a:t> </a:t>
            </a:r>
            <a:r>
              <a:rPr lang="en-GB" sz="1400" dirty="0" smtClean="0">
                <a:solidFill>
                  <a:schemeClr val="tx1"/>
                </a:solidFill>
              </a:rPr>
              <a:t>and the </a:t>
            </a:r>
            <a:r>
              <a:rPr lang="en-GB" sz="1400" dirty="0">
                <a:solidFill>
                  <a:schemeClr val="tx1"/>
                </a:solidFill>
              </a:rPr>
              <a:t>font colour will be black</a:t>
            </a:r>
            <a:endParaRPr lang="en-GB" sz="1400" dirty="0" smtClean="0">
              <a:solidFill>
                <a:schemeClr val="tx1"/>
              </a:solidFill>
            </a:endParaRPr>
          </a:p>
          <a:p>
            <a:endParaRPr lang="en-GB" sz="1400" dirty="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smtClean="0">
              <a:solidFill>
                <a:schemeClr val="tx1"/>
              </a:solidFill>
            </a:endParaRPr>
          </a:p>
          <a:p>
            <a:endParaRPr lang="en-GB" sz="1400" dirty="0">
              <a:solidFill>
                <a:schemeClr val="tx1"/>
              </a:solidFill>
            </a:endParaRPr>
          </a:p>
          <a:p>
            <a:endParaRPr lang="en-GB" sz="1400" dirty="0" smtClean="0">
              <a:solidFill>
                <a:schemeClr val="tx1"/>
              </a:solidFill>
            </a:endParaRPr>
          </a:p>
          <a:p>
            <a:endParaRPr lang="en-GB" sz="1400" dirty="0">
              <a:solidFill>
                <a:schemeClr val="tx1"/>
              </a:solidFill>
            </a:endParaRPr>
          </a:p>
          <a:p>
            <a:endParaRPr lang="en-GB" sz="1400" dirty="0" smtClean="0">
              <a:solidFill>
                <a:schemeClr val="tx1"/>
              </a:solidFill>
            </a:endParaRPr>
          </a:p>
          <a:p>
            <a:endParaRPr lang="en-GB" sz="1400" dirty="0">
              <a:solidFill>
                <a:schemeClr val="tx1"/>
              </a:solidFill>
            </a:endParaRPr>
          </a:p>
          <a:p>
            <a:endParaRPr lang="en-GB" sz="1400" dirty="0">
              <a:solidFill>
                <a:schemeClr val="tx1"/>
              </a:solidFill>
            </a:endParaRPr>
          </a:p>
        </p:txBody>
      </p:sp>
      <p:pic>
        <p:nvPicPr>
          <p:cNvPr id="3" name="Picture 2"/>
          <p:cNvPicPr>
            <a:picLocks noChangeAspect="1"/>
          </p:cNvPicPr>
          <p:nvPr/>
        </p:nvPicPr>
        <p:blipFill>
          <a:blip r:embed="rId2"/>
          <a:stretch>
            <a:fillRect/>
          </a:stretch>
        </p:blipFill>
        <p:spPr>
          <a:xfrm>
            <a:off x="400050" y="1392759"/>
            <a:ext cx="8279086" cy="585267"/>
          </a:xfrm>
          <a:prstGeom prst="rect">
            <a:avLst/>
          </a:prstGeom>
        </p:spPr>
      </p:pic>
      <p:sp>
        <p:nvSpPr>
          <p:cNvPr id="25" name="TextBox 24"/>
          <p:cNvSpPr txBox="1"/>
          <p:nvPr/>
        </p:nvSpPr>
        <p:spPr>
          <a:xfrm>
            <a:off x="152400" y="-77232"/>
            <a:ext cx="1092200" cy="369332"/>
          </a:xfrm>
          <a:prstGeom prst="rect">
            <a:avLst/>
          </a:prstGeom>
          <a:noFill/>
        </p:spPr>
        <p:txBody>
          <a:bodyPr wrap="square" rtlCol="0">
            <a:spAutoFit/>
          </a:bodyPr>
          <a:lstStyle/>
          <a:p>
            <a:r>
              <a:rPr lang="en-GB" dirty="0" smtClean="0"/>
              <a:t>Services </a:t>
            </a:r>
            <a:endParaRPr lang="en-GB" dirty="0"/>
          </a:p>
        </p:txBody>
      </p:sp>
      <p:cxnSp>
        <p:nvCxnSpPr>
          <p:cNvPr id="27" name="Straight Arrow Connector 26"/>
          <p:cNvCxnSpPr/>
          <p:nvPr/>
        </p:nvCxnSpPr>
        <p:spPr>
          <a:xfrm flipH="1">
            <a:off x="8159750" y="507963"/>
            <a:ext cx="933448" cy="2359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flipH="1" flipV="1">
            <a:off x="2006600" y="844827"/>
            <a:ext cx="7150100" cy="9043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flipH="1">
            <a:off x="5486400" y="887414"/>
            <a:ext cx="3663952" cy="674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flipH="1" flipV="1">
            <a:off x="5581650" y="1685392"/>
            <a:ext cx="3547132" cy="4847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H="1">
            <a:off x="5143500" y="2825726"/>
            <a:ext cx="4006852" cy="8230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869312809"/>
              </p:ext>
            </p:extLst>
          </p:nvPr>
        </p:nvGraphicFramePr>
        <p:xfrm>
          <a:off x="400050" y="2159000"/>
          <a:ext cx="8127999" cy="4127499"/>
        </p:xfrm>
        <a:graphic>
          <a:graphicData uri="http://schemas.openxmlformats.org/drawingml/2006/table">
            <a:tbl>
              <a:tblPr firstRow="1" bandRow="1"/>
              <a:tblGrid>
                <a:gridCol w="2709333">
                  <a:extLst>
                    <a:ext uri="{9D8B030D-6E8A-4147-A177-3AD203B41FA5}">
                      <a16:colId xmlns:a16="http://schemas.microsoft.com/office/drawing/2014/main" val="4209548053"/>
                    </a:ext>
                  </a:extLst>
                </a:gridCol>
                <a:gridCol w="2709333">
                  <a:extLst>
                    <a:ext uri="{9D8B030D-6E8A-4147-A177-3AD203B41FA5}">
                      <a16:colId xmlns:a16="http://schemas.microsoft.com/office/drawing/2014/main" val="1783813162"/>
                    </a:ext>
                  </a:extLst>
                </a:gridCol>
                <a:gridCol w="2709333">
                  <a:extLst>
                    <a:ext uri="{9D8B030D-6E8A-4147-A177-3AD203B41FA5}">
                      <a16:colId xmlns:a16="http://schemas.microsoft.com/office/drawing/2014/main" val="3690717354"/>
                    </a:ext>
                  </a:extLst>
                </a:gridCol>
              </a:tblGrid>
              <a:tr h="641667">
                <a:tc>
                  <a:txBody>
                    <a:bodyPr/>
                    <a:lstStyle/>
                    <a:p>
                      <a:r>
                        <a:rPr lang="en-GB" dirty="0" smtClean="0"/>
                        <a:t>Services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Information</a:t>
                      </a:r>
                      <a:r>
                        <a:rPr lang="en-GB" baseline="0" dirty="0" smtClean="0"/>
                        <a:t> on the service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Where to</a:t>
                      </a:r>
                      <a:r>
                        <a:rPr lang="en-GB" baseline="0" dirty="0" smtClean="0"/>
                        <a:t> find the services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037380"/>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8974799"/>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2288568"/>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54383"/>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8377282"/>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36240"/>
                  </a:ext>
                </a:extLst>
              </a:tr>
              <a:tr h="497976">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214660"/>
                  </a:ext>
                </a:extLst>
              </a:tr>
              <a:tr h="497976">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884331"/>
                  </a:ext>
                </a:extLst>
              </a:tr>
            </a:tbl>
          </a:graphicData>
        </a:graphic>
      </p:graphicFrame>
      <p:pic>
        <p:nvPicPr>
          <p:cNvPr id="21" name="Picture 20"/>
          <p:cNvPicPr>
            <a:picLocks noChangeAspect="1"/>
          </p:cNvPicPr>
          <p:nvPr/>
        </p:nvPicPr>
        <p:blipFill>
          <a:blip r:embed="rId3"/>
          <a:stretch>
            <a:fillRect/>
          </a:stretch>
        </p:blipFill>
        <p:spPr>
          <a:xfrm>
            <a:off x="7471882" y="455815"/>
            <a:ext cx="816935" cy="755970"/>
          </a:xfrm>
          <a:prstGeom prst="rect">
            <a:avLst/>
          </a:prstGeom>
        </p:spPr>
      </p:pic>
    </p:spTree>
    <p:extLst>
      <p:ext uri="{BB962C8B-B14F-4D97-AF65-F5344CB8AC3E}">
        <p14:creationId xmlns:p14="http://schemas.microsoft.com/office/powerpoint/2010/main" val="3450487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9010650" y="127000"/>
            <a:ext cx="3054350" cy="657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a:t>
            </a:r>
          </a:p>
          <a:p>
            <a:endParaRPr lang="en-GB" sz="1400" dirty="0">
              <a:solidFill>
                <a:schemeClr val="tx1"/>
              </a:solidFill>
            </a:endParaRPr>
          </a:p>
          <a:p>
            <a:r>
              <a:rPr lang="en-GB" sz="1400" dirty="0" smtClean="0">
                <a:solidFill>
                  <a:schemeClr val="tx1"/>
                </a:solidFill>
              </a:rPr>
              <a:t>The title- the </a:t>
            </a:r>
            <a:r>
              <a:rPr lang="en-GB" sz="1400" dirty="0">
                <a:solidFill>
                  <a:schemeClr val="tx1"/>
                </a:solidFill>
              </a:rPr>
              <a:t>title will be size 36 and the font style is Calibri (Body) and underlined. </a:t>
            </a:r>
          </a:p>
          <a:p>
            <a:endParaRPr lang="en-GB" sz="1400" dirty="0" smtClean="0">
              <a:solidFill>
                <a:schemeClr val="tx1"/>
              </a:solidFill>
            </a:endParaRPr>
          </a:p>
          <a:p>
            <a:r>
              <a:rPr lang="en-GB" sz="1400" dirty="0" smtClean="0">
                <a:solidFill>
                  <a:schemeClr val="tx1"/>
                </a:solidFill>
              </a:rPr>
              <a:t>search </a:t>
            </a:r>
            <a:r>
              <a:rPr lang="en-GB" sz="1400" dirty="0">
                <a:solidFill>
                  <a:schemeClr val="tx1"/>
                </a:solidFill>
              </a:rPr>
              <a:t>bar.</a:t>
            </a:r>
          </a:p>
          <a:p>
            <a:endParaRPr lang="en-GB" sz="1400" dirty="0">
              <a:solidFill>
                <a:schemeClr val="tx1"/>
              </a:solidFill>
            </a:endParaRPr>
          </a:p>
          <a:p>
            <a:r>
              <a:rPr lang="en-GB" sz="1400" dirty="0" smtClean="0">
                <a:solidFill>
                  <a:schemeClr val="tx1"/>
                </a:solidFill>
              </a:rPr>
              <a:t>There </a:t>
            </a:r>
            <a:r>
              <a:rPr lang="en-GB" sz="1400" dirty="0">
                <a:solidFill>
                  <a:schemeClr val="tx1"/>
                </a:solidFill>
              </a:rPr>
              <a:t>is a navigation bar with the links to other </a:t>
            </a:r>
            <a:r>
              <a:rPr lang="en-GB" sz="1400" dirty="0" smtClean="0">
                <a:solidFill>
                  <a:schemeClr val="tx1"/>
                </a:solidFill>
              </a:rPr>
              <a:t>pages</a:t>
            </a:r>
          </a:p>
          <a:p>
            <a:endParaRPr lang="en-GB" sz="1400" dirty="0">
              <a:solidFill>
                <a:schemeClr val="tx1"/>
              </a:solidFill>
            </a:endParaRPr>
          </a:p>
          <a:p>
            <a:r>
              <a:rPr lang="en-GB" sz="1400" dirty="0" smtClean="0">
                <a:solidFill>
                  <a:schemeClr val="tx1"/>
                </a:solidFill>
              </a:rPr>
              <a:t>A list of problems and features that you might have a problem with on the  website and answers on how to use them and to fix problems. And the </a:t>
            </a:r>
            <a:r>
              <a:rPr lang="en-GB" sz="1400" dirty="0">
                <a:solidFill>
                  <a:schemeClr val="tx1"/>
                </a:solidFill>
              </a:rPr>
              <a:t>information will be </a:t>
            </a:r>
            <a:r>
              <a:rPr lang="en-GB" sz="1400" dirty="0" smtClean="0">
                <a:solidFill>
                  <a:schemeClr val="tx1"/>
                </a:solidFill>
              </a:rPr>
              <a:t>size </a:t>
            </a:r>
            <a:r>
              <a:rPr lang="en-GB" sz="1400" dirty="0">
                <a:solidFill>
                  <a:schemeClr val="tx1"/>
                </a:solidFill>
              </a:rPr>
              <a:t>14, the font colour will be </a:t>
            </a:r>
            <a:r>
              <a:rPr lang="en-GB" sz="1400" dirty="0" smtClean="0">
                <a:solidFill>
                  <a:schemeClr val="tx1"/>
                </a:solidFill>
              </a:rPr>
              <a:t>black font </a:t>
            </a:r>
            <a:r>
              <a:rPr lang="en-GB" sz="1400" dirty="0">
                <a:solidFill>
                  <a:schemeClr val="tx1"/>
                </a:solidFill>
              </a:rPr>
              <a:t>Calibri (Body). </a:t>
            </a:r>
            <a:endParaRPr lang="en-GB" sz="1400" dirty="0" smtClean="0">
              <a:solidFill>
                <a:schemeClr val="tx1"/>
              </a:solidFill>
            </a:endParaRPr>
          </a:p>
          <a:p>
            <a:endParaRPr lang="en-GB" sz="1400" dirty="0">
              <a:solidFill>
                <a:schemeClr val="tx1"/>
              </a:solidFill>
            </a:endParaRPr>
          </a:p>
          <a:p>
            <a:r>
              <a:rPr lang="en-GB" sz="1400" dirty="0" smtClean="0">
                <a:solidFill>
                  <a:schemeClr val="tx1"/>
                </a:solidFill>
              </a:rPr>
              <a:t>This is a link to a repair site that fix phones hardware and software</a:t>
            </a:r>
          </a:p>
          <a:p>
            <a:endParaRPr lang="en-GB" sz="1400" dirty="0">
              <a:solidFill>
                <a:schemeClr val="tx1"/>
              </a:solidFill>
            </a:endParaRPr>
          </a:p>
          <a:p>
            <a:r>
              <a:rPr lang="en-GB" sz="1400" dirty="0" smtClean="0">
                <a:solidFill>
                  <a:schemeClr val="tx1"/>
                </a:solidFill>
              </a:rPr>
              <a:t>This is a video of the guide of </a:t>
            </a:r>
            <a:r>
              <a:rPr lang="en-GB" sz="1400" dirty="0">
                <a:solidFill>
                  <a:schemeClr val="tx1"/>
                </a:solidFill>
              </a:rPr>
              <a:t> </a:t>
            </a:r>
            <a:r>
              <a:rPr lang="en-GB" sz="1400" dirty="0" smtClean="0">
                <a:solidFill>
                  <a:schemeClr val="tx1"/>
                </a:solidFill>
              </a:rPr>
              <a:t>all the phones </a:t>
            </a:r>
          </a:p>
          <a:p>
            <a:endParaRPr lang="en-GB" sz="1400" dirty="0" smtClean="0">
              <a:solidFill>
                <a:schemeClr val="tx1"/>
              </a:solidFill>
            </a:endParaRPr>
          </a:p>
          <a:p>
            <a:r>
              <a:rPr lang="en-GB" sz="1400" dirty="0" smtClean="0">
                <a:solidFill>
                  <a:schemeClr val="tx1"/>
                </a:solidFill>
              </a:rPr>
              <a:t>There will be a audio track on how to fix the areas of the phone like the software and hardware of you phone.  </a:t>
            </a:r>
            <a:endParaRPr lang="en-GB" sz="1400" dirty="0">
              <a:solidFill>
                <a:schemeClr val="tx1"/>
              </a:solidFill>
            </a:endParaRPr>
          </a:p>
          <a:p>
            <a:endParaRPr lang="en-GB" sz="1400" dirty="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a:solidFill>
                <a:schemeClr val="tx1"/>
              </a:solidFill>
            </a:endParaRPr>
          </a:p>
          <a:p>
            <a:endParaRPr lang="en-GB" sz="1400" dirty="0" smtClean="0">
              <a:solidFill>
                <a:schemeClr val="tx1"/>
              </a:solidFill>
            </a:endParaRPr>
          </a:p>
          <a:p>
            <a:endParaRPr lang="en-GB" sz="1400" dirty="0">
              <a:solidFill>
                <a:schemeClr val="tx1"/>
              </a:solidFill>
            </a:endParaRPr>
          </a:p>
          <a:p>
            <a:r>
              <a:rPr lang="en-GB" sz="1400" dirty="0" smtClean="0">
                <a:solidFill>
                  <a:schemeClr val="tx1"/>
                </a:solidFill>
              </a:rPr>
              <a:t> </a:t>
            </a:r>
          </a:p>
          <a:p>
            <a:endParaRPr lang="en-GB" sz="1400" dirty="0">
              <a:solidFill>
                <a:schemeClr val="tx1"/>
              </a:solidFill>
            </a:endParaRPr>
          </a:p>
          <a:p>
            <a:endParaRPr lang="en-GB" sz="1400" dirty="0">
              <a:solidFill>
                <a:schemeClr val="tx1"/>
              </a:solidFill>
            </a:endParaRP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endParaRPr lang="en-GB" sz="1400" dirty="0" smtClean="0">
              <a:solidFill>
                <a:schemeClr val="tx1"/>
              </a:solidFill>
            </a:endParaRPr>
          </a:p>
          <a:p>
            <a:pPr marL="285750" indent="-285750">
              <a:buFont typeface="Arial" panose="020B0604020202020204" pitchFamily="34" charset="0"/>
              <a:buChar char="•"/>
            </a:pPr>
            <a:endParaRPr lang="en-GB" sz="1600" dirty="0">
              <a:solidFill>
                <a:schemeClr val="tx1"/>
              </a:solidFill>
            </a:endParaRPr>
          </a:p>
          <a:p>
            <a:endParaRPr lang="en-GB" dirty="0" smtClean="0"/>
          </a:p>
        </p:txBody>
      </p:sp>
      <p:sp>
        <p:nvSpPr>
          <p:cNvPr id="4" name="Rectangle 3"/>
          <p:cNvSpPr/>
          <p:nvPr/>
        </p:nvSpPr>
        <p:spPr>
          <a:xfrm>
            <a:off x="368300" y="393700"/>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68300" y="2134667"/>
            <a:ext cx="8279086" cy="4151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Help content</a:t>
            </a:r>
            <a:endParaRPr lang="en-GB" dirty="0">
              <a:solidFill>
                <a:schemeClr val="tx1"/>
              </a:solidFill>
            </a:endParaRPr>
          </a:p>
        </p:txBody>
      </p:sp>
      <p:sp>
        <p:nvSpPr>
          <p:cNvPr id="6" name="Rectangle 5"/>
          <p:cNvSpPr/>
          <p:nvPr/>
        </p:nvSpPr>
        <p:spPr>
          <a:xfrm>
            <a:off x="457200" y="596106"/>
            <a:ext cx="2006600" cy="440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a:t>
            </a:r>
            <a:r>
              <a:rPr lang="en-GB" dirty="0">
                <a:solidFill>
                  <a:schemeClr val="tx1"/>
                </a:solidFill>
              </a:rPr>
              <a:t>bar</a:t>
            </a:r>
          </a:p>
        </p:txBody>
      </p:sp>
      <p:sp>
        <p:nvSpPr>
          <p:cNvPr id="8" name="Rectangle 7"/>
          <p:cNvSpPr/>
          <p:nvPr/>
        </p:nvSpPr>
        <p:spPr>
          <a:xfrm>
            <a:off x="3495675" y="596106"/>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a:t>
            </a:r>
            <a:r>
              <a:rPr lang="en-GB" dirty="0" smtClean="0">
                <a:solidFill>
                  <a:schemeClr val="tx1"/>
                </a:solidFill>
              </a:rPr>
              <a:t>itle</a:t>
            </a:r>
            <a:endParaRPr lang="en-GB" dirty="0">
              <a:solidFill>
                <a:schemeClr val="tx1"/>
              </a:solidFill>
            </a:endParaRPr>
          </a:p>
        </p:txBody>
      </p:sp>
      <p:sp>
        <p:nvSpPr>
          <p:cNvPr id="24" name="Footer Placeholder 23"/>
          <p:cNvSpPr>
            <a:spLocks noGrp="1"/>
          </p:cNvSpPr>
          <p:nvPr>
            <p:ph type="ftr" sz="quarter" idx="11"/>
          </p:nvPr>
        </p:nvSpPr>
        <p:spPr>
          <a:xfrm>
            <a:off x="4044950" y="6497637"/>
            <a:ext cx="4114800" cy="365125"/>
          </a:xfrm>
        </p:spPr>
        <p:txBody>
          <a:bodyPr/>
          <a:lstStyle/>
          <a:p>
            <a:r>
              <a:rPr lang="en-GB" dirty="0" smtClean="0"/>
              <a:t>Arran Hopkins </a:t>
            </a:r>
            <a:endParaRPr lang="en-GB" dirty="0"/>
          </a:p>
        </p:txBody>
      </p:sp>
      <p:pic>
        <p:nvPicPr>
          <p:cNvPr id="26" name="Picture 25"/>
          <p:cNvPicPr>
            <a:picLocks noChangeAspect="1"/>
          </p:cNvPicPr>
          <p:nvPr/>
        </p:nvPicPr>
        <p:blipFill>
          <a:blip r:embed="rId2"/>
          <a:stretch>
            <a:fillRect/>
          </a:stretch>
        </p:blipFill>
        <p:spPr>
          <a:xfrm>
            <a:off x="368300" y="1397000"/>
            <a:ext cx="8279086" cy="585267"/>
          </a:xfrm>
          <a:prstGeom prst="rect">
            <a:avLst/>
          </a:prstGeom>
        </p:spPr>
      </p:pic>
      <p:cxnSp>
        <p:nvCxnSpPr>
          <p:cNvPr id="11" name="Straight Arrow Connector 10"/>
          <p:cNvCxnSpPr/>
          <p:nvPr/>
        </p:nvCxnSpPr>
        <p:spPr>
          <a:xfrm flipH="1">
            <a:off x="7950200" y="320195"/>
            <a:ext cx="1117600" cy="2375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H="1" flipV="1">
            <a:off x="1930400" y="876300"/>
            <a:ext cx="7080250" cy="6847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H="1">
            <a:off x="4889500" y="710168"/>
            <a:ext cx="4198282" cy="1280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H="1" flipV="1">
            <a:off x="8343901" y="1816100"/>
            <a:ext cx="723899" cy="1661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52400" y="0"/>
            <a:ext cx="1981200" cy="369332"/>
          </a:xfrm>
          <a:prstGeom prst="rect">
            <a:avLst/>
          </a:prstGeom>
          <a:noFill/>
        </p:spPr>
        <p:txBody>
          <a:bodyPr wrap="square" rtlCol="0">
            <a:spAutoFit/>
          </a:bodyPr>
          <a:lstStyle/>
          <a:p>
            <a:r>
              <a:rPr lang="en-GB" dirty="0" smtClean="0"/>
              <a:t>Help </a:t>
            </a:r>
            <a:endParaRPr lang="en-GB" dirty="0"/>
          </a:p>
        </p:txBody>
      </p:sp>
      <p:cxnSp>
        <p:nvCxnSpPr>
          <p:cNvPr id="27" name="Straight Arrow Connector 26"/>
          <p:cNvCxnSpPr/>
          <p:nvPr/>
        </p:nvCxnSpPr>
        <p:spPr>
          <a:xfrm flipH="1">
            <a:off x="6908800" y="2603500"/>
            <a:ext cx="2159000" cy="254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57200" y="2273300"/>
            <a:ext cx="2882900" cy="58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Link </a:t>
            </a:r>
            <a:endParaRPr lang="en-GB" dirty="0"/>
          </a:p>
        </p:txBody>
      </p:sp>
      <p:cxnSp>
        <p:nvCxnSpPr>
          <p:cNvPr id="18" name="Straight Arrow Connector 17"/>
          <p:cNvCxnSpPr/>
          <p:nvPr/>
        </p:nvCxnSpPr>
        <p:spPr>
          <a:xfrm flipH="1" flipV="1">
            <a:off x="2463800" y="2603500"/>
            <a:ext cx="6604000" cy="157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57200" y="5168900"/>
            <a:ext cx="2781300" cy="9167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video</a:t>
            </a:r>
            <a:endParaRPr lang="en-GB" dirty="0"/>
          </a:p>
        </p:txBody>
      </p:sp>
      <p:cxnSp>
        <p:nvCxnSpPr>
          <p:cNvPr id="12" name="Straight Arrow Connector 11"/>
          <p:cNvCxnSpPr/>
          <p:nvPr/>
        </p:nvCxnSpPr>
        <p:spPr>
          <a:xfrm flipH="1">
            <a:off x="2133600" y="4799533"/>
            <a:ext cx="6934200" cy="8519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7304715" y="447195"/>
            <a:ext cx="816935" cy="755970"/>
          </a:xfrm>
          <a:prstGeom prst="rect">
            <a:avLst/>
          </a:prstGeom>
        </p:spPr>
      </p:pic>
      <p:sp>
        <p:nvSpPr>
          <p:cNvPr id="7" name="Rectangle 6"/>
          <p:cNvSpPr/>
          <p:nvPr/>
        </p:nvSpPr>
        <p:spPr>
          <a:xfrm>
            <a:off x="5994400" y="5473700"/>
            <a:ext cx="2489200" cy="611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Audio track</a:t>
            </a:r>
            <a:endParaRPr lang="en-GB" dirty="0"/>
          </a:p>
        </p:txBody>
      </p:sp>
      <p:cxnSp>
        <p:nvCxnSpPr>
          <p:cNvPr id="17" name="Straight Arrow Connector 16"/>
          <p:cNvCxnSpPr/>
          <p:nvPr/>
        </p:nvCxnSpPr>
        <p:spPr>
          <a:xfrm flipH="1">
            <a:off x="7797800" y="5473700"/>
            <a:ext cx="12700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688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9010649" y="101600"/>
            <a:ext cx="3136899" cy="662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 </a:t>
            </a:r>
            <a:endParaRPr lang="en-GB" sz="1400" dirty="0">
              <a:solidFill>
                <a:schemeClr val="tx1"/>
              </a:solidFill>
            </a:endParaRPr>
          </a:p>
          <a:p>
            <a:endParaRPr lang="en-GB" sz="1400" dirty="0">
              <a:solidFill>
                <a:schemeClr val="tx1"/>
              </a:solidFill>
            </a:endParaRPr>
          </a:p>
          <a:p>
            <a:r>
              <a:rPr lang="en-GB" sz="1400" dirty="0">
                <a:solidFill>
                  <a:schemeClr val="tx1"/>
                </a:solidFill>
              </a:rPr>
              <a:t>The </a:t>
            </a:r>
            <a:r>
              <a:rPr lang="en-GB" sz="1400" dirty="0" smtClean="0">
                <a:solidFill>
                  <a:schemeClr val="tx1"/>
                </a:solidFill>
              </a:rPr>
              <a:t>title- the </a:t>
            </a:r>
            <a:r>
              <a:rPr lang="en-GB" sz="1400" dirty="0">
                <a:solidFill>
                  <a:schemeClr val="tx1"/>
                </a:solidFill>
              </a:rPr>
              <a:t>title will be size 36 and the font style is Calibri (Body) and underlined. </a:t>
            </a:r>
          </a:p>
          <a:p>
            <a:endParaRPr lang="en-GB" sz="1400" dirty="0">
              <a:solidFill>
                <a:schemeClr val="tx1"/>
              </a:solidFill>
            </a:endParaRPr>
          </a:p>
          <a:p>
            <a:r>
              <a:rPr lang="en-GB" sz="1400" dirty="0" smtClean="0">
                <a:solidFill>
                  <a:schemeClr val="tx1"/>
                </a:solidFill>
              </a:rPr>
              <a:t>search </a:t>
            </a:r>
            <a:r>
              <a:rPr lang="en-GB" sz="1400" dirty="0">
                <a:solidFill>
                  <a:schemeClr val="tx1"/>
                </a:solidFill>
              </a:rPr>
              <a:t>bar.</a:t>
            </a:r>
          </a:p>
          <a:p>
            <a:endParaRPr lang="en-GB" sz="1400" dirty="0">
              <a:solidFill>
                <a:schemeClr val="tx1"/>
              </a:solidFill>
            </a:endParaRPr>
          </a:p>
          <a:p>
            <a:r>
              <a:rPr lang="en-GB" sz="1400" dirty="0">
                <a:solidFill>
                  <a:schemeClr val="tx1"/>
                </a:solidFill>
              </a:rPr>
              <a:t>There is a navigation bar with the links to other </a:t>
            </a:r>
            <a:r>
              <a:rPr lang="en-GB" sz="1400" dirty="0" smtClean="0">
                <a:solidFill>
                  <a:schemeClr val="tx1"/>
                </a:solidFill>
              </a:rPr>
              <a:t>pages</a:t>
            </a:r>
          </a:p>
          <a:p>
            <a:endParaRPr lang="en-GB" sz="1400" dirty="0">
              <a:solidFill>
                <a:schemeClr val="tx1"/>
              </a:solidFill>
            </a:endParaRPr>
          </a:p>
          <a:p>
            <a:r>
              <a:rPr lang="en-GB" sz="1400" dirty="0" smtClean="0">
                <a:solidFill>
                  <a:schemeClr val="tx1"/>
                </a:solidFill>
              </a:rPr>
              <a:t>This is the area where you can put your feedback. The size, font and colour are up to the people writing the comment.</a:t>
            </a:r>
          </a:p>
          <a:p>
            <a:endParaRPr lang="en-GB" sz="1400" dirty="0">
              <a:solidFill>
                <a:schemeClr val="tx1"/>
              </a:solidFill>
            </a:endParaRPr>
          </a:p>
          <a:p>
            <a:r>
              <a:rPr lang="en-GB" sz="1400" dirty="0" smtClean="0">
                <a:solidFill>
                  <a:schemeClr val="tx1"/>
                </a:solidFill>
              </a:rPr>
              <a:t>This is a interactive feature where you can interactive with customers feedback. The size, font and colour is what the customers have put there comment.</a:t>
            </a:r>
          </a:p>
          <a:p>
            <a:endParaRPr lang="en-GB" sz="1400" dirty="0">
              <a:solidFill>
                <a:schemeClr val="tx1"/>
              </a:solidFill>
            </a:endParaRPr>
          </a:p>
          <a:p>
            <a:r>
              <a:rPr lang="en-GB" sz="1400" dirty="0" smtClean="0">
                <a:solidFill>
                  <a:schemeClr val="tx1"/>
                </a:solidFill>
              </a:rPr>
              <a:t>These are links to </a:t>
            </a:r>
            <a:r>
              <a:rPr lang="en-GB" sz="1400" dirty="0">
                <a:solidFill>
                  <a:schemeClr val="tx1"/>
                </a:solidFill>
              </a:rPr>
              <a:t>online forums </a:t>
            </a:r>
            <a:r>
              <a:rPr lang="en-GB" sz="1400" dirty="0" smtClean="0">
                <a:solidFill>
                  <a:schemeClr val="tx1"/>
                </a:solidFill>
              </a:rPr>
              <a:t>and </a:t>
            </a:r>
            <a:r>
              <a:rPr lang="en-GB" sz="1400" dirty="0">
                <a:solidFill>
                  <a:schemeClr val="tx1"/>
                </a:solidFill>
              </a:rPr>
              <a:t>to multiple social media sites where you can find other </a:t>
            </a:r>
            <a:r>
              <a:rPr lang="en-GB" sz="1400" dirty="0" smtClean="0">
                <a:solidFill>
                  <a:schemeClr val="tx1"/>
                </a:solidFill>
              </a:rPr>
              <a:t>comments.</a:t>
            </a:r>
          </a:p>
          <a:p>
            <a:endParaRPr lang="en-GB" sz="1400" dirty="0">
              <a:solidFill>
                <a:schemeClr val="tx1"/>
              </a:solidFill>
            </a:endParaRPr>
          </a:p>
          <a:p>
            <a:r>
              <a:rPr lang="en-GB" sz="1400" dirty="0" smtClean="0">
                <a:solidFill>
                  <a:schemeClr val="tx1"/>
                </a:solidFill>
              </a:rPr>
              <a:t>This is a email address to are business </a:t>
            </a:r>
            <a:r>
              <a:rPr lang="en-GB" sz="1400" dirty="0">
                <a:solidFill>
                  <a:schemeClr val="tx1"/>
                </a:solidFill>
              </a:rPr>
              <a:t>and  </a:t>
            </a:r>
            <a:r>
              <a:rPr lang="en-GB" sz="1400" dirty="0" smtClean="0">
                <a:solidFill>
                  <a:schemeClr val="tx1"/>
                </a:solidFill>
              </a:rPr>
              <a:t>the size </a:t>
            </a:r>
            <a:r>
              <a:rPr lang="en-GB" sz="1400" dirty="0">
                <a:solidFill>
                  <a:schemeClr val="tx1"/>
                </a:solidFill>
              </a:rPr>
              <a:t>14, the font colour will be black font Calibri (Body). </a:t>
            </a:r>
          </a:p>
          <a:p>
            <a:endParaRPr lang="en-GB" sz="1400" dirty="0">
              <a:solidFill>
                <a:schemeClr val="tx1"/>
              </a:solidFill>
            </a:endParaRPr>
          </a:p>
          <a:p>
            <a:r>
              <a:rPr lang="en-GB" sz="1400" dirty="0" smtClean="0">
                <a:solidFill>
                  <a:schemeClr val="tx1"/>
                </a:solidFill>
              </a:rPr>
              <a:t>The </a:t>
            </a:r>
            <a:r>
              <a:rPr lang="en-GB" sz="1400" dirty="0">
                <a:solidFill>
                  <a:schemeClr val="tx1"/>
                </a:solidFill>
              </a:rPr>
              <a:t>background colour is going to be light blue.</a:t>
            </a:r>
          </a:p>
          <a:p>
            <a:endParaRPr lang="en-GB" sz="1400" dirty="0" smtClean="0">
              <a:solidFill>
                <a:schemeClr val="tx1"/>
              </a:solidFill>
            </a:endParaRPr>
          </a:p>
          <a:p>
            <a:endParaRPr lang="en-GB" sz="1400" dirty="0">
              <a:solidFill>
                <a:schemeClr val="tx1"/>
              </a:solidFill>
            </a:endParaRPr>
          </a:p>
          <a:p>
            <a:endParaRPr lang="en-GB" sz="1400" dirty="0">
              <a:solidFill>
                <a:schemeClr val="tx1"/>
              </a:solidFill>
            </a:endParaRPr>
          </a:p>
          <a:p>
            <a:endParaRPr lang="en-GB" sz="1600" dirty="0">
              <a:solidFill>
                <a:schemeClr val="tx1"/>
              </a:solidFill>
            </a:endParaRPr>
          </a:p>
          <a:p>
            <a:pPr marL="285750" indent="-285750">
              <a:buFont typeface="Arial" panose="020B0604020202020204" pitchFamily="34" charset="0"/>
              <a:buChar char="•"/>
            </a:pPr>
            <a:endParaRPr lang="en-GB" sz="1600" dirty="0">
              <a:solidFill>
                <a:schemeClr val="tx1"/>
              </a:solidFill>
            </a:endParaRPr>
          </a:p>
          <a:p>
            <a:pPr marL="285750" indent="-285750">
              <a:buFont typeface="Arial" panose="020B0604020202020204" pitchFamily="34" charset="0"/>
              <a:buChar char="•"/>
            </a:pPr>
            <a:endParaRPr lang="en-GB" sz="1600" dirty="0">
              <a:solidFill>
                <a:schemeClr val="tx1"/>
              </a:solidFill>
            </a:endParaRPr>
          </a:p>
          <a:p>
            <a:pPr marL="285750" indent="-285750">
              <a:buFont typeface="Arial" panose="020B0604020202020204" pitchFamily="34" charset="0"/>
              <a:buChar char="•"/>
            </a:pPr>
            <a:endParaRPr lang="en-GB" sz="1600" dirty="0" smtClean="0">
              <a:solidFill>
                <a:schemeClr val="tx1"/>
              </a:solidFill>
            </a:endParaRPr>
          </a:p>
          <a:p>
            <a:pPr marL="285750" indent="-285750">
              <a:buFont typeface="Arial" panose="020B0604020202020204" pitchFamily="34" charset="0"/>
              <a:buChar char="•"/>
            </a:pPr>
            <a:endParaRPr lang="en-GB" sz="1600" dirty="0">
              <a:solidFill>
                <a:schemeClr val="tx1"/>
              </a:solidFill>
            </a:endParaRPr>
          </a:p>
          <a:p>
            <a:endParaRPr lang="en-GB" dirty="0" smtClean="0"/>
          </a:p>
        </p:txBody>
      </p:sp>
      <p:sp>
        <p:nvSpPr>
          <p:cNvPr id="4" name="Rectangle 3"/>
          <p:cNvSpPr/>
          <p:nvPr/>
        </p:nvSpPr>
        <p:spPr>
          <a:xfrm>
            <a:off x="368300" y="393700"/>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71499" y="2195053"/>
            <a:ext cx="3676650" cy="1983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feedback</a:t>
            </a:r>
            <a:endParaRPr lang="en-GB" dirty="0">
              <a:solidFill>
                <a:schemeClr val="tx1"/>
              </a:solidFill>
            </a:endParaRPr>
          </a:p>
        </p:txBody>
      </p:sp>
      <p:sp>
        <p:nvSpPr>
          <p:cNvPr id="6" name="Rectangle 5"/>
          <p:cNvSpPr/>
          <p:nvPr/>
        </p:nvSpPr>
        <p:spPr>
          <a:xfrm>
            <a:off x="558799" y="596106"/>
            <a:ext cx="2006600" cy="44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a:t>
            </a:r>
            <a:r>
              <a:rPr lang="en-GB" dirty="0">
                <a:solidFill>
                  <a:schemeClr val="tx1"/>
                </a:solidFill>
              </a:rPr>
              <a:t>bar</a:t>
            </a:r>
          </a:p>
        </p:txBody>
      </p:sp>
      <p:sp>
        <p:nvSpPr>
          <p:cNvPr id="8" name="Rectangle 7"/>
          <p:cNvSpPr/>
          <p:nvPr/>
        </p:nvSpPr>
        <p:spPr>
          <a:xfrm>
            <a:off x="3689350" y="596106"/>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title</a:t>
            </a:r>
            <a:endParaRPr lang="en-GB" dirty="0">
              <a:solidFill>
                <a:schemeClr val="tx1"/>
              </a:solidFill>
            </a:endParaRPr>
          </a:p>
        </p:txBody>
      </p:sp>
      <p:sp>
        <p:nvSpPr>
          <p:cNvPr id="19" name="Rectangle 18"/>
          <p:cNvSpPr/>
          <p:nvPr/>
        </p:nvSpPr>
        <p:spPr>
          <a:xfrm>
            <a:off x="5022850" y="2195052"/>
            <a:ext cx="3676650" cy="39538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Other customer feedback</a:t>
            </a:r>
            <a:endParaRPr lang="en-GB" dirty="0"/>
          </a:p>
        </p:txBody>
      </p:sp>
      <p:sp>
        <p:nvSpPr>
          <p:cNvPr id="50" name="Footer Placeholder 49"/>
          <p:cNvSpPr>
            <a:spLocks noGrp="1"/>
          </p:cNvSpPr>
          <p:nvPr>
            <p:ph type="ftr" sz="quarter" idx="11"/>
          </p:nvPr>
        </p:nvSpPr>
        <p:spPr>
          <a:xfrm>
            <a:off x="4044950" y="6497638"/>
            <a:ext cx="4114800" cy="365125"/>
          </a:xfrm>
        </p:spPr>
        <p:txBody>
          <a:bodyPr/>
          <a:lstStyle/>
          <a:p>
            <a:r>
              <a:rPr lang="en-GB" dirty="0" smtClean="0"/>
              <a:t>Arran Hopkins </a:t>
            </a:r>
            <a:endParaRPr lang="en-GB" dirty="0"/>
          </a:p>
        </p:txBody>
      </p:sp>
      <p:pic>
        <p:nvPicPr>
          <p:cNvPr id="24" name="Picture 23"/>
          <p:cNvPicPr>
            <a:picLocks noChangeAspect="1"/>
          </p:cNvPicPr>
          <p:nvPr/>
        </p:nvPicPr>
        <p:blipFill>
          <a:blip r:embed="rId2"/>
          <a:stretch>
            <a:fillRect/>
          </a:stretch>
        </p:blipFill>
        <p:spPr>
          <a:xfrm>
            <a:off x="405469" y="1398647"/>
            <a:ext cx="8279086" cy="585267"/>
          </a:xfrm>
          <a:prstGeom prst="rect">
            <a:avLst/>
          </a:prstGeom>
        </p:spPr>
      </p:pic>
      <p:cxnSp>
        <p:nvCxnSpPr>
          <p:cNvPr id="11" name="Straight Arrow Connector 10"/>
          <p:cNvCxnSpPr/>
          <p:nvPr/>
        </p:nvCxnSpPr>
        <p:spPr>
          <a:xfrm flipH="1">
            <a:off x="8051800" y="330661"/>
            <a:ext cx="927100" cy="2170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5308600" y="685800"/>
            <a:ext cx="3733800" cy="152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H="1" flipV="1">
            <a:off x="2070100" y="838200"/>
            <a:ext cx="6972300" cy="6816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flipV="1">
            <a:off x="8362950" y="1868548"/>
            <a:ext cx="711200" cy="914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52400" y="0"/>
            <a:ext cx="2540000" cy="369332"/>
          </a:xfrm>
          <a:prstGeom prst="rect">
            <a:avLst/>
          </a:prstGeom>
          <a:noFill/>
        </p:spPr>
        <p:txBody>
          <a:bodyPr wrap="square" rtlCol="0">
            <a:spAutoFit/>
          </a:bodyPr>
          <a:lstStyle/>
          <a:p>
            <a:r>
              <a:rPr lang="en-GB" dirty="0" smtClean="0"/>
              <a:t>Customer feedback page </a:t>
            </a:r>
            <a:endParaRPr lang="en-GB" dirty="0"/>
          </a:p>
        </p:txBody>
      </p:sp>
      <p:cxnSp>
        <p:nvCxnSpPr>
          <p:cNvPr id="18" name="Straight Arrow Connector 17"/>
          <p:cNvCxnSpPr/>
          <p:nvPr/>
        </p:nvCxnSpPr>
        <p:spPr>
          <a:xfrm flipH="1">
            <a:off x="2908300" y="2605148"/>
            <a:ext cx="6134100" cy="6079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H="1">
            <a:off x="8051800" y="3505200"/>
            <a:ext cx="1022350" cy="5715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571499" y="4589795"/>
            <a:ext cx="3721895" cy="1547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6" name="Straight Arrow Connector 35"/>
          <p:cNvCxnSpPr/>
          <p:nvPr/>
        </p:nvCxnSpPr>
        <p:spPr>
          <a:xfrm flipH="1">
            <a:off x="3924300" y="4538664"/>
            <a:ext cx="5118100" cy="4651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666750" y="4718716"/>
            <a:ext cx="3486150" cy="4882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Online forum link </a:t>
            </a:r>
            <a:endParaRPr lang="en-GB" dirty="0"/>
          </a:p>
        </p:txBody>
      </p:sp>
      <p:pic>
        <p:nvPicPr>
          <p:cNvPr id="13" name="Picture 12"/>
          <p:cNvPicPr>
            <a:picLocks noChangeAspect="1"/>
          </p:cNvPicPr>
          <p:nvPr/>
        </p:nvPicPr>
        <p:blipFill>
          <a:blip r:embed="rId3"/>
          <a:stretch>
            <a:fillRect/>
          </a:stretch>
        </p:blipFill>
        <p:spPr>
          <a:xfrm>
            <a:off x="730251" y="5285267"/>
            <a:ext cx="749300" cy="749300"/>
          </a:xfrm>
          <a:prstGeom prst="rect">
            <a:avLst/>
          </a:prstGeom>
        </p:spPr>
      </p:pic>
      <p:pic>
        <p:nvPicPr>
          <p:cNvPr id="15" name="Picture 14"/>
          <p:cNvPicPr>
            <a:picLocks noChangeAspect="1"/>
          </p:cNvPicPr>
          <p:nvPr/>
        </p:nvPicPr>
        <p:blipFill>
          <a:blip r:embed="rId4"/>
          <a:stretch>
            <a:fillRect/>
          </a:stretch>
        </p:blipFill>
        <p:spPr>
          <a:xfrm>
            <a:off x="1995885" y="5322812"/>
            <a:ext cx="890587" cy="724054"/>
          </a:xfrm>
          <a:prstGeom prst="rect">
            <a:avLst/>
          </a:prstGeom>
        </p:spPr>
      </p:pic>
      <p:pic>
        <p:nvPicPr>
          <p:cNvPr id="20" name="Picture 19"/>
          <p:cNvPicPr>
            <a:picLocks noChangeAspect="1"/>
          </p:cNvPicPr>
          <p:nvPr/>
        </p:nvPicPr>
        <p:blipFill>
          <a:blip r:embed="rId5"/>
          <a:stretch>
            <a:fillRect/>
          </a:stretch>
        </p:blipFill>
        <p:spPr>
          <a:xfrm>
            <a:off x="3299536" y="5295025"/>
            <a:ext cx="779628" cy="779628"/>
          </a:xfrm>
          <a:prstGeom prst="rect">
            <a:avLst/>
          </a:prstGeom>
        </p:spPr>
      </p:pic>
      <p:pic>
        <p:nvPicPr>
          <p:cNvPr id="12" name="Picture 11"/>
          <p:cNvPicPr>
            <a:picLocks noChangeAspect="1"/>
          </p:cNvPicPr>
          <p:nvPr/>
        </p:nvPicPr>
        <p:blipFill>
          <a:blip r:embed="rId6"/>
          <a:stretch>
            <a:fillRect/>
          </a:stretch>
        </p:blipFill>
        <p:spPr>
          <a:xfrm>
            <a:off x="7384090" y="484708"/>
            <a:ext cx="816935" cy="755970"/>
          </a:xfrm>
          <a:prstGeom prst="rect">
            <a:avLst/>
          </a:prstGeom>
        </p:spPr>
      </p:pic>
      <p:sp>
        <p:nvSpPr>
          <p:cNvPr id="34" name="Rectangle 33"/>
          <p:cNvSpPr/>
          <p:nvPr/>
        </p:nvSpPr>
        <p:spPr>
          <a:xfrm>
            <a:off x="666750" y="2298700"/>
            <a:ext cx="2219722"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Email address</a:t>
            </a:r>
            <a:endParaRPr lang="en-GB" dirty="0"/>
          </a:p>
        </p:txBody>
      </p:sp>
      <p:cxnSp>
        <p:nvCxnSpPr>
          <p:cNvPr id="37" name="Straight Arrow Connector 36"/>
          <p:cNvCxnSpPr/>
          <p:nvPr/>
        </p:nvCxnSpPr>
        <p:spPr>
          <a:xfrm flipH="1" flipV="1">
            <a:off x="2438400" y="2605148"/>
            <a:ext cx="6604000" cy="27176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282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100"/>
            <a:ext cx="8826500" cy="621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9156700" y="279400"/>
            <a:ext cx="2908300" cy="622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chemeClr val="tx1"/>
                </a:solidFill>
              </a:rPr>
              <a:t>Logo</a:t>
            </a:r>
          </a:p>
          <a:p>
            <a:endParaRPr lang="en-GB" sz="1400" dirty="0" smtClean="0">
              <a:solidFill>
                <a:schemeClr val="tx1"/>
              </a:solidFill>
            </a:endParaRPr>
          </a:p>
          <a:p>
            <a:r>
              <a:rPr lang="en-GB" sz="1400" dirty="0">
                <a:solidFill>
                  <a:schemeClr val="tx1"/>
                </a:solidFill>
              </a:rPr>
              <a:t>The </a:t>
            </a:r>
            <a:r>
              <a:rPr lang="en-GB" sz="1400" dirty="0" smtClean="0">
                <a:solidFill>
                  <a:schemeClr val="tx1"/>
                </a:solidFill>
              </a:rPr>
              <a:t>title- the </a:t>
            </a:r>
            <a:r>
              <a:rPr lang="en-GB" sz="1400" dirty="0">
                <a:solidFill>
                  <a:schemeClr val="tx1"/>
                </a:solidFill>
              </a:rPr>
              <a:t>title will be size 36 and the font style is Calibri (Body) and underlined. </a:t>
            </a:r>
          </a:p>
          <a:p>
            <a:endParaRPr lang="en-GB" sz="1400" dirty="0" smtClean="0">
              <a:solidFill>
                <a:schemeClr val="tx1"/>
              </a:solidFill>
            </a:endParaRPr>
          </a:p>
          <a:p>
            <a:r>
              <a:rPr lang="en-GB" sz="1400" dirty="0" smtClean="0">
                <a:solidFill>
                  <a:schemeClr val="tx1"/>
                </a:solidFill>
              </a:rPr>
              <a:t>search </a:t>
            </a:r>
            <a:r>
              <a:rPr lang="en-GB" sz="1400" dirty="0">
                <a:solidFill>
                  <a:schemeClr val="tx1"/>
                </a:solidFill>
              </a:rPr>
              <a:t>bar</a:t>
            </a:r>
            <a:r>
              <a:rPr lang="en-GB" sz="1400" dirty="0" smtClean="0">
                <a:solidFill>
                  <a:schemeClr val="tx1"/>
                </a:solidFill>
              </a:rPr>
              <a:t>.</a:t>
            </a:r>
          </a:p>
          <a:p>
            <a:endParaRPr lang="en-GB" sz="1400" dirty="0" smtClean="0">
              <a:solidFill>
                <a:schemeClr val="tx1"/>
              </a:solidFill>
            </a:endParaRPr>
          </a:p>
          <a:p>
            <a:r>
              <a:rPr lang="en-GB" sz="1400" dirty="0">
                <a:solidFill>
                  <a:schemeClr val="tx1"/>
                </a:solidFill>
              </a:rPr>
              <a:t>There is a navigation bar with the links to other </a:t>
            </a:r>
            <a:r>
              <a:rPr lang="en-GB" sz="1400" dirty="0" smtClean="0">
                <a:solidFill>
                  <a:schemeClr val="tx1"/>
                </a:solidFill>
              </a:rPr>
              <a:t>pages</a:t>
            </a:r>
          </a:p>
          <a:p>
            <a:endParaRPr lang="en-GB" sz="1400" dirty="0">
              <a:solidFill>
                <a:schemeClr val="tx1"/>
              </a:solidFill>
            </a:endParaRPr>
          </a:p>
          <a:p>
            <a:r>
              <a:rPr lang="en-GB" sz="1400" dirty="0" smtClean="0">
                <a:solidFill>
                  <a:schemeClr val="tx1"/>
                </a:solidFill>
              </a:rPr>
              <a:t>A list of jobs in the local area where you access the website from. And the size of the information will be </a:t>
            </a:r>
            <a:r>
              <a:rPr lang="en-GB" sz="1400" dirty="0">
                <a:solidFill>
                  <a:schemeClr val="tx1"/>
                </a:solidFill>
              </a:rPr>
              <a:t>14, the font colour will be </a:t>
            </a:r>
            <a:r>
              <a:rPr lang="en-GB" sz="1400" dirty="0" smtClean="0">
                <a:solidFill>
                  <a:schemeClr val="tx1"/>
                </a:solidFill>
              </a:rPr>
              <a:t>black and font Calibri (Body).</a:t>
            </a:r>
          </a:p>
          <a:p>
            <a:endParaRPr lang="en-GB" sz="1400" dirty="0">
              <a:solidFill>
                <a:schemeClr val="tx1"/>
              </a:solidFill>
            </a:endParaRPr>
          </a:p>
          <a:p>
            <a:r>
              <a:rPr lang="en-GB" sz="1400" dirty="0" smtClean="0">
                <a:solidFill>
                  <a:schemeClr val="tx1"/>
                </a:solidFill>
              </a:rPr>
              <a:t>The list of all jobs in the century. </a:t>
            </a:r>
            <a:r>
              <a:rPr lang="en-GB" sz="1400" dirty="0">
                <a:solidFill>
                  <a:schemeClr val="tx1"/>
                </a:solidFill>
              </a:rPr>
              <a:t>And the size of the information will be 14, the font colour will be </a:t>
            </a:r>
            <a:r>
              <a:rPr lang="en-GB" sz="1400" dirty="0" smtClean="0">
                <a:solidFill>
                  <a:schemeClr val="tx1"/>
                </a:solidFill>
              </a:rPr>
              <a:t>black and  </a:t>
            </a:r>
            <a:r>
              <a:rPr lang="en-GB" sz="1400" dirty="0">
                <a:solidFill>
                  <a:schemeClr val="tx1"/>
                </a:solidFill>
              </a:rPr>
              <a:t>font Calibri (Body</a:t>
            </a:r>
            <a:r>
              <a:rPr lang="en-GB" sz="1400" dirty="0" smtClean="0">
                <a:solidFill>
                  <a:schemeClr val="tx1"/>
                </a:solidFill>
              </a:rPr>
              <a:t>).</a:t>
            </a:r>
          </a:p>
          <a:p>
            <a:endParaRPr lang="en-GB" sz="1400" dirty="0">
              <a:solidFill>
                <a:schemeClr val="tx1"/>
              </a:solidFill>
            </a:endParaRPr>
          </a:p>
          <a:p>
            <a:r>
              <a:rPr lang="en-GB" sz="1400" dirty="0">
                <a:solidFill>
                  <a:schemeClr val="tx1"/>
                </a:solidFill>
              </a:rPr>
              <a:t>The background colour is going to be light blue.</a:t>
            </a:r>
          </a:p>
          <a:p>
            <a:endParaRPr lang="en-GB" sz="1400" dirty="0">
              <a:solidFill>
                <a:schemeClr val="tx1"/>
              </a:solidFill>
            </a:endParaRPr>
          </a:p>
          <a:p>
            <a:r>
              <a:rPr lang="en-GB" sz="1400" dirty="0" smtClean="0">
                <a:solidFill>
                  <a:schemeClr val="tx1"/>
                </a:solidFill>
              </a:rPr>
              <a:t>    </a:t>
            </a:r>
            <a:endParaRPr lang="en-GB" sz="1400" dirty="0">
              <a:solidFill>
                <a:schemeClr val="tx1"/>
              </a:solidFill>
            </a:endParaRPr>
          </a:p>
          <a:p>
            <a:endParaRPr lang="en-GB" sz="1400" dirty="0" smtClean="0">
              <a:solidFill>
                <a:schemeClr val="tx1"/>
              </a:solidFill>
            </a:endParaRPr>
          </a:p>
          <a:p>
            <a:endParaRPr lang="en-GB" sz="1600" dirty="0">
              <a:solidFill>
                <a:schemeClr val="tx1"/>
              </a:solidFill>
            </a:endParaRPr>
          </a:p>
          <a:p>
            <a:pPr marL="285750" indent="-285750">
              <a:buFont typeface="Arial" panose="020B0604020202020204" pitchFamily="34" charset="0"/>
              <a:buChar char="•"/>
            </a:pPr>
            <a:endParaRPr lang="en-GB" sz="1600" dirty="0">
              <a:solidFill>
                <a:schemeClr val="tx1"/>
              </a:solidFill>
            </a:endParaRPr>
          </a:p>
          <a:p>
            <a:endParaRPr lang="en-GB" sz="1600" dirty="0">
              <a:solidFill>
                <a:schemeClr val="tx1"/>
              </a:solidFill>
            </a:endParaRPr>
          </a:p>
        </p:txBody>
      </p:sp>
      <p:sp>
        <p:nvSpPr>
          <p:cNvPr id="4" name="Rectangle 3"/>
          <p:cNvSpPr/>
          <p:nvPr/>
        </p:nvSpPr>
        <p:spPr>
          <a:xfrm>
            <a:off x="368300" y="393700"/>
            <a:ext cx="8394700" cy="85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68300" y="2235199"/>
            <a:ext cx="3987800" cy="390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Local jobs </a:t>
            </a:r>
            <a:endParaRPr lang="en-GB" dirty="0">
              <a:solidFill>
                <a:schemeClr val="tx1"/>
              </a:solidFill>
            </a:endParaRPr>
          </a:p>
        </p:txBody>
      </p:sp>
      <p:sp>
        <p:nvSpPr>
          <p:cNvPr id="6" name="Rectangle 5"/>
          <p:cNvSpPr/>
          <p:nvPr/>
        </p:nvSpPr>
        <p:spPr>
          <a:xfrm>
            <a:off x="596900" y="617538"/>
            <a:ext cx="20066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earch </a:t>
            </a:r>
            <a:r>
              <a:rPr lang="en-GB" dirty="0">
                <a:solidFill>
                  <a:schemeClr val="tx1"/>
                </a:solidFill>
              </a:rPr>
              <a:t>bar</a:t>
            </a:r>
          </a:p>
        </p:txBody>
      </p:sp>
      <p:sp>
        <p:nvSpPr>
          <p:cNvPr id="8" name="Rectangle 7"/>
          <p:cNvSpPr/>
          <p:nvPr/>
        </p:nvSpPr>
        <p:spPr>
          <a:xfrm>
            <a:off x="3714750" y="622040"/>
            <a:ext cx="2349500" cy="446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a:t>
            </a:r>
            <a:r>
              <a:rPr lang="en-GB" dirty="0" smtClean="0">
                <a:solidFill>
                  <a:schemeClr val="tx1"/>
                </a:solidFill>
              </a:rPr>
              <a:t>itle</a:t>
            </a:r>
            <a:endParaRPr lang="en-GB" dirty="0">
              <a:solidFill>
                <a:schemeClr val="tx1"/>
              </a:solidFill>
            </a:endParaRPr>
          </a:p>
        </p:txBody>
      </p:sp>
      <p:sp>
        <p:nvSpPr>
          <p:cNvPr id="19" name="Rectangle 18"/>
          <p:cNvSpPr/>
          <p:nvPr/>
        </p:nvSpPr>
        <p:spPr>
          <a:xfrm>
            <a:off x="4927600" y="2205037"/>
            <a:ext cx="3719786" cy="3932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Jobs in the whole century</a:t>
            </a:r>
            <a:endParaRPr lang="en-GB" dirty="0"/>
          </a:p>
        </p:txBody>
      </p:sp>
      <p:sp>
        <p:nvSpPr>
          <p:cNvPr id="44" name="Footer Placeholder 43"/>
          <p:cNvSpPr>
            <a:spLocks noGrp="1"/>
          </p:cNvSpPr>
          <p:nvPr>
            <p:ph type="ftr" sz="quarter" idx="11"/>
          </p:nvPr>
        </p:nvSpPr>
        <p:spPr>
          <a:xfrm>
            <a:off x="3999406" y="6472237"/>
            <a:ext cx="4114800" cy="365125"/>
          </a:xfrm>
        </p:spPr>
        <p:txBody>
          <a:bodyPr/>
          <a:lstStyle/>
          <a:p>
            <a:r>
              <a:rPr lang="en-GB" dirty="0" smtClean="0"/>
              <a:t>Arran Hopkins </a:t>
            </a:r>
            <a:endParaRPr lang="en-GB" dirty="0"/>
          </a:p>
        </p:txBody>
      </p:sp>
      <p:pic>
        <p:nvPicPr>
          <p:cNvPr id="9" name="Picture 8"/>
          <p:cNvPicPr>
            <a:picLocks noChangeAspect="1"/>
          </p:cNvPicPr>
          <p:nvPr/>
        </p:nvPicPr>
        <p:blipFill>
          <a:blip r:embed="rId2"/>
          <a:stretch>
            <a:fillRect/>
          </a:stretch>
        </p:blipFill>
        <p:spPr>
          <a:xfrm>
            <a:off x="368300" y="1422400"/>
            <a:ext cx="8279086" cy="585267"/>
          </a:xfrm>
          <a:prstGeom prst="rect">
            <a:avLst/>
          </a:prstGeom>
        </p:spPr>
      </p:pic>
      <p:cxnSp>
        <p:nvCxnSpPr>
          <p:cNvPr id="11" name="Straight Arrow Connector 10"/>
          <p:cNvCxnSpPr/>
          <p:nvPr/>
        </p:nvCxnSpPr>
        <p:spPr>
          <a:xfrm flipH="1">
            <a:off x="7937500" y="509587"/>
            <a:ext cx="1263650" cy="2143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flipV="1">
            <a:off x="5664200" y="901700"/>
            <a:ext cx="3492500" cy="127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flipV="1">
            <a:off x="2159000" y="914400"/>
            <a:ext cx="6997700" cy="787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flipH="1" flipV="1">
            <a:off x="8343900" y="1866900"/>
            <a:ext cx="857250" cy="29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152400" y="0"/>
            <a:ext cx="2298700" cy="369332"/>
          </a:xfrm>
          <a:prstGeom prst="rect">
            <a:avLst/>
          </a:prstGeom>
          <a:noFill/>
        </p:spPr>
        <p:txBody>
          <a:bodyPr wrap="square" rtlCol="0">
            <a:spAutoFit/>
          </a:bodyPr>
          <a:lstStyle/>
          <a:p>
            <a:r>
              <a:rPr lang="en-GB" dirty="0" smtClean="0"/>
              <a:t>Employability options </a:t>
            </a:r>
            <a:endParaRPr lang="en-GB" dirty="0"/>
          </a:p>
        </p:txBody>
      </p:sp>
      <p:cxnSp>
        <p:nvCxnSpPr>
          <p:cNvPr id="13" name="Straight Arrow Connector 12"/>
          <p:cNvCxnSpPr/>
          <p:nvPr/>
        </p:nvCxnSpPr>
        <p:spPr>
          <a:xfrm flipH="1">
            <a:off x="2908300" y="2806700"/>
            <a:ext cx="6292850" cy="13843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flipH="1">
            <a:off x="8114206" y="4076700"/>
            <a:ext cx="1086944" cy="1143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7253915" y="462597"/>
            <a:ext cx="816935" cy="755970"/>
          </a:xfrm>
          <a:prstGeom prst="rect">
            <a:avLst/>
          </a:prstGeom>
        </p:spPr>
      </p:pic>
    </p:spTree>
    <p:extLst>
      <p:ext uri="{BB962C8B-B14F-4D97-AF65-F5344CB8AC3E}">
        <p14:creationId xmlns:p14="http://schemas.microsoft.com/office/powerpoint/2010/main" val="2529943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970</TotalTime>
  <Words>1080</Words>
  <Application>Microsoft Office PowerPoint</Application>
  <PresentationFormat>Widescreen</PresentationFormat>
  <Paragraphs>226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Sussex Downs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Arran Hopkins</dc:creator>
  <cp:lastModifiedBy>Arran Hopkins</cp:lastModifiedBy>
  <cp:revision>368</cp:revision>
  <cp:lastPrinted>2017-02-09T15:19:16Z</cp:lastPrinted>
  <dcterms:created xsi:type="dcterms:W3CDTF">2016-11-03T11:23:43Z</dcterms:created>
  <dcterms:modified xsi:type="dcterms:W3CDTF">2017-02-09T15:21:02Z</dcterms:modified>
</cp:coreProperties>
</file>