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5" r:id="rId3"/>
    <p:sldId id="258" r:id="rId4"/>
    <p:sldId id="301" r:id="rId5"/>
    <p:sldId id="303" r:id="rId6"/>
    <p:sldId id="292" r:id="rId7"/>
    <p:sldId id="296" r:id="rId8"/>
    <p:sldId id="260" r:id="rId9"/>
    <p:sldId id="291" r:id="rId10"/>
    <p:sldId id="264" r:id="rId11"/>
    <p:sldId id="266" r:id="rId12"/>
    <p:sldId id="284" r:id="rId13"/>
    <p:sldId id="293" r:id="rId14"/>
    <p:sldId id="267" r:id="rId15"/>
    <p:sldId id="297" r:id="rId16"/>
    <p:sldId id="290" r:id="rId17"/>
    <p:sldId id="272" r:id="rId18"/>
    <p:sldId id="298" r:id="rId19"/>
    <p:sldId id="299" r:id="rId20"/>
    <p:sldId id="300" r:id="rId21"/>
    <p:sldId id="276" r:id="rId22"/>
    <p:sldId id="302" r:id="rId23"/>
    <p:sldId id="280" r:id="rId24"/>
    <p:sldId id="283" r:id="rId25"/>
    <p:sldId id="294" r:id="rId26"/>
    <p:sldId id="286" r:id="rId27"/>
    <p:sldId id="270" r:id="rId28"/>
    <p:sldId id="287" r:id="rId29"/>
    <p:sldId id="274" r:id="rId30"/>
    <p:sldId id="281" r:id="rId31"/>
    <p:sldId id="288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5BD5FD2-B853-4497-BEBD-C9FCF14953EC}">
          <p14:sldIdLst>
            <p14:sldId id="256"/>
            <p14:sldId id="295"/>
            <p14:sldId id="258"/>
            <p14:sldId id="301"/>
            <p14:sldId id="303"/>
            <p14:sldId id="292"/>
            <p14:sldId id="296"/>
            <p14:sldId id="260"/>
          </p14:sldIdLst>
        </p14:section>
        <p14:section name="Diskrete Kosinus Transformation" id="{42722B37-4701-4C4D-88E0-520B8131B72C}">
          <p14:sldIdLst>
            <p14:sldId id="291"/>
            <p14:sldId id="264"/>
            <p14:sldId id="266"/>
            <p14:sldId id="284"/>
            <p14:sldId id="293"/>
            <p14:sldId id="267"/>
            <p14:sldId id="297"/>
            <p14:sldId id="290"/>
          </p14:sldIdLst>
        </p14:section>
        <p14:section name="Prädiktiv" id="{3FECB69B-3256-41D7-82A3-44F13DC77A84}">
          <p14:sldIdLst>
            <p14:sldId id="272"/>
            <p14:sldId id="298"/>
            <p14:sldId id="299"/>
            <p14:sldId id="300"/>
            <p14:sldId id="276"/>
            <p14:sldId id="302"/>
          </p14:sldIdLst>
        </p14:section>
        <p14:section name="Fazit" id="{8D9F2951-02E4-4195-B936-51EEDFEB4536}">
          <p14:sldIdLst>
            <p14:sldId id="280"/>
            <p14:sldId id="283"/>
            <p14:sldId id="294"/>
          </p14:sldIdLst>
        </p14:section>
        <p14:section name="Anhang" id="{AAE55745-D577-4F3D-9A65-1E284186B85B}">
          <p14:sldIdLst>
            <p14:sldId id="286"/>
            <p14:sldId id="270"/>
            <p14:sldId id="287"/>
            <p14:sldId id="274"/>
            <p14:sldId id="281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Schwammberger" initials="JS" lastIdx="1" clrIdx="0">
    <p:extLst>
      <p:ext uri="{19B8F6BF-5375-455C-9EA6-DF929625EA0E}">
        <p15:presenceInfo xmlns:p15="http://schemas.microsoft.com/office/powerpoint/2012/main" userId="Jonas Schwamm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79223" autoAdjust="0"/>
  </p:normalViewPr>
  <p:slideViewPr>
    <p:cSldViewPr snapToGrid="0">
      <p:cViewPr varScale="1">
        <p:scale>
          <a:sx n="79" d="100"/>
          <a:sy n="79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1\ringing\s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1\ringing\nos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1\loesung1-12\result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konzept\solution2\algorith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konzept\solution2\algorith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2\variante3\resultate_media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2\variante3\resultate_psn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Ableitung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Tabelle1!$A$3:$A$9</c:f>
              <c:numCache>
                <c:formatCode>General</c:formatCode>
                <c:ptCount val="7"/>
                <c:pt idx="0">
                  <c:v>64.1933333333333</c:v>
                </c:pt>
                <c:pt idx="1">
                  <c:v>53.452500000000001</c:v>
                </c:pt>
                <c:pt idx="2">
                  <c:v>46.815833333333302</c:v>
                </c:pt>
                <c:pt idx="3">
                  <c:v>42.18</c:v>
                </c:pt>
                <c:pt idx="4">
                  <c:v>38.83</c:v>
                </c:pt>
                <c:pt idx="5">
                  <c:v>36.271666666666697</c:v>
                </c:pt>
                <c:pt idx="6">
                  <c:v>34.1191666666667</c:v>
                </c:pt>
              </c:numCache>
            </c:numRef>
          </c:xVal>
          <c:yVal>
            <c:numRef>
              <c:f>Tabelle1!$B$3:$B$9</c:f>
              <c:numCache>
                <c:formatCode>General</c:formatCode>
                <c:ptCount val="7"/>
                <c:pt idx="0">
                  <c:v>95.946459930203403</c:v>
                </c:pt>
                <c:pt idx="1">
                  <c:v>95.430756515678894</c:v>
                </c:pt>
                <c:pt idx="2">
                  <c:v>94.701458424084905</c:v>
                </c:pt>
                <c:pt idx="3">
                  <c:v>93.979208625277295</c:v>
                </c:pt>
                <c:pt idx="4">
                  <c:v>93.246466179002098</c:v>
                </c:pt>
                <c:pt idx="5">
                  <c:v>92.314461534580005</c:v>
                </c:pt>
                <c:pt idx="6">
                  <c:v>91.654454086205803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Tabelle1!$D$1</c:f>
              <c:strCache>
                <c:ptCount val="1"/>
                <c:pt idx="0">
                  <c:v>PCA+Ableitung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Tabelle1!$D$3:$D$15</c:f>
              <c:numCache>
                <c:formatCode>General</c:formatCode>
                <c:ptCount val="13"/>
                <c:pt idx="0">
                  <c:v>55.377499999999998</c:v>
                </c:pt>
                <c:pt idx="1">
                  <c:v>52.400833333333303</c:v>
                </c:pt>
                <c:pt idx="2">
                  <c:v>50.343333333333298</c:v>
                </c:pt>
                <c:pt idx="3">
                  <c:v>48.579166666666701</c:v>
                </c:pt>
                <c:pt idx="4">
                  <c:v>47.097499999999997</c:v>
                </c:pt>
                <c:pt idx="5">
                  <c:v>45.997500000000002</c:v>
                </c:pt>
                <c:pt idx="6">
                  <c:v>45.039166666666702</c:v>
                </c:pt>
              </c:numCache>
            </c:numRef>
          </c:xVal>
          <c:yVal>
            <c:numRef>
              <c:f>Tabelle1!$E$3:$E$17</c:f>
              <c:numCache>
                <c:formatCode>General</c:formatCode>
                <c:ptCount val="15"/>
                <c:pt idx="0">
                  <c:v>97.265641098785196</c:v>
                </c:pt>
                <c:pt idx="1">
                  <c:v>95.642816504779901</c:v>
                </c:pt>
                <c:pt idx="2">
                  <c:v>94.099922666540294</c:v>
                </c:pt>
                <c:pt idx="3">
                  <c:v>93.014485600248193</c:v>
                </c:pt>
                <c:pt idx="4">
                  <c:v>92.041696416459104</c:v>
                </c:pt>
                <c:pt idx="5">
                  <c:v>91.220374391614598</c:v>
                </c:pt>
                <c:pt idx="6">
                  <c:v>90.275243489594402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Tabelle1!$G$1</c:f>
              <c:strCache>
                <c:ptCount val="1"/>
                <c:pt idx="0">
                  <c:v>DCT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Tabelle1!$G$3:$G$15</c:f>
              <c:numCache>
                <c:formatCode>General</c:formatCode>
                <c:ptCount val="13"/>
                <c:pt idx="0">
                  <c:v>67.915000000000006</c:v>
                </c:pt>
                <c:pt idx="1">
                  <c:v>56.348333333333301</c:v>
                </c:pt>
                <c:pt idx="2">
                  <c:v>50.440833333333302</c:v>
                </c:pt>
                <c:pt idx="3">
                  <c:v>46.183333333333302</c:v>
                </c:pt>
                <c:pt idx="4">
                  <c:v>43.309166666666698</c:v>
                </c:pt>
                <c:pt idx="5">
                  <c:v>41.238333333333301</c:v>
                </c:pt>
                <c:pt idx="6">
                  <c:v>39.470833333333303</c:v>
                </c:pt>
              </c:numCache>
            </c:numRef>
          </c:xVal>
          <c:yVal>
            <c:numRef>
              <c:f>Tabelle1!$H$3:$H$19</c:f>
              <c:numCache>
                <c:formatCode>General</c:formatCode>
                <c:ptCount val="17"/>
                <c:pt idx="0">
                  <c:v>98.625898658508305</c:v>
                </c:pt>
                <c:pt idx="1">
                  <c:v>96.432324319098299</c:v>
                </c:pt>
                <c:pt idx="2">
                  <c:v>95.056178734783799</c:v>
                </c:pt>
                <c:pt idx="3">
                  <c:v>93.887109345045104</c:v>
                </c:pt>
                <c:pt idx="4">
                  <c:v>93.045387521693499</c:v>
                </c:pt>
                <c:pt idx="5">
                  <c:v>92.272134080627296</c:v>
                </c:pt>
                <c:pt idx="6">
                  <c:v>91.492355222595705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Tabelle1!$J$1</c:f>
              <c:strCache>
                <c:ptCount val="1"/>
                <c:pt idx="0">
                  <c:v>PCA+DCT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Tabelle1!$J$3:$J$14</c:f>
              <c:numCache>
                <c:formatCode>General</c:formatCode>
                <c:ptCount val="12"/>
                <c:pt idx="0">
                  <c:v>67.480833333333294</c:v>
                </c:pt>
                <c:pt idx="1">
                  <c:v>63.3333333333333</c:v>
                </c:pt>
                <c:pt idx="2">
                  <c:v>60.332500000000003</c:v>
                </c:pt>
                <c:pt idx="3">
                  <c:v>58.238333333333301</c:v>
                </c:pt>
                <c:pt idx="4">
                  <c:v>56.441666666666698</c:v>
                </c:pt>
                <c:pt idx="5">
                  <c:v>54.8675</c:v>
                </c:pt>
                <c:pt idx="6">
                  <c:v>53.602499999999999</c:v>
                </c:pt>
              </c:numCache>
            </c:numRef>
          </c:xVal>
          <c:yVal>
            <c:numRef>
              <c:f>Tabelle1!$K$3:$K$18</c:f>
              <c:numCache>
                <c:formatCode>General</c:formatCode>
                <c:ptCount val="16"/>
                <c:pt idx="0">
                  <c:v>96.675381815746107</c:v>
                </c:pt>
                <c:pt idx="1">
                  <c:v>95.860646282487096</c:v>
                </c:pt>
                <c:pt idx="2">
                  <c:v>95.190732498248707</c:v>
                </c:pt>
                <c:pt idx="3">
                  <c:v>94.545495132642102</c:v>
                </c:pt>
                <c:pt idx="4">
                  <c:v>94.043512033575794</c:v>
                </c:pt>
                <c:pt idx="5">
                  <c:v>93.625982300714</c:v>
                </c:pt>
                <c:pt idx="6">
                  <c:v>93.156487796177402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'C:\Users\Jonas Schwammberger\Documents\GitHub\PFSSCompression\doc\thesis\pictures\resultate\loesung1\ringing\[nosts_vorlage.xlsx]Tabelle1'!$AA$2</c:f>
              <c:strCache>
                <c:ptCount val="1"/>
                <c:pt idx="0">
                  <c:v>helper line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[1]Tabelle1!$AA$3:$AA$4</c:f>
              <c:numCache>
                <c:formatCode>General</c:formatCode>
                <c:ptCount val="2"/>
                <c:pt idx="0">
                  <c:v>1</c:v>
                </c:pt>
                <c:pt idx="1">
                  <c:v>80</c:v>
                </c:pt>
              </c:numCache>
            </c:numRef>
          </c:xVal>
          <c:yVal>
            <c:numRef>
              <c:f>[1]Tabelle1!$AB$3:$AB$4</c:f>
              <c:numCache>
                <c:formatCode>General</c:formatCode>
                <c:ptCount val="2"/>
                <c:pt idx="0">
                  <c:v>95</c:v>
                </c:pt>
                <c:pt idx="1">
                  <c:v>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526000"/>
        <c:axId val="218524824"/>
      </c:scatterChart>
      <c:valAx>
        <c:axId val="21852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Median </a:t>
                </a:r>
              </a:p>
              <a:p>
                <a:pPr>
                  <a:defRPr sz="1800">
                    <a:solidFill>
                      <a:sysClr val="windowText" lastClr="000000"/>
                    </a:solidFill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Bytes pro Feldlinie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8524824"/>
        <c:crosses val="autoZero"/>
        <c:crossBetween val="midCat"/>
      </c:valAx>
      <c:valAx>
        <c:axId val="218524824"/>
        <c:scaling>
          <c:orientation val="minMax"/>
          <c:max val="100"/>
          <c:min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PSNR-HVS-M</a:t>
                </a:r>
                <a:r>
                  <a:rPr lang="de-CH" sz="1800" baseline="0">
                    <a:solidFill>
                      <a:sysClr val="windowText" lastClr="000000"/>
                    </a:solidFill>
                  </a:rPr>
                  <a:t> (dB</a:t>
                </a:r>
                <a:r>
                  <a:rPr lang="de-CH" sz="1800">
                    <a:solidFill>
                      <a:sysClr val="windowText" lastClr="000000"/>
                    </a:solidFill>
                  </a:rPr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852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Ableitung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Tabelle1!$A$3:$A$20</c:f>
              <c:numCache>
                <c:formatCode>General</c:formatCode>
                <c:ptCount val="18"/>
                <c:pt idx="0">
                  <c:v>64.1933333333333</c:v>
                </c:pt>
                <c:pt idx="1">
                  <c:v>53.4508333333333</c:v>
                </c:pt>
                <c:pt idx="2">
                  <c:v>46.7</c:v>
                </c:pt>
                <c:pt idx="3">
                  <c:v>42.18</c:v>
                </c:pt>
                <c:pt idx="4">
                  <c:v>38.8333333333333</c:v>
                </c:pt>
                <c:pt idx="5">
                  <c:v>36.274999999999999</c:v>
                </c:pt>
                <c:pt idx="6">
                  <c:v>34.1191666666667</c:v>
                </c:pt>
              </c:numCache>
            </c:numRef>
          </c:xVal>
          <c:yVal>
            <c:numRef>
              <c:f>Tabelle1!$B$3:$B$17</c:f>
              <c:numCache>
                <c:formatCode>General</c:formatCode>
                <c:ptCount val="15"/>
                <c:pt idx="0">
                  <c:v>97.580677991476406</c:v>
                </c:pt>
                <c:pt idx="1">
                  <c:v>93.8997047898863</c:v>
                </c:pt>
                <c:pt idx="2">
                  <c:v>91.476639357105995</c:v>
                </c:pt>
                <c:pt idx="3">
                  <c:v>89.513103354817105</c:v>
                </c:pt>
                <c:pt idx="4">
                  <c:v>87.881745344926003</c:v>
                </c:pt>
                <c:pt idx="5">
                  <c:v>86.480785712746993</c:v>
                </c:pt>
                <c:pt idx="6">
                  <c:v>85.404029977935906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Tabelle1!$D$1</c:f>
              <c:strCache>
                <c:ptCount val="1"/>
                <c:pt idx="0">
                  <c:v>PCA+Ableitung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Tabelle1!$D$3:$D$20</c:f>
              <c:numCache>
                <c:formatCode>General</c:formatCode>
                <c:ptCount val="18"/>
                <c:pt idx="0">
                  <c:v>80.186666666666696</c:v>
                </c:pt>
                <c:pt idx="1">
                  <c:v>66.477500000000006</c:v>
                </c:pt>
                <c:pt idx="2">
                  <c:v>59.6308333333333</c:v>
                </c:pt>
                <c:pt idx="3">
                  <c:v>55.377499999999998</c:v>
                </c:pt>
                <c:pt idx="4">
                  <c:v>52.402500000000003</c:v>
                </c:pt>
              </c:numCache>
            </c:numRef>
          </c:xVal>
          <c:yVal>
            <c:numRef>
              <c:f>Tabelle1!$E$3:$E$21</c:f>
              <c:numCache>
                <c:formatCode>General</c:formatCode>
                <c:ptCount val="19"/>
                <c:pt idx="0">
                  <c:v>96.680972269498696</c:v>
                </c:pt>
                <c:pt idx="1">
                  <c:v>94.031743153148099</c:v>
                </c:pt>
                <c:pt idx="2">
                  <c:v>92.025860164063303</c:v>
                </c:pt>
                <c:pt idx="3">
                  <c:v>90.359373454608004</c:v>
                </c:pt>
                <c:pt idx="4">
                  <c:v>89.076778628707302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Tabelle1!$G$1</c:f>
              <c:strCache>
                <c:ptCount val="1"/>
                <c:pt idx="0">
                  <c:v>DCT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Tabelle1!$G$3:$G$20</c:f>
              <c:numCache>
                <c:formatCode>General</c:formatCode>
                <c:ptCount val="18"/>
                <c:pt idx="0">
                  <c:v>67.917500000000004</c:v>
                </c:pt>
                <c:pt idx="1">
                  <c:v>56.247500000000002</c:v>
                </c:pt>
                <c:pt idx="2">
                  <c:v>50.4433333333333</c:v>
                </c:pt>
                <c:pt idx="3">
                  <c:v>46.183333333333302</c:v>
                </c:pt>
                <c:pt idx="4">
                  <c:v>43.309166666666698</c:v>
                </c:pt>
                <c:pt idx="5">
                  <c:v>41.235833333333296</c:v>
                </c:pt>
                <c:pt idx="6">
                  <c:v>39.472499999999997</c:v>
                </c:pt>
              </c:numCache>
            </c:numRef>
          </c:xVal>
          <c:yVal>
            <c:numRef>
              <c:f>Tabelle1!$H$3:$H$29</c:f>
              <c:numCache>
                <c:formatCode>General</c:formatCode>
                <c:ptCount val="27"/>
                <c:pt idx="0">
                  <c:v>97.284207037861293</c:v>
                </c:pt>
                <c:pt idx="1">
                  <c:v>94.388376259130993</c:v>
                </c:pt>
                <c:pt idx="2">
                  <c:v>92.225110124823104</c:v>
                </c:pt>
                <c:pt idx="3">
                  <c:v>91.007916214275696</c:v>
                </c:pt>
                <c:pt idx="4">
                  <c:v>90.162608536690698</c:v>
                </c:pt>
                <c:pt idx="5">
                  <c:v>89.473962680622407</c:v>
                </c:pt>
                <c:pt idx="6">
                  <c:v>88.974748867090099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Tabelle1!$J$1</c:f>
              <c:strCache>
                <c:ptCount val="1"/>
                <c:pt idx="0">
                  <c:v>PCA+DCT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Tabelle1!$J$3:$J$20</c:f>
              <c:numCache>
                <c:formatCode>General</c:formatCode>
                <c:ptCount val="18"/>
                <c:pt idx="0">
                  <c:v>67.48</c:v>
                </c:pt>
                <c:pt idx="1">
                  <c:v>63.331666666666699</c:v>
                </c:pt>
                <c:pt idx="2">
                  <c:v>60.335000000000001</c:v>
                </c:pt>
                <c:pt idx="3">
                  <c:v>58.239166666666698</c:v>
                </c:pt>
                <c:pt idx="4">
                  <c:v>56.44</c:v>
                </c:pt>
                <c:pt idx="5">
                  <c:v>54.866666666666703</c:v>
                </c:pt>
                <c:pt idx="6">
                  <c:v>53.603333333333303</c:v>
                </c:pt>
              </c:numCache>
            </c:numRef>
          </c:xVal>
          <c:yVal>
            <c:numRef>
              <c:f>Tabelle1!$K$3:$K$18</c:f>
              <c:numCache>
                <c:formatCode>General</c:formatCode>
                <c:ptCount val="16"/>
                <c:pt idx="0">
                  <c:v>96.884353999435604</c:v>
                </c:pt>
                <c:pt idx="1">
                  <c:v>95.541914133930604</c:v>
                </c:pt>
                <c:pt idx="2">
                  <c:v>94.556093020538896</c:v>
                </c:pt>
                <c:pt idx="3">
                  <c:v>93.507228416431602</c:v>
                </c:pt>
                <c:pt idx="4">
                  <c:v>92.481216198479004</c:v>
                </c:pt>
                <c:pt idx="5">
                  <c:v>91.726654154870204</c:v>
                </c:pt>
                <c:pt idx="6">
                  <c:v>91.194540237158606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Tabelle1!$AA$2</c:f>
              <c:strCache>
                <c:ptCount val="1"/>
                <c:pt idx="0">
                  <c:v>helper line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Tabelle1!$AA$3:$AA$4</c:f>
              <c:numCache>
                <c:formatCode>General</c:formatCode>
                <c:ptCount val="2"/>
                <c:pt idx="0">
                  <c:v>1</c:v>
                </c:pt>
                <c:pt idx="1">
                  <c:v>80</c:v>
                </c:pt>
              </c:numCache>
            </c:numRef>
          </c:xVal>
          <c:yVal>
            <c:numRef>
              <c:f>Tabelle1!$AB$3:$AB$4</c:f>
              <c:numCache>
                <c:formatCode>General</c:formatCode>
                <c:ptCount val="2"/>
                <c:pt idx="0">
                  <c:v>95</c:v>
                </c:pt>
                <c:pt idx="1">
                  <c:v>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526784"/>
        <c:axId val="218527568"/>
      </c:scatterChart>
      <c:valAx>
        <c:axId val="218526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Median </a:t>
                </a:r>
              </a:p>
              <a:p>
                <a:pPr>
                  <a:defRPr sz="1800">
                    <a:solidFill>
                      <a:sysClr val="windowText" lastClr="000000"/>
                    </a:solidFill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Bytes pro Feldlinie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8527568"/>
        <c:crosses val="autoZero"/>
        <c:crossBetween val="midCat"/>
      </c:valAx>
      <c:valAx>
        <c:axId val="218527568"/>
        <c:scaling>
          <c:orientation val="minMax"/>
          <c:max val="100"/>
          <c:min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PSNR-HVS-M</a:t>
                </a:r>
                <a:r>
                  <a:rPr lang="de-CH" sz="1800" baseline="0">
                    <a:solidFill>
                      <a:sysClr val="windowText" lastClr="000000"/>
                    </a:solidFill>
                  </a:rPr>
                  <a:t> (dB</a:t>
                </a:r>
                <a:r>
                  <a:rPr lang="de-CH" sz="1800">
                    <a:solidFill>
                      <a:sysClr val="windowText" lastClr="000000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8526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DCT abschl. Variante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Tabelle1!$A$3:$A$20</c:f>
              <c:numCache>
                <c:formatCode>General</c:formatCode>
                <c:ptCount val="18"/>
                <c:pt idx="0">
                  <c:v>61.603666666666697</c:v>
                </c:pt>
              </c:numCache>
            </c:numRef>
          </c:xVal>
          <c:yVal>
            <c:numRef>
              <c:f>Tabelle1!$C$3:$C$20</c:f>
              <c:numCache>
                <c:formatCode>General</c:formatCode>
                <c:ptCount val="18"/>
                <c:pt idx="0">
                  <c:v>2476363.3313974799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Tabelle1!$L$1</c:f>
              <c:strCache>
                <c:ptCount val="1"/>
                <c:pt idx="0">
                  <c:v>A. Subsampling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4"/>
              </a:solidFill>
              <a:ln w="25400" cap="sq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marker>
          <c:xVal>
            <c:numRef>
              <c:f>Tabelle1!$J$4</c:f>
              <c:numCache>
                <c:formatCode>General</c:formatCode>
                <c:ptCount val="1"/>
                <c:pt idx="0">
                  <c:v>74.187416666666707</c:v>
                </c:pt>
              </c:numCache>
            </c:numRef>
          </c:xVal>
          <c:yVal>
            <c:numRef>
              <c:f>Tabelle1!$I$4</c:f>
              <c:numCache>
                <c:formatCode>General</c:formatCode>
                <c:ptCount val="1"/>
                <c:pt idx="0">
                  <c:v>5802771.0418897802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Tabelle1!$N$1</c:f>
              <c:strCache>
                <c:ptCount val="1"/>
                <c:pt idx="0">
                  <c:v>Ist-Zustand</c:v>
                </c:pt>
              </c:strCache>
            </c:strRef>
          </c:tx>
          <c:spPr>
            <a:ln w="2222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3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marker>
          <c:xVal>
            <c:numRef>
              <c:f>Tabelle1!$O$3</c:f>
              <c:numCache>
                <c:formatCode>General</c:formatCode>
                <c:ptCount val="1"/>
                <c:pt idx="0">
                  <c:v>858.70933333333301</c:v>
                </c:pt>
              </c:numCache>
            </c:numRef>
          </c:xVal>
          <c:yVal>
            <c:numRef>
              <c:f>Tabelle1!$N$3</c:f>
              <c:numCache>
                <c:formatCode>General</c:formatCode>
                <c:ptCount val="1"/>
                <c:pt idx="0">
                  <c:v>5802771.0418897802</c:v>
                </c:pt>
              </c:numCache>
            </c:numRef>
          </c:yVal>
          <c:smooth val="1"/>
        </c:ser>
        <c:ser>
          <c:idx val="1"/>
          <c:order val="3"/>
          <c:tx>
            <c:strRef>
              <c:f>Tabelle1!$P$1</c:f>
              <c:strCache>
                <c:ptCount val="1"/>
                <c:pt idx="0">
                  <c:v>DCT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Tabelle1!$P$3:$P$20</c:f>
              <c:numCache>
                <c:formatCode>General</c:formatCode>
                <c:ptCount val="18"/>
                <c:pt idx="0">
                  <c:v>204.6300833</c:v>
                </c:pt>
                <c:pt idx="1">
                  <c:v>169.7546667</c:v>
                </c:pt>
                <c:pt idx="2">
                  <c:v>153.21258330000001</c:v>
                </c:pt>
                <c:pt idx="3">
                  <c:v>142.51891670000001</c:v>
                </c:pt>
                <c:pt idx="4">
                  <c:v>130.02858330000001</c:v>
                </c:pt>
                <c:pt idx="5">
                  <c:v>119.72441670000001</c:v>
                </c:pt>
                <c:pt idx="6">
                  <c:v>108.5715</c:v>
                </c:pt>
                <c:pt idx="7">
                  <c:v>101.9916667</c:v>
                </c:pt>
                <c:pt idx="8">
                  <c:v>78.766999999999996</c:v>
                </c:pt>
                <c:pt idx="9">
                  <c:v>71.584583330000001</c:v>
                </c:pt>
              </c:numCache>
            </c:numRef>
          </c:xVal>
          <c:yVal>
            <c:numRef>
              <c:f>Tabelle1!$R$3:$R$27</c:f>
              <c:numCache>
                <c:formatCode>General</c:formatCode>
                <c:ptCount val="25"/>
                <c:pt idx="0">
                  <c:v>449723.91440000001</c:v>
                </c:pt>
                <c:pt idx="1">
                  <c:v>653591.89110000001</c:v>
                </c:pt>
                <c:pt idx="2">
                  <c:v>810359.03760000004</c:v>
                </c:pt>
                <c:pt idx="3">
                  <c:v>942499.82209999999</c:v>
                </c:pt>
                <c:pt idx="4">
                  <c:v>1169761.209</c:v>
                </c:pt>
                <c:pt idx="5">
                  <c:v>1462891.159</c:v>
                </c:pt>
                <c:pt idx="6">
                  <c:v>1884433.7320000001</c:v>
                </c:pt>
                <c:pt idx="7">
                  <c:v>2190738.4210000001</c:v>
                </c:pt>
                <c:pt idx="8">
                  <c:v>4113359.1209999998</c:v>
                </c:pt>
                <c:pt idx="9">
                  <c:v>5071425.2920000004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Tabelle1!$T$1</c:f>
              <c:strCache>
                <c:ptCount val="1"/>
                <c:pt idx="0">
                  <c:v>Ableitung+DCT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Tabelle1!$T$3:$T$24</c:f>
              <c:numCache>
                <c:formatCode>General</c:formatCode>
                <c:ptCount val="22"/>
                <c:pt idx="0">
                  <c:v>78.371583330000007</c:v>
                </c:pt>
                <c:pt idx="1">
                  <c:v>73.060333330000006</c:v>
                </c:pt>
                <c:pt idx="2">
                  <c:v>69.059083330000007</c:v>
                </c:pt>
                <c:pt idx="3">
                  <c:v>65.945750000000004</c:v>
                </c:pt>
                <c:pt idx="4">
                  <c:v>62.968416670000003</c:v>
                </c:pt>
                <c:pt idx="5">
                  <c:v>60.366333330000003</c:v>
                </c:pt>
                <c:pt idx="6">
                  <c:v>58.345916670000001</c:v>
                </c:pt>
                <c:pt idx="7">
                  <c:v>56.53533333</c:v>
                </c:pt>
              </c:numCache>
            </c:numRef>
          </c:xVal>
          <c:yVal>
            <c:numRef>
              <c:f>Tabelle1!$V$3:$V$25</c:f>
              <c:numCache>
                <c:formatCode>General</c:formatCode>
                <c:ptCount val="23"/>
                <c:pt idx="0">
                  <c:v>3202252.93</c:v>
                </c:pt>
                <c:pt idx="1">
                  <c:v>3760484.56</c:v>
                </c:pt>
                <c:pt idx="2">
                  <c:v>4302038.398</c:v>
                </c:pt>
                <c:pt idx="3">
                  <c:v>4829482.824</c:v>
                </c:pt>
                <c:pt idx="4">
                  <c:v>5350825.8820000002</c:v>
                </c:pt>
                <c:pt idx="5">
                  <c:v>5866815.9309999999</c:v>
                </c:pt>
                <c:pt idx="6">
                  <c:v>6389853.6789999995</c:v>
                </c:pt>
                <c:pt idx="7">
                  <c:v>6881472.1720000003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Tabelle1!$AB$1</c:f>
              <c:strCache>
                <c:ptCount val="1"/>
                <c:pt idx="0">
                  <c:v>Ableitung+DCT+Kodierung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Tabelle1!$AB$3:$AB$20</c:f>
              <c:numCache>
                <c:formatCode>General</c:formatCode>
                <c:ptCount val="18"/>
                <c:pt idx="0">
                  <c:v>40.569749999999999</c:v>
                </c:pt>
                <c:pt idx="1">
                  <c:v>38.28083333</c:v>
                </c:pt>
                <c:pt idx="2">
                  <c:v>36.347499999999997</c:v>
                </c:pt>
                <c:pt idx="3">
                  <c:v>34.687166670000003</c:v>
                </c:pt>
                <c:pt idx="4">
                  <c:v>33.308</c:v>
                </c:pt>
                <c:pt idx="5">
                  <c:v>32.069666669999997</c:v>
                </c:pt>
                <c:pt idx="6">
                  <c:v>30.96841667</c:v>
                </c:pt>
              </c:numCache>
            </c:numRef>
          </c:xVal>
          <c:yVal>
            <c:numRef>
              <c:f>Tabelle1!$AD$3:$AD$22</c:f>
              <c:numCache>
                <c:formatCode>General</c:formatCode>
                <c:ptCount val="20"/>
                <c:pt idx="0">
                  <c:v>4346251.6789999995</c:v>
                </c:pt>
                <c:pt idx="1">
                  <c:v>4840830.9850000003</c:v>
                </c:pt>
                <c:pt idx="2">
                  <c:v>5330448.1900000004</c:v>
                </c:pt>
                <c:pt idx="3">
                  <c:v>5825742.9929999998</c:v>
                </c:pt>
                <c:pt idx="4">
                  <c:v>6324581.233</c:v>
                </c:pt>
                <c:pt idx="5">
                  <c:v>6797788.3449999997</c:v>
                </c:pt>
                <c:pt idx="6">
                  <c:v>7251887.3789999997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Tabelle1!$AF$1</c:f>
              <c:strCache>
                <c:ptCount val="1"/>
                <c:pt idx="0">
                  <c:v>Randbeh.+DCT+Kodierung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Tabelle1!$AF$3:$AF$17</c:f>
              <c:numCache>
                <c:formatCode>General</c:formatCode>
                <c:ptCount val="15"/>
                <c:pt idx="0">
                  <c:v>31.957583329999999</c:v>
                </c:pt>
                <c:pt idx="1">
                  <c:v>31.0505</c:v>
                </c:pt>
                <c:pt idx="2">
                  <c:v>30.203416669999999</c:v>
                </c:pt>
                <c:pt idx="3">
                  <c:v>29.456916669999998</c:v>
                </c:pt>
                <c:pt idx="4">
                  <c:v>28.767583330000001</c:v>
                </c:pt>
                <c:pt idx="5">
                  <c:v>28.147916670000001</c:v>
                </c:pt>
                <c:pt idx="6">
                  <c:v>27.595333329999999</c:v>
                </c:pt>
                <c:pt idx="7">
                  <c:v>27.078583330000001</c:v>
                </c:pt>
                <c:pt idx="8">
                  <c:v>26.613416669999999</c:v>
                </c:pt>
              </c:numCache>
            </c:numRef>
          </c:xVal>
          <c:yVal>
            <c:numRef>
              <c:f>Tabelle1!$AH$3:$AH$15</c:f>
              <c:numCache>
                <c:formatCode>General</c:formatCode>
                <c:ptCount val="13"/>
                <c:pt idx="0">
                  <c:v>5093256.8320000004</c:v>
                </c:pt>
                <c:pt idx="1">
                  <c:v>5335306.9709999999</c:v>
                </c:pt>
                <c:pt idx="2">
                  <c:v>5553407.7369999997</c:v>
                </c:pt>
                <c:pt idx="3">
                  <c:v>5763029.4359999998</c:v>
                </c:pt>
                <c:pt idx="4">
                  <c:v>5957467.7209999999</c:v>
                </c:pt>
                <c:pt idx="5">
                  <c:v>6157314.2479999997</c:v>
                </c:pt>
                <c:pt idx="6">
                  <c:v>6354042.4630000005</c:v>
                </c:pt>
                <c:pt idx="7">
                  <c:v>6539010.5460000001</c:v>
                </c:pt>
                <c:pt idx="8">
                  <c:v>6707823.0999999996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09912"/>
        <c:axId val="219647496"/>
      </c:scatterChart>
      <c:valAx>
        <c:axId val="181609912"/>
        <c:scaling>
          <c:logBase val="2"/>
          <c:orientation val="minMax"/>
          <c:min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Median </a:t>
                </a:r>
              </a:p>
              <a:p>
                <a:pPr>
                  <a:defRPr sz="1800">
                    <a:solidFill>
                      <a:sysClr val="windowText" lastClr="000000"/>
                    </a:solidFill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Bytes pro Feldlinie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647496"/>
        <c:crosses val="autoZero"/>
        <c:crossBetween val="midCat"/>
      </c:valAx>
      <c:valAx>
        <c:axId val="21964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Standardabweichung 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1609912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48747315676452E-2"/>
          <c:y val="3.1828703703703706E-2"/>
          <c:w val="0.85657303605137847"/>
          <c:h val="0.93634259259259256"/>
        </c:manualLayout>
      </c:layout>
      <c:scatterChart>
        <c:scatterStyle val="lineMarker"/>
        <c:varyColors val="0"/>
        <c:ser>
          <c:idx val="3"/>
          <c:order val="0"/>
          <c:tx>
            <c:strRef>
              <c:f>'Solution2_five_sto_curve_disk -'!$B$1</c:f>
              <c:strCache>
                <c:ptCount val="1"/>
                <c:pt idx="0">
                  <c:v>Kanal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'Solution2_five_sto_curve_disk -'!$A$2:$A$19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xVal>
          <c:yVal>
            <c:numRef>
              <c:f>'Solution2_five_sto_curve_disk -'!$B$2:$B$19</c:f>
              <c:numCache>
                <c:formatCode>General</c:formatCode>
                <c:ptCount val="18"/>
                <c:pt idx="0">
                  <c:v>-10037</c:v>
                </c:pt>
                <c:pt idx="1">
                  <c:v>-9869</c:v>
                </c:pt>
                <c:pt idx="2">
                  <c:v>-9304</c:v>
                </c:pt>
                <c:pt idx="3">
                  <c:v>-8662</c:v>
                </c:pt>
                <c:pt idx="4">
                  <c:v>-7815</c:v>
                </c:pt>
                <c:pt idx="5">
                  <c:v>-6783</c:v>
                </c:pt>
                <c:pt idx="6">
                  <c:v>-5602</c:v>
                </c:pt>
                <c:pt idx="7">
                  <c:v>-4278</c:v>
                </c:pt>
                <c:pt idx="8">
                  <c:v>-2817</c:v>
                </c:pt>
                <c:pt idx="9">
                  <c:v>-1172</c:v>
                </c:pt>
                <c:pt idx="10">
                  <c:v>782</c:v>
                </c:pt>
                <c:pt idx="11">
                  <c:v>3700</c:v>
                </c:pt>
                <c:pt idx="12">
                  <c:v>8287</c:v>
                </c:pt>
                <c:pt idx="13">
                  <c:v>9423</c:v>
                </c:pt>
                <c:pt idx="14">
                  <c:v>10207</c:v>
                </c:pt>
                <c:pt idx="15">
                  <c:v>10904</c:v>
                </c:pt>
                <c:pt idx="16">
                  <c:v>11473</c:v>
                </c:pt>
                <c:pt idx="17">
                  <c:v>11565</c:v>
                </c:pt>
              </c:numCache>
            </c:numRef>
          </c:yVal>
          <c:smooth val="0"/>
        </c:ser>
        <c:ser>
          <c:idx val="4"/>
          <c:order val="1"/>
          <c:tx>
            <c:strRef>
              <c:f>'Solution2_five_sto_curve_disk -'!$B$21</c:f>
              <c:strCache>
                <c:ptCount val="1"/>
                <c:pt idx="0">
                  <c:v>Vorhersage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'Solution2_five_sto_curve_disk -'!$A$22:$A$23</c:f>
              <c:numCache>
                <c:formatCode>General</c:formatCode>
                <c:ptCount val="2"/>
                <c:pt idx="0">
                  <c:v>0</c:v>
                </c:pt>
                <c:pt idx="1">
                  <c:v>17</c:v>
                </c:pt>
              </c:numCache>
            </c:numRef>
          </c:xVal>
          <c:yVal>
            <c:numRef>
              <c:f>'Solution2_five_sto_curve_disk -'!$B$22:$B$23</c:f>
              <c:numCache>
                <c:formatCode>General</c:formatCode>
                <c:ptCount val="2"/>
                <c:pt idx="0">
                  <c:v>-10037</c:v>
                </c:pt>
                <c:pt idx="1">
                  <c:v>11565</c:v>
                </c:pt>
              </c:numCache>
            </c:numRef>
          </c:yVal>
          <c:smooth val="0"/>
        </c:ser>
        <c:ser>
          <c:idx val="5"/>
          <c:order val="2"/>
          <c:tx>
            <c:strRef>
              <c:f>'Solution2_five_sto_curve_disk -'!$B$25</c:f>
              <c:strCache>
                <c:ptCount val="1"/>
                <c:pt idx="0">
                  <c:v>Fehler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'Solution2_five_sto_curve_disk -'!$A$26:$A$27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xVal>
          <c:yVal>
            <c:numRef>
              <c:f>'Solution2_five_sto_curve_disk -'!$B$26:$B$27</c:f>
              <c:numCache>
                <c:formatCode>General</c:formatCode>
                <c:ptCount val="2"/>
                <c:pt idx="0">
                  <c:v>100</c:v>
                </c:pt>
                <c:pt idx="1">
                  <c:v>-2817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'Solution2_five_sto_curve_disk -'!$B$1</c:f>
              <c:strCache>
                <c:ptCount val="1"/>
                <c:pt idx="0">
                  <c:v>Kanal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'Solution2_five_sto_curve_disk -'!$A$2:$A$19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xVal>
          <c:yVal>
            <c:numRef>
              <c:f>'Solution2_five_sto_curve_disk -'!$B$2:$B$19</c:f>
              <c:numCache>
                <c:formatCode>General</c:formatCode>
                <c:ptCount val="18"/>
                <c:pt idx="0">
                  <c:v>-10037</c:v>
                </c:pt>
                <c:pt idx="1">
                  <c:v>-9869</c:v>
                </c:pt>
                <c:pt idx="2">
                  <c:v>-9304</c:v>
                </c:pt>
                <c:pt idx="3">
                  <c:v>-8662</c:v>
                </c:pt>
                <c:pt idx="4">
                  <c:v>-7815</c:v>
                </c:pt>
                <c:pt idx="5">
                  <c:v>-6783</c:v>
                </c:pt>
                <c:pt idx="6">
                  <c:v>-5602</c:v>
                </c:pt>
                <c:pt idx="7">
                  <c:v>-4278</c:v>
                </c:pt>
                <c:pt idx="8">
                  <c:v>-2817</c:v>
                </c:pt>
                <c:pt idx="9">
                  <c:v>-1172</c:v>
                </c:pt>
                <c:pt idx="10">
                  <c:v>782</c:v>
                </c:pt>
                <c:pt idx="11">
                  <c:v>3700</c:v>
                </c:pt>
                <c:pt idx="12">
                  <c:v>8287</c:v>
                </c:pt>
                <c:pt idx="13">
                  <c:v>9423</c:v>
                </c:pt>
                <c:pt idx="14">
                  <c:v>10207</c:v>
                </c:pt>
                <c:pt idx="15">
                  <c:v>10904</c:v>
                </c:pt>
                <c:pt idx="16">
                  <c:v>11473</c:v>
                </c:pt>
                <c:pt idx="17">
                  <c:v>11565</c:v>
                </c:pt>
              </c:numCache>
            </c:numRef>
          </c:yVal>
          <c:smooth val="0"/>
        </c:ser>
        <c:ser>
          <c:idx val="1"/>
          <c:order val="4"/>
          <c:tx>
            <c:strRef>
              <c:f>'Solution2_five_sto_curve_disk -'!$B$21</c:f>
              <c:strCache>
                <c:ptCount val="1"/>
                <c:pt idx="0">
                  <c:v>Vorhersage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'Solution2_five_sto_curve_disk -'!$A$22:$A$23</c:f>
              <c:numCache>
                <c:formatCode>General</c:formatCode>
                <c:ptCount val="2"/>
                <c:pt idx="0">
                  <c:v>0</c:v>
                </c:pt>
                <c:pt idx="1">
                  <c:v>17</c:v>
                </c:pt>
              </c:numCache>
            </c:numRef>
          </c:xVal>
          <c:yVal>
            <c:numRef>
              <c:f>'Solution2_five_sto_curve_disk -'!$B$22:$B$23</c:f>
              <c:numCache>
                <c:formatCode>General</c:formatCode>
                <c:ptCount val="2"/>
                <c:pt idx="0">
                  <c:v>-10037</c:v>
                </c:pt>
                <c:pt idx="1">
                  <c:v>11565</c:v>
                </c:pt>
              </c:numCache>
            </c:numRef>
          </c:yVal>
          <c:smooth val="0"/>
        </c:ser>
        <c:ser>
          <c:idx val="2"/>
          <c:order val="5"/>
          <c:tx>
            <c:strRef>
              <c:f>'Solution2_five_sto_curve_disk -'!$B$25</c:f>
              <c:strCache>
                <c:ptCount val="1"/>
                <c:pt idx="0">
                  <c:v>Fehler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'Solution2_five_sto_curve_disk -'!$A$26:$A$27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xVal>
          <c:yVal>
            <c:numRef>
              <c:f>'Solution2_five_sto_curve_disk -'!$B$26:$B$27</c:f>
              <c:numCache>
                <c:formatCode>General</c:formatCode>
                <c:ptCount val="2"/>
                <c:pt idx="0">
                  <c:v>100</c:v>
                </c:pt>
                <c:pt idx="1">
                  <c:v>-2817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653768"/>
        <c:axId val="219652592"/>
      </c:scatterChart>
      <c:valAx>
        <c:axId val="219653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652592"/>
        <c:crosses val="autoZero"/>
        <c:crossBetween val="midCat"/>
      </c:valAx>
      <c:valAx>
        <c:axId val="21965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653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61706383216693539"/>
          <c:y val="0.65062854245459956"/>
          <c:w val="0.33220366906254578"/>
          <c:h val="0.306276486668690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48747315676452E-2"/>
          <c:y val="3.1828703703703706E-2"/>
          <c:w val="0.86102111355798838"/>
          <c:h val="0.93634259259259256"/>
        </c:manualLayout>
      </c:layout>
      <c:scatterChart>
        <c:scatterStyle val="lineMarker"/>
        <c:varyColors val="0"/>
        <c:ser>
          <c:idx val="0"/>
          <c:order val="0"/>
          <c:tx>
            <c:strRef>
              <c:f>'Solution2_five_sto_curve_disk -'!$B$1</c:f>
              <c:strCache>
                <c:ptCount val="1"/>
                <c:pt idx="0">
                  <c:v>Kanal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'Solution2_five_sto_curve_disk -'!$A$2:$A$19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xVal>
          <c:yVal>
            <c:numRef>
              <c:f>'Solution2_five_sto_curve_disk -'!$B$2:$B$19</c:f>
              <c:numCache>
                <c:formatCode>General</c:formatCode>
                <c:ptCount val="18"/>
                <c:pt idx="0">
                  <c:v>-10037</c:v>
                </c:pt>
                <c:pt idx="1">
                  <c:v>-9869</c:v>
                </c:pt>
                <c:pt idx="2">
                  <c:v>-9304</c:v>
                </c:pt>
                <c:pt idx="3">
                  <c:v>-8662</c:v>
                </c:pt>
                <c:pt idx="4">
                  <c:v>-7815</c:v>
                </c:pt>
                <c:pt idx="5">
                  <c:v>-6783</c:v>
                </c:pt>
                <c:pt idx="6">
                  <c:v>-5602</c:v>
                </c:pt>
                <c:pt idx="7">
                  <c:v>-4278</c:v>
                </c:pt>
                <c:pt idx="8">
                  <c:v>-2817</c:v>
                </c:pt>
                <c:pt idx="9">
                  <c:v>-1172</c:v>
                </c:pt>
                <c:pt idx="10">
                  <c:v>782</c:v>
                </c:pt>
                <c:pt idx="11">
                  <c:v>3700</c:v>
                </c:pt>
                <c:pt idx="12">
                  <c:v>8287</c:v>
                </c:pt>
                <c:pt idx="13">
                  <c:v>9423</c:v>
                </c:pt>
                <c:pt idx="14">
                  <c:v>10207</c:v>
                </c:pt>
                <c:pt idx="15">
                  <c:v>10904</c:v>
                </c:pt>
                <c:pt idx="16">
                  <c:v>11473</c:v>
                </c:pt>
                <c:pt idx="17">
                  <c:v>11565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'Solution2_five_sto_curve_disk -'!$E$20</c:f>
              <c:strCache>
                <c:ptCount val="1"/>
                <c:pt idx="0">
                  <c:v>Vorhersage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'Solution2_five_sto_curve_disk -'!$D$21:$D$23</c:f>
              <c:numCache>
                <c:formatCode>General</c:formatCode>
                <c:ptCount val="3"/>
                <c:pt idx="0">
                  <c:v>0</c:v>
                </c:pt>
                <c:pt idx="1">
                  <c:v>8</c:v>
                </c:pt>
                <c:pt idx="2">
                  <c:v>17</c:v>
                </c:pt>
              </c:numCache>
            </c:numRef>
          </c:xVal>
          <c:yVal>
            <c:numRef>
              <c:f>'Solution2_five_sto_curve_disk -'!$E$21:$E$23</c:f>
              <c:numCache>
                <c:formatCode>General</c:formatCode>
                <c:ptCount val="3"/>
                <c:pt idx="0">
                  <c:v>-10037</c:v>
                </c:pt>
                <c:pt idx="1">
                  <c:v>-2817</c:v>
                </c:pt>
                <c:pt idx="2">
                  <c:v>11565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'Solution2_five_sto_curve_disk -'!$E$25</c:f>
              <c:strCache>
                <c:ptCount val="1"/>
                <c:pt idx="0">
                  <c:v>Fehler1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'Solution2_five_sto_curve_disk -'!$D$26:$D$27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xVal>
          <c:yVal>
            <c:numRef>
              <c:f>'Solution2_five_sto_curve_disk -'!$E$26:$E$27</c:f>
              <c:numCache>
                <c:formatCode>General</c:formatCode>
                <c:ptCount val="2"/>
                <c:pt idx="0">
                  <c:v>-6500</c:v>
                </c:pt>
                <c:pt idx="1">
                  <c:v>-7815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'Solution2_five_sto_curve_disk -'!$G$25</c:f>
              <c:strCache>
                <c:ptCount val="1"/>
                <c:pt idx="0">
                  <c:v>Fehler2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'Solution2_five_sto_curve_disk -'!$G$26:$G$27</c:f>
              <c:numCache>
                <c:formatCode>General</c:formatCode>
                <c:ptCount val="2"/>
                <c:pt idx="0">
                  <c:v>12</c:v>
                </c:pt>
                <c:pt idx="1">
                  <c:v>12</c:v>
                </c:pt>
              </c:numCache>
            </c:numRef>
          </c:xVal>
          <c:yVal>
            <c:numRef>
              <c:f>'Solution2_five_sto_curve_disk -'!$H$26:$H$27</c:f>
              <c:numCache>
                <c:formatCode>General</c:formatCode>
                <c:ptCount val="2"/>
                <c:pt idx="0">
                  <c:v>3500</c:v>
                </c:pt>
                <c:pt idx="1">
                  <c:v>8287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646320"/>
        <c:axId val="219651416"/>
      </c:scatterChart>
      <c:valAx>
        <c:axId val="219646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651416"/>
        <c:crosses val="autoZero"/>
        <c:crossBetween val="midCat"/>
      </c:valAx>
      <c:valAx>
        <c:axId val="21965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646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354054114714532"/>
          <c:y val="0.61035238541800496"/>
          <c:w val="0.27793621833856136"/>
          <c:h val="0.35677313207194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3"/>
          <c:order val="0"/>
          <c:tx>
            <c:strRef>
              <c:f>Tabelle1!$AB$1</c:f>
              <c:strCache>
                <c:ptCount val="1"/>
                <c:pt idx="0">
                  <c:v>A. Subsampling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4"/>
              </a:solidFill>
              <a:ln w="25400" cap="sq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marker>
          <c:xVal>
            <c:numRef>
              <c:f>Tabelle1!$Z$4</c:f>
              <c:numCache>
                <c:formatCode>General</c:formatCode>
                <c:ptCount val="1"/>
                <c:pt idx="0">
                  <c:v>74.187416666666707</c:v>
                </c:pt>
              </c:numCache>
            </c:numRef>
          </c:xVal>
          <c:yVal>
            <c:numRef>
              <c:f>Tabelle1!$Y$4</c:f>
              <c:numCache>
                <c:formatCode>General</c:formatCode>
                <c:ptCount val="1"/>
                <c:pt idx="0">
                  <c:v>5802769.2857510503</c:v>
                </c:pt>
              </c:numCache>
            </c:numRef>
          </c:yVal>
          <c:smooth val="1"/>
        </c:ser>
        <c:ser>
          <c:idx val="7"/>
          <c:order val="1"/>
          <c:tx>
            <c:strRef>
              <c:f>Tabelle1!$L$1</c:f>
              <c:strCache>
                <c:ptCount val="1"/>
                <c:pt idx="0">
                  <c:v>Lösung DCT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6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Tabelle1!$L$3</c:f>
              <c:numCache>
                <c:formatCode>General</c:formatCode>
                <c:ptCount val="1"/>
                <c:pt idx="0">
                  <c:v>61.603666666666697</c:v>
                </c:pt>
              </c:numCache>
            </c:numRef>
          </c:xVal>
          <c:yVal>
            <c:numRef>
              <c:f>Tabelle1!$M$3</c:f>
              <c:numCache>
                <c:formatCode>General</c:formatCode>
                <c:ptCount val="1"/>
                <c:pt idx="0">
                  <c:v>2476363.3313974799</c:v>
                </c:pt>
              </c:numCache>
            </c:numRef>
          </c:yVal>
          <c:smooth val="1"/>
        </c:ser>
        <c:ser>
          <c:idx val="0"/>
          <c:order val="2"/>
          <c:tx>
            <c:strRef>
              <c:f>Tabelle1!$A$1</c:f>
              <c:strCache>
                <c:ptCount val="1"/>
                <c:pt idx="0">
                  <c:v>Konstant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Tabelle1!$A$3:$A$20</c:f>
              <c:numCache>
                <c:formatCode>General</c:formatCode>
                <c:ptCount val="18"/>
                <c:pt idx="0">
                  <c:v>89.901083333333304</c:v>
                </c:pt>
              </c:numCache>
            </c:numRef>
          </c:xVal>
          <c:yVal>
            <c:numRef>
              <c:f>Tabelle1!$B$3:$B$20</c:f>
              <c:numCache>
                <c:formatCode>General</c:formatCode>
                <c:ptCount val="18"/>
                <c:pt idx="0">
                  <c:v>2897784.5550474501</c:v>
                </c:pt>
              </c:numCache>
            </c:numRef>
          </c:yVal>
          <c:smooth val="1"/>
        </c:ser>
        <c:ser>
          <c:idx val="1"/>
          <c:order val="3"/>
          <c:tx>
            <c:strRef>
              <c:f>Tabelle1!$C$1</c:f>
              <c:strCache>
                <c:ptCount val="1"/>
                <c:pt idx="0">
                  <c:v>Linear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Tabelle1!$C$3:$C$20</c:f>
              <c:numCache>
                <c:formatCode>General</c:formatCode>
                <c:ptCount val="18"/>
                <c:pt idx="0">
                  <c:v>106.566166666667</c:v>
                </c:pt>
              </c:numCache>
            </c:numRef>
          </c:xVal>
          <c:yVal>
            <c:numRef>
              <c:f>Tabelle1!$D$3:$D$20</c:f>
              <c:numCache>
                <c:formatCode>General</c:formatCode>
                <c:ptCount val="18"/>
                <c:pt idx="0">
                  <c:v>2897784.5550474501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Tabelle1!$E$1</c:f>
              <c:strCache>
                <c:ptCount val="1"/>
                <c:pt idx="0">
                  <c:v>Moving Average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Tabelle1!$E$3:$E$12</c:f>
              <c:numCache>
                <c:formatCode>General</c:formatCode>
                <c:ptCount val="10"/>
                <c:pt idx="0">
                  <c:v>103.24850000000001</c:v>
                </c:pt>
              </c:numCache>
            </c:numRef>
          </c:xVal>
          <c:yVal>
            <c:numRef>
              <c:f>Tabelle1!$F$3:$F$15</c:f>
              <c:numCache>
                <c:formatCode>General</c:formatCode>
                <c:ptCount val="13"/>
                <c:pt idx="0">
                  <c:v>2897784.5550474501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Adaptive Moving Average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Tabelle1!$G$3:$G$13</c:f>
              <c:numCache>
                <c:formatCode>General</c:formatCode>
                <c:ptCount val="11"/>
                <c:pt idx="0">
                  <c:v>110.001583333333</c:v>
                </c:pt>
              </c:numCache>
            </c:numRef>
          </c:xVal>
          <c:yVal>
            <c:numRef>
              <c:f>Tabelle1!$H$3:$H$13</c:f>
              <c:numCache>
                <c:formatCode>General</c:formatCode>
                <c:ptCount val="11"/>
                <c:pt idx="0">
                  <c:v>2897784.5550474501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Tabelle1!$I$1</c:f>
              <c:strCache>
                <c:ptCount val="1"/>
                <c:pt idx="0">
                  <c:v>Ohne Kodierung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Tabelle1!$I$3:$I$9</c:f>
              <c:numCache>
                <c:formatCode>General</c:formatCode>
                <c:ptCount val="7"/>
                <c:pt idx="0">
                  <c:v>101.8925</c:v>
                </c:pt>
              </c:numCache>
            </c:numRef>
          </c:xVal>
          <c:yVal>
            <c:numRef>
              <c:f>Tabelle1!$J$3:$J$15</c:f>
              <c:numCache>
                <c:formatCode>General</c:formatCode>
                <c:ptCount val="13"/>
                <c:pt idx="0">
                  <c:v>2897784.5550474501</c:v>
                </c:pt>
              </c:numCache>
            </c:numRef>
          </c:yVal>
          <c:smooth val="1"/>
        </c:ser>
        <c:ser>
          <c:idx val="8"/>
          <c:order val="7"/>
          <c:tx>
            <c:strRef>
              <c:f>Tabelle1!$O$1</c:f>
              <c:strCache>
                <c:ptCount val="1"/>
                <c:pt idx="0">
                  <c:v>Rekursive Lineare Kodierung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Tabelle1!$O$2:$O$7</c:f>
              <c:numCache>
                <c:formatCode>General</c:formatCode>
                <c:ptCount val="6"/>
                <c:pt idx="0">
                  <c:v>92.064250000000001</c:v>
                </c:pt>
                <c:pt idx="1">
                  <c:v>79.9136666666667</c:v>
                </c:pt>
                <c:pt idx="2">
                  <c:v>72.888333333333307</c:v>
                </c:pt>
                <c:pt idx="3">
                  <c:v>68.001249999999999</c:v>
                </c:pt>
                <c:pt idx="4">
                  <c:v>64.334083333333297</c:v>
                </c:pt>
                <c:pt idx="5">
                  <c:v>61.263166666666699</c:v>
                </c:pt>
              </c:numCache>
            </c:numRef>
          </c:xVal>
          <c:yVal>
            <c:numRef>
              <c:f>Tabelle1!$Q$2:$Q$7</c:f>
              <c:numCache>
                <c:formatCode>General</c:formatCode>
                <c:ptCount val="6"/>
                <c:pt idx="0">
                  <c:v>2926924.7205417999</c:v>
                </c:pt>
                <c:pt idx="1">
                  <c:v>3014795.6090482501</c:v>
                </c:pt>
                <c:pt idx="2">
                  <c:v>3137166.67898728</c:v>
                </c:pt>
                <c:pt idx="3">
                  <c:v>3294748.2936546202</c:v>
                </c:pt>
                <c:pt idx="4">
                  <c:v>3473557.3552765702</c:v>
                </c:pt>
                <c:pt idx="5">
                  <c:v>3677387.8512516301</c:v>
                </c:pt>
              </c:numCache>
            </c:numRef>
          </c:yVal>
          <c:smooth val="1"/>
        </c:ser>
        <c:ser>
          <c:idx val="9"/>
          <c:order val="8"/>
          <c:tx>
            <c:strRef>
              <c:f>Tabelle1!$T$1</c:f>
              <c:strCache>
                <c:ptCount val="1"/>
                <c:pt idx="0">
                  <c:v>Rek.Lin Quantisierung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Tabelle1!$T$2:$T$9</c:f>
              <c:numCache>
                <c:formatCode>General</c:formatCode>
                <c:ptCount val="8"/>
                <c:pt idx="0">
                  <c:v>76.362499999999997</c:v>
                </c:pt>
                <c:pt idx="1">
                  <c:v>72.039749999999998</c:v>
                </c:pt>
                <c:pt idx="2">
                  <c:v>69.043999999999997</c:v>
                </c:pt>
                <c:pt idx="3">
                  <c:v>66.686083333333301</c:v>
                </c:pt>
                <c:pt idx="4">
                  <c:v>64.7039166666667</c:v>
                </c:pt>
                <c:pt idx="5">
                  <c:v>62.996916666666699</c:v>
                </c:pt>
                <c:pt idx="6">
                  <c:v>61.435083333333303</c:v>
                </c:pt>
                <c:pt idx="7">
                  <c:v>60.059166666666698</c:v>
                </c:pt>
              </c:numCache>
            </c:numRef>
          </c:xVal>
          <c:yVal>
            <c:numRef>
              <c:f>Tabelle1!$V$2:$V$9</c:f>
              <c:numCache>
                <c:formatCode>General</c:formatCode>
                <c:ptCount val="8"/>
                <c:pt idx="0">
                  <c:v>3042881.6983085801</c:v>
                </c:pt>
                <c:pt idx="1">
                  <c:v>3092702.4539561798</c:v>
                </c:pt>
                <c:pt idx="2">
                  <c:v>3152940.11747486</c:v>
                </c:pt>
                <c:pt idx="3">
                  <c:v>3227580.8091326901</c:v>
                </c:pt>
                <c:pt idx="4">
                  <c:v>3292410.1380747999</c:v>
                </c:pt>
                <c:pt idx="5">
                  <c:v>3376046.7095773001</c:v>
                </c:pt>
                <c:pt idx="6">
                  <c:v>3459478.5321215098</c:v>
                </c:pt>
                <c:pt idx="7">
                  <c:v>3554364.0240159798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648280"/>
        <c:axId val="219651808"/>
      </c:scatterChart>
      <c:valAx>
        <c:axId val="219648280"/>
        <c:scaling>
          <c:logBase val="2"/>
          <c:orientation val="minMax"/>
          <c:max val="256"/>
          <c:min val="3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Median </a:t>
                </a:r>
              </a:p>
              <a:p>
                <a:pPr>
                  <a:defRPr sz="1800">
                    <a:solidFill>
                      <a:sysClr val="windowText" lastClr="000000"/>
                    </a:solidFill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Bytes pro Feldlinie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651808"/>
        <c:crosses val="autoZero"/>
        <c:crossBetween val="midCat"/>
      </c:valAx>
      <c:valAx>
        <c:axId val="21965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Standardabweichung 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648280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Tabelle1!$L$1</c:f>
              <c:strCache>
                <c:ptCount val="1"/>
                <c:pt idx="0">
                  <c:v>Lösung DCT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6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Tabelle1!$L$3</c:f>
              <c:numCache>
                <c:formatCode>General</c:formatCode>
                <c:ptCount val="1"/>
                <c:pt idx="0">
                  <c:v>61.603666666666697</c:v>
                </c:pt>
              </c:numCache>
            </c:numRef>
          </c:xVal>
          <c:yVal>
            <c:numRef>
              <c:f>Tabelle1!$M$3</c:f>
              <c:numCache>
                <c:formatCode>General</c:formatCode>
                <c:ptCount val="1"/>
                <c:pt idx="0">
                  <c:v>94.054962179941995</c:v>
                </c:pt>
              </c:numCache>
            </c:numRef>
          </c:yVal>
          <c:smooth val="1"/>
        </c:ser>
        <c:ser>
          <c:idx val="0"/>
          <c:order val="1"/>
          <c:tx>
            <c:strRef>
              <c:f>Tabelle1!$A$1</c:f>
              <c:strCache>
                <c:ptCount val="1"/>
                <c:pt idx="0">
                  <c:v>Konstant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Tabelle1!$A$3:$A$20</c:f>
              <c:numCache>
                <c:formatCode>General</c:formatCode>
                <c:ptCount val="18"/>
                <c:pt idx="0">
                  <c:v>89.901083333333304</c:v>
                </c:pt>
              </c:numCache>
            </c:numRef>
          </c:xVal>
          <c:yVal>
            <c:numRef>
              <c:f>Tabelle1!$B$3:$B$20</c:f>
              <c:numCache>
                <c:formatCode>General</c:formatCode>
                <c:ptCount val="18"/>
                <c:pt idx="0">
                  <c:v>116.344047641119</c:v>
                </c:pt>
              </c:numCache>
            </c:numRef>
          </c:yVal>
          <c:smooth val="1"/>
        </c:ser>
        <c:ser>
          <c:idx val="1"/>
          <c:order val="2"/>
          <c:tx>
            <c:strRef>
              <c:f>Tabelle1!$C$1</c:f>
              <c:strCache>
                <c:ptCount val="1"/>
                <c:pt idx="0">
                  <c:v>Linear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Tabelle1!$C$3:$C$20</c:f>
              <c:numCache>
                <c:formatCode>General</c:formatCode>
                <c:ptCount val="18"/>
                <c:pt idx="0">
                  <c:v>106.566166666667</c:v>
                </c:pt>
              </c:numCache>
            </c:numRef>
          </c:xVal>
          <c:yVal>
            <c:numRef>
              <c:f>Tabelle1!$D$3:$D$20</c:f>
              <c:numCache>
                <c:formatCode>General</c:formatCode>
                <c:ptCount val="18"/>
                <c:pt idx="0">
                  <c:v>116.344047641119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Tabelle1!$E$1</c:f>
              <c:strCache>
                <c:ptCount val="1"/>
                <c:pt idx="0">
                  <c:v>Moving Average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Tabelle1!$E$3:$E$12</c:f>
              <c:numCache>
                <c:formatCode>General</c:formatCode>
                <c:ptCount val="10"/>
                <c:pt idx="0">
                  <c:v>103.24850000000001</c:v>
                </c:pt>
              </c:numCache>
            </c:numRef>
          </c:xVal>
          <c:yVal>
            <c:numRef>
              <c:f>Tabelle1!$F$3:$F$15</c:f>
              <c:numCache>
                <c:formatCode>General</c:formatCode>
                <c:ptCount val="13"/>
                <c:pt idx="0">
                  <c:v>116.344047641119</c:v>
                </c:pt>
              </c:numCache>
            </c:numRef>
          </c:yVal>
          <c:smooth val="1"/>
        </c:ser>
        <c:ser>
          <c:idx val="5"/>
          <c:order val="4"/>
          <c:tx>
            <c:strRef>
              <c:f>Tabelle1!$G$1</c:f>
              <c:strCache>
                <c:ptCount val="1"/>
                <c:pt idx="0">
                  <c:v>Adaptive Moving Average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Tabelle1!$G$3:$G$13</c:f>
              <c:numCache>
                <c:formatCode>General</c:formatCode>
                <c:ptCount val="11"/>
                <c:pt idx="0">
                  <c:v>110.001583333333</c:v>
                </c:pt>
              </c:numCache>
            </c:numRef>
          </c:xVal>
          <c:yVal>
            <c:numRef>
              <c:f>Tabelle1!$H$3:$H$13</c:f>
              <c:numCache>
                <c:formatCode>General</c:formatCode>
                <c:ptCount val="11"/>
                <c:pt idx="0">
                  <c:v>116.344047641119</c:v>
                </c:pt>
              </c:numCache>
            </c:numRef>
          </c:yVal>
          <c:smooth val="1"/>
        </c:ser>
        <c:ser>
          <c:idx val="6"/>
          <c:order val="5"/>
          <c:tx>
            <c:strRef>
              <c:f>Tabelle1!$I$1</c:f>
              <c:strCache>
                <c:ptCount val="1"/>
                <c:pt idx="0">
                  <c:v>Ohne Kodierung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Tabelle1!$I$3:$I$9</c:f>
              <c:numCache>
                <c:formatCode>General</c:formatCode>
                <c:ptCount val="7"/>
                <c:pt idx="0">
                  <c:v>101.8925</c:v>
                </c:pt>
              </c:numCache>
            </c:numRef>
          </c:xVal>
          <c:yVal>
            <c:numRef>
              <c:f>Tabelle1!$J$3:$J$15</c:f>
              <c:numCache>
                <c:formatCode>General</c:formatCode>
                <c:ptCount val="13"/>
                <c:pt idx="0">
                  <c:v>116.344047641119</c:v>
                </c:pt>
              </c:numCache>
            </c:numRef>
          </c:yVal>
          <c:smooth val="1"/>
        </c:ser>
        <c:ser>
          <c:idx val="8"/>
          <c:order val="6"/>
          <c:tx>
            <c:strRef>
              <c:f>Tabelle1!$O$1</c:f>
              <c:strCache>
                <c:ptCount val="1"/>
                <c:pt idx="0">
                  <c:v>Rekursive Lineare Kodierung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Tabelle1!$O$2:$O$7</c:f>
              <c:numCache>
                <c:formatCode>General</c:formatCode>
                <c:ptCount val="6"/>
                <c:pt idx="0">
                  <c:v>92.064250000000001</c:v>
                </c:pt>
                <c:pt idx="1">
                  <c:v>79.9136666666667</c:v>
                </c:pt>
                <c:pt idx="2">
                  <c:v>72.888333333333307</c:v>
                </c:pt>
                <c:pt idx="3">
                  <c:v>68.001249999999999</c:v>
                </c:pt>
                <c:pt idx="4">
                  <c:v>64.334083333333297</c:v>
                </c:pt>
                <c:pt idx="5">
                  <c:v>61.263166666666699</c:v>
                </c:pt>
              </c:numCache>
            </c:numRef>
          </c:xVal>
          <c:yVal>
            <c:numRef>
              <c:f>Tabelle1!$Q$2:$Q$7</c:f>
              <c:numCache>
                <c:formatCode>General</c:formatCode>
                <c:ptCount val="6"/>
                <c:pt idx="0">
                  <c:v>115.51555210826599</c:v>
                </c:pt>
                <c:pt idx="1">
                  <c:v>107.127247619613</c:v>
                </c:pt>
                <c:pt idx="2">
                  <c:v>101.23486017714499</c:v>
                </c:pt>
                <c:pt idx="3">
                  <c:v>97.511161382641305</c:v>
                </c:pt>
                <c:pt idx="4">
                  <c:v>94.762321073135794</c:v>
                </c:pt>
                <c:pt idx="5">
                  <c:v>92.726018939970999</c:v>
                </c:pt>
              </c:numCache>
            </c:numRef>
          </c:yVal>
          <c:smooth val="1"/>
        </c:ser>
        <c:ser>
          <c:idx val="2"/>
          <c:order val="7"/>
          <c:tx>
            <c:strRef>
              <c:f>Tabelle1!$Y$7</c:f>
              <c:strCache>
                <c:ptCount val="1"/>
                <c:pt idx="0">
                  <c:v>helper line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Tabelle1!$Y$8:$Y$9</c:f>
              <c:numCache>
                <c:formatCode>General</c:formatCode>
                <c:ptCount val="2"/>
                <c:pt idx="0">
                  <c:v>1</c:v>
                </c:pt>
                <c:pt idx="1">
                  <c:v>500</c:v>
                </c:pt>
              </c:numCache>
            </c:numRef>
          </c:xVal>
          <c:yVal>
            <c:numRef>
              <c:f>Tabelle1!$Z$8:$Z$9</c:f>
              <c:numCache>
                <c:formatCode>General</c:formatCode>
                <c:ptCount val="2"/>
                <c:pt idx="0">
                  <c:v>95</c:v>
                </c:pt>
                <c:pt idx="1">
                  <c:v>95</c:v>
                </c:pt>
              </c:numCache>
            </c:numRef>
          </c:yVal>
          <c:smooth val="1"/>
        </c:ser>
        <c:ser>
          <c:idx val="3"/>
          <c:order val="8"/>
          <c:tx>
            <c:strRef>
              <c:f>Tabelle1!$T$1</c:f>
              <c:strCache>
                <c:ptCount val="1"/>
                <c:pt idx="0">
                  <c:v>Rek. Lin. Quantisierung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Tabelle1!$T$2:$T$9</c:f>
              <c:numCache>
                <c:formatCode>General</c:formatCode>
                <c:ptCount val="8"/>
                <c:pt idx="0">
                  <c:v>76.362499999999997</c:v>
                </c:pt>
                <c:pt idx="1">
                  <c:v>72.039749999999998</c:v>
                </c:pt>
                <c:pt idx="2">
                  <c:v>69.043999999999997</c:v>
                </c:pt>
                <c:pt idx="3">
                  <c:v>66.686083333333301</c:v>
                </c:pt>
                <c:pt idx="4">
                  <c:v>64.7039166666667</c:v>
                </c:pt>
                <c:pt idx="5">
                  <c:v>62.996916666666699</c:v>
                </c:pt>
                <c:pt idx="6">
                  <c:v>61.435083333333303</c:v>
                </c:pt>
                <c:pt idx="7">
                  <c:v>60.059166666666698</c:v>
                </c:pt>
              </c:numCache>
            </c:numRef>
          </c:xVal>
          <c:yVal>
            <c:numRef>
              <c:f>Tabelle1!$W$2:$W$9</c:f>
              <c:numCache>
                <c:formatCode>General</c:formatCode>
                <c:ptCount val="8"/>
                <c:pt idx="0">
                  <c:v>103.23373824204199</c:v>
                </c:pt>
                <c:pt idx="1">
                  <c:v>101.388056090164</c:v>
                </c:pt>
                <c:pt idx="2">
                  <c:v>99.767058903638599</c:v>
                </c:pt>
                <c:pt idx="3">
                  <c:v>98.1741068898462</c:v>
                </c:pt>
                <c:pt idx="4">
                  <c:v>96.797261716849803</c:v>
                </c:pt>
                <c:pt idx="5">
                  <c:v>95.549274991116505</c:v>
                </c:pt>
                <c:pt idx="6">
                  <c:v>94.432080858675306</c:v>
                </c:pt>
                <c:pt idx="7">
                  <c:v>93.471828734077704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652200"/>
        <c:axId val="219652984"/>
      </c:scatterChart>
      <c:valAx>
        <c:axId val="219652200"/>
        <c:scaling>
          <c:logBase val="2"/>
          <c:orientation val="minMax"/>
          <c:max val="256"/>
          <c:min val="3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Median </a:t>
                </a:r>
              </a:p>
              <a:p>
                <a:pPr>
                  <a:defRPr sz="1800">
                    <a:solidFill>
                      <a:sysClr val="windowText" lastClr="000000"/>
                    </a:solidFill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Bytes pro Feldlinie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652984"/>
        <c:crosses val="autoZero"/>
        <c:crossBetween val="midCat"/>
      </c:valAx>
      <c:valAx>
        <c:axId val="219652984"/>
        <c:scaling>
          <c:orientation val="minMax"/>
          <c:min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PSNR-HVS-M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652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25T18:22:31.69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D804-CC10-41D9-962D-DDA0710AA3C4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2A6AE-F192-401B-BBAD-75CB11D043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2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Was sind Feldlinien</a:t>
            </a:r>
            <a:r>
              <a:rPr lang="de-CH" dirty="0" smtClean="0"/>
              <a:t>?</a:t>
            </a:r>
          </a:p>
          <a:p>
            <a:r>
              <a:rPr lang="de-CH" dirty="0" smtClean="0"/>
              <a:t>	Simulation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Was</a:t>
            </a:r>
            <a:r>
              <a:rPr lang="de-CH" baseline="0" dirty="0" smtClean="0"/>
              <a:t> macht der </a:t>
            </a:r>
            <a:r>
              <a:rPr lang="de-CH" baseline="0" dirty="0" err="1" smtClean="0"/>
              <a:t>Jhelioviewer</a:t>
            </a:r>
            <a:r>
              <a:rPr lang="de-CH" baseline="0" dirty="0" smtClean="0"/>
              <a:t> mit den Feldlinien?</a:t>
            </a:r>
          </a:p>
          <a:p>
            <a:r>
              <a:rPr lang="de-CH" baseline="0" dirty="0" smtClean="0"/>
              <a:t>	Visualisieren</a:t>
            </a:r>
          </a:p>
          <a:p>
            <a:r>
              <a:rPr lang="de-CH" baseline="0" dirty="0" smtClean="0"/>
              <a:t>	mit anderen Daten animieren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Was sind die Probleme des ist-zustandes?</a:t>
            </a:r>
          </a:p>
          <a:p>
            <a:r>
              <a:rPr lang="de-CH" baseline="0" dirty="0" smtClean="0"/>
              <a:t>	Caching</a:t>
            </a:r>
          </a:p>
          <a:p>
            <a:r>
              <a:rPr lang="de-CH" baseline="0" dirty="0" smtClean="0"/>
              <a:t>	Streaming</a:t>
            </a:r>
          </a:p>
          <a:p>
            <a:r>
              <a:rPr lang="de-CH" baseline="0" dirty="0" smtClean="0"/>
              <a:t>	Lange Downloadzeiten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558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Vorteil</a:t>
            </a:r>
            <a:r>
              <a:rPr lang="de-CH" baseline="0" dirty="0" smtClean="0"/>
              <a:t> der </a:t>
            </a:r>
            <a:r>
              <a:rPr lang="de-CH" baseline="0" dirty="0" err="1" smtClean="0"/>
              <a:t>quantisierung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8422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Weniger ausgeprägt als bei DCT. </a:t>
            </a:r>
            <a:r>
              <a:rPr lang="de-CH" dirty="0" err="1" smtClean="0"/>
              <a:t>Smoothing</a:t>
            </a:r>
            <a:r>
              <a:rPr lang="de-CH" dirty="0" smtClean="0"/>
              <a:t> produziert eine </a:t>
            </a:r>
            <a:r>
              <a:rPr lang="de-CH" dirty="0" err="1" smtClean="0"/>
              <a:t>eine</a:t>
            </a:r>
            <a:r>
              <a:rPr lang="de-CH" dirty="0" smtClean="0"/>
              <a:t> </a:t>
            </a:r>
            <a:r>
              <a:rPr lang="de-CH" dirty="0" err="1" smtClean="0"/>
              <a:t>anmächliche</a:t>
            </a:r>
            <a:r>
              <a:rPr lang="de-CH" dirty="0" smtClean="0"/>
              <a:t> Visualisierung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728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519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Idee: Rekursion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9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095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CH" dirty="0" smtClean="0"/>
              <a:t>Grosse seltene Abweichungen werden stärker bewertet</a:t>
            </a:r>
          </a:p>
          <a:p>
            <a:pPr lvl="1"/>
            <a:r>
              <a:rPr lang="de-CH" dirty="0" smtClean="0"/>
              <a:t>Wie </a:t>
            </a:r>
            <a:r>
              <a:rPr lang="de-CH" dirty="0" err="1" smtClean="0"/>
              <a:t>samplingunabhängig</a:t>
            </a:r>
            <a:r>
              <a:rPr lang="de-CH" dirty="0" smtClean="0"/>
              <a:t>?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76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CH" dirty="0" smtClean="0"/>
              <a:t>Transformation um die </a:t>
            </a:r>
            <a:r>
              <a:rPr lang="de-CH" dirty="0" err="1" smtClean="0"/>
              <a:t>daten</a:t>
            </a:r>
            <a:endParaRPr lang="de-CH" dirty="0" smtClean="0"/>
          </a:p>
          <a:p>
            <a:pPr lvl="1"/>
            <a:r>
              <a:rPr lang="de-CH" dirty="0" smtClean="0"/>
              <a:t>Quantisierung löscht </a:t>
            </a:r>
            <a:r>
              <a:rPr lang="de-CH" dirty="0" err="1" smtClean="0"/>
              <a:t>information</a:t>
            </a:r>
            <a:r>
              <a:rPr lang="de-CH" dirty="0" smtClean="0"/>
              <a:t>, welche weniger relevant ist.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277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Beliebiges Signal in den Frequenzraum transformierbar. </a:t>
            </a:r>
          </a:p>
          <a:p>
            <a:r>
              <a:rPr lang="de-CH" dirty="0" smtClean="0"/>
              <a:t>Mit wenigen Funktionen eine gute Approximation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63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Typen von Feldlinien</a:t>
            </a:r>
          </a:p>
          <a:p>
            <a:r>
              <a:rPr lang="de-CH" dirty="0" smtClean="0"/>
              <a:t>Standardabweichung reicht nicht aus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886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Was sollen</a:t>
            </a:r>
            <a:r>
              <a:rPr lang="de-CH" baseline="0" dirty="0" smtClean="0"/>
              <a:t> Messverfahren in der Bildverarbeitung?</a:t>
            </a:r>
          </a:p>
          <a:p>
            <a:endParaRPr lang="de-CH" baseline="0" dirty="0" smtClean="0"/>
          </a:p>
          <a:p>
            <a:r>
              <a:rPr lang="de-CH" baseline="0" dirty="0" smtClean="0"/>
              <a:t>Warum ist die PSNR-HVS-M so gut?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655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Es wird der Unterschied im Frequenzraum berechnet.  Der Frequenzunterschied wird gewichtet.</a:t>
            </a:r>
          </a:p>
          <a:p>
            <a:r>
              <a:rPr lang="de-CH" dirty="0" smtClean="0"/>
              <a:t>Gewichtung hängt ab wie gut der Mensch Unterschiede zu einer Frequenz erkennt.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70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Immer noch nicht super,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Glättung</a:t>
            </a:r>
            <a:r>
              <a:rPr lang="de-CH" baseline="0" dirty="0" smtClean="0"/>
              <a:t> in der </a:t>
            </a:r>
            <a:r>
              <a:rPr lang="de-CH" baseline="0" dirty="0" err="1" smtClean="0"/>
              <a:t>visualisierung</a:t>
            </a:r>
            <a:r>
              <a:rPr lang="de-CH" baseline="0" dirty="0" smtClean="0"/>
              <a:t>: es werden mehr Daten übertragen, als für die Visualisierung notwendig ist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Keine schöne Lösung </a:t>
            </a:r>
            <a:r>
              <a:rPr lang="de-CH" dirty="0" smtClean="0"/>
              <a:t>deshalb wird das ganze jetzt mit einer komplett anderen Variante versucht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32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082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87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19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965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74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0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3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2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776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4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7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4399-CFA6-47BA-813F-7B1DD66EE0CD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528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.vsd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Kompression von Feldlinien im dreidimensionalen Raum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029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(Bild des Resultats, wow super gut, ist aber scheisse)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502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798" y="1690688"/>
            <a:ext cx="3838537" cy="4812936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7"/>
            <a:ext cx="3609703" cy="48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2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5"/>
          <a:stretch/>
        </p:blipFill>
        <p:spPr>
          <a:xfrm>
            <a:off x="777240" y="1868155"/>
            <a:ext cx="4554038" cy="3421275"/>
          </a:xfrm>
        </p:spPr>
      </p:pic>
      <p:pic>
        <p:nvPicPr>
          <p:cNvPr id="1028" name="Picture 4" descr="http://upload.wikimedia.org/wikipedia/commons/5/59/Square_wave_close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278" y="1309197"/>
            <a:ext cx="6613792" cy="49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f/f8/Gibbs_phenomenon_10.svg/800px-Gibbs_phenomenon_10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64" y="1548246"/>
            <a:ext cx="5522976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6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Messverfahren: PSNR-HVS-M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27" y="1909257"/>
            <a:ext cx="4017819" cy="40178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918" y="1909256"/>
            <a:ext cx="4017819" cy="40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Messverfahren: PSNR-HVS-M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52" y="2288218"/>
            <a:ext cx="8633296" cy="34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4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Diskrete Kosinus Transformation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(Resultate nach Behandlung der </a:t>
            </a:r>
            <a:r>
              <a:rPr lang="de-CH" dirty="0" err="1" smtClean="0"/>
              <a:t>Ringing</a:t>
            </a:r>
            <a:r>
              <a:rPr lang="de-CH" dirty="0" smtClean="0"/>
              <a:t> Artefakte)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478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04" y="1690688"/>
            <a:ext cx="4302170" cy="43513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74" y="1690688"/>
            <a:ext cx="42939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9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Prädiktoren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(Bild des linearen </a:t>
            </a:r>
            <a:r>
              <a:rPr lang="de-CH" dirty="0" err="1" smtClean="0"/>
              <a:t>Prediktors</a:t>
            </a:r>
            <a:r>
              <a:rPr lang="de-CH" smtClean="0"/>
              <a:t>)</a:t>
            </a:r>
          </a:p>
          <a:p>
            <a:r>
              <a:rPr lang="de-CH" dirty="0" smtClean="0"/>
              <a:t>Stammt aus der verlustfreien Kompression. Es wird nur der Vorhersagefehler.</a:t>
            </a:r>
          </a:p>
          <a:p>
            <a:r>
              <a:rPr lang="de-CH" dirty="0" smtClean="0"/>
              <a:t>Vorhersagefehler wird quantisiert</a:t>
            </a:r>
          </a:p>
          <a:p>
            <a:r>
              <a:rPr lang="de-CH" dirty="0" smtClean="0"/>
              <a:t>(einfacher)</a:t>
            </a:r>
          </a:p>
        </p:txBody>
      </p:sp>
    </p:spTree>
    <p:extLst>
      <p:ext uri="{BB962C8B-B14F-4D97-AF65-F5344CB8AC3E}">
        <p14:creationId xmlns:p14="http://schemas.microsoft.com/office/powerpoint/2010/main" val="2966732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Prädiktoren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(Resultate einfacher Kodierung)</a:t>
            </a:r>
          </a:p>
          <a:p>
            <a:pPr lvl="1"/>
            <a:r>
              <a:rPr lang="de-CH" dirty="0" smtClean="0"/>
              <a:t>Geht, aber die Schwierigkeit liegt in der Quantisierung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675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Prädiktoren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(Bild Rekursive Lineare Kodierung)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854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Problemstellung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8" y="1644968"/>
            <a:ext cx="7437883" cy="4770249"/>
          </a:xfrm>
        </p:spPr>
      </p:pic>
    </p:spTree>
    <p:extLst>
      <p:ext uri="{BB962C8B-B14F-4D97-AF65-F5344CB8AC3E}">
        <p14:creationId xmlns:p14="http://schemas.microsoft.com/office/powerpoint/2010/main" val="365036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Prädiktoren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(Resultate rekursive Lineare </a:t>
            </a:r>
            <a:r>
              <a:rPr lang="de-CH" dirty="0" err="1" smtClean="0"/>
              <a:t>kodierung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009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Prädiktoren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61261" y="1832861"/>
            <a:ext cx="6716062" cy="333421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428892" y="1809045"/>
            <a:ext cx="671606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4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Prädiktoren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Streaming der Feldlinien-Simulationen</a:t>
            </a:r>
          </a:p>
          <a:p>
            <a:pPr lvl="1"/>
            <a:r>
              <a:rPr lang="de-CH" dirty="0"/>
              <a:t>Visualisierung des JHelioviewers: </a:t>
            </a:r>
            <a:r>
              <a:rPr lang="de-CH" b="1" dirty="0"/>
              <a:t>1-10</a:t>
            </a:r>
            <a:r>
              <a:rPr lang="de-CH" dirty="0"/>
              <a:t> Simulationen pro Sekunde</a:t>
            </a:r>
            <a:r>
              <a:rPr lang="de-CH" dirty="0" smtClean="0"/>
              <a:t>.</a:t>
            </a:r>
          </a:p>
          <a:p>
            <a:pPr lvl="1"/>
            <a:r>
              <a:rPr lang="de-CH" dirty="0" smtClean="0"/>
              <a:t>Grösse einer Simulation: </a:t>
            </a:r>
          </a:p>
          <a:p>
            <a:pPr lvl="1"/>
            <a:r>
              <a:rPr lang="de-CH" dirty="0" smtClean="0"/>
              <a:t>Mit </a:t>
            </a:r>
            <a:r>
              <a:rPr lang="de-CH" b="1" dirty="0" smtClean="0"/>
              <a:t>5-</a:t>
            </a:r>
            <a:r>
              <a:rPr lang="de-CH" dirty="0" smtClean="0"/>
              <a:t>Mbit Bandbreite </a:t>
            </a:r>
            <a:r>
              <a:rPr lang="de-CH" dirty="0" err="1" smtClean="0"/>
              <a:t>ca</a:t>
            </a:r>
            <a:r>
              <a:rPr lang="de-CH" dirty="0" smtClean="0"/>
              <a:t> </a:t>
            </a:r>
            <a:r>
              <a:rPr lang="de-CH" b="1" dirty="0" smtClean="0"/>
              <a:t>7</a:t>
            </a:r>
            <a:r>
              <a:rPr lang="de-CH" dirty="0" smtClean="0"/>
              <a:t> Simulationen in der Sekunde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9048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Caching: </a:t>
            </a:r>
            <a:r>
              <a:rPr lang="de-CH" b="1" dirty="0" smtClean="0"/>
              <a:t>72</a:t>
            </a:r>
            <a:r>
              <a:rPr lang="de-CH" dirty="0" smtClean="0"/>
              <a:t> </a:t>
            </a:r>
            <a:r>
              <a:rPr lang="de-CH" dirty="0" err="1" smtClean="0"/>
              <a:t>MiB</a:t>
            </a:r>
            <a:r>
              <a:rPr lang="de-CH" dirty="0" smtClean="0"/>
              <a:t> anstatt </a:t>
            </a:r>
            <a:r>
              <a:rPr lang="de-CH" b="1" dirty="0" smtClean="0"/>
              <a:t>1000</a:t>
            </a:r>
            <a:r>
              <a:rPr lang="de-CH" dirty="0" smtClean="0"/>
              <a:t> </a:t>
            </a:r>
            <a:r>
              <a:rPr lang="de-CH" dirty="0" err="1" smtClean="0"/>
              <a:t>MiB</a:t>
            </a:r>
            <a:r>
              <a:rPr lang="de-CH" dirty="0" smtClean="0"/>
              <a:t> </a:t>
            </a:r>
            <a:r>
              <a:rPr lang="de-CH" dirty="0" smtClean="0"/>
              <a:t>Arbeitsspeicher.</a:t>
            </a:r>
            <a:endParaRPr lang="de-CH" dirty="0" smtClean="0"/>
          </a:p>
          <a:p>
            <a:r>
              <a:rPr lang="de-CH" dirty="0" smtClean="0"/>
              <a:t>Streaming: mit moderner Bandbreite möglich.</a:t>
            </a:r>
            <a:endParaRPr lang="de-CH" dirty="0" smtClean="0"/>
          </a:p>
          <a:p>
            <a:r>
              <a:rPr lang="de-CH" dirty="0" smtClean="0"/>
              <a:t>Kompression ist nicht auf Feldlinien beschränkt.</a:t>
            </a:r>
            <a:endParaRPr lang="de-CH" dirty="0" smtClean="0"/>
          </a:p>
          <a:p>
            <a:r>
              <a:rPr lang="de-CH" dirty="0" smtClean="0"/>
              <a:t>Laufzeit der Dekompression ist schneller als der Ist-Zustand</a:t>
            </a:r>
          </a:p>
          <a:p>
            <a:r>
              <a:rPr lang="de-CH" dirty="0" smtClean="0"/>
              <a:t>Einfache Umsetzung vereinfacht den Zugang zu den Simulationsdaten für Dritte</a:t>
            </a:r>
          </a:p>
          <a:p>
            <a:r>
              <a:rPr lang="de-CH" dirty="0" smtClean="0"/>
              <a:t>Ist in der Beta-Version des JHelioviewers umgesetzt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934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Forschung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Wavelet Transformation</a:t>
            </a:r>
          </a:p>
          <a:p>
            <a:r>
              <a:rPr lang="de-CH" dirty="0" err="1" smtClean="0"/>
              <a:t>Compressive</a:t>
            </a:r>
            <a:r>
              <a:rPr lang="de-CH" dirty="0" smtClean="0"/>
              <a:t> </a:t>
            </a:r>
            <a:r>
              <a:rPr lang="de-CH" dirty="0" err="1" smtClean="0"/>
              <a:t>Sensing</a:t>
            </a:r>
            <a:endParaRPr lang="de-CH" dirty="0" smtClean="0"/>
          </a:p>
          <a:p>
            <a:r>
              <a:rPr lang="de-CH" dirty="0" err="1" smtClean="0"/>
              <a:t>Curve</a:t>
            </a:r>
            <a:r>
              <a:rPr lang="de-CH" dirty="0" smtClean="0"/>
              <a:t> Fitting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820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872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Diskrete Kosinus Transformation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Sonne zu Sonne Feldlinien</a:t>
            </a:r>
            <a:endParaRPr lang="de-CH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949999"/>
              </p:ext>
            </p:extLst>
          </p:nvPr>
        </p:nvGraphicFramePr>
        <p:xfrm>
          <a:off x="763633" y="2253125"/>
          <a:ext cx="10590167" cy="460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602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82577"/>
              </p:ext>
            </p:extLst>
          </p:nvPr>
        </p:nvGraphicFramePr>
        <p:xfrm>
          <a:off x="838200" y="1821281"/>
          <a:ext cx="10515600" cy="430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164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Diskrete Kosinus Transformation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141798"/>
              </p:ext>
            </p:extLst>
          </p:nvPr>
        </p:nvGraphicFramePr>
        <p:xfrm>
          <a:off x="662874" y="1690688"/>
          <a:ext cx="11083683" cy="5029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946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Prädiktive Kodierung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99128"/>
              </p:ext>
            </p:extLst>
          </p:nvPr>
        </p:nvGraphicFramePr>
        <p:xfrm>
          <a:off x="374659" y="1690688"/>
          <a:ext cx="5489693" cy="472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311199"/>
              </p:ext>
            </p:extLst>
          </p:nvPr>
        </p:nvGraphicFramePr>
        <p:xfrm>
          <a:off x="5900928" y="1625728"/>
          <a:ext cx="6059424" cy="479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490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130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Prädiktive Kodierung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671917"/>
              </p:ext>
            </p:extLst>
          </p:nvPr>
        </p:nvGraphicFramePr>
        <p:xfrm>
          <a:off x="204216" y="1528651"/>
          <a:ext cx="11388498" cy="509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7664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Prädiktive Kodierung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790105"/>
              </p:ext>
            </p:extLst>
          </p:nvPr>
        </p:nvGraphicFramePr>
        <p:xfrm>
          <a:off x="433051" y="1436742"/>
          <a:ext cx="11388498" cy="509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68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Caching: </a:t>
            </a:r>
            <a:r>
              <a:rPr lang="de-CH" b="1" dirty="0" smtClean="0"/>
              <a:t>100-120</a:t>
            </a:r>
            <a:r>
              <a:rPr lang="de-CH" dirty="0" smtClean="0"/>
              <a:t> </a:t>
            </a:r>
            <a:r>
              <a:rPr lang="de-CH" dirty="0" err="1" smtClean="0"/>
              <a:t>MiB</a:t>
            </a:r>
            <a:r>
              <a:rPr lang="de-CH" dirty="0" smtClean="0"/>
              <a:t> Arbeitsspeicher anstatt </a:t>
            </a:r>
            <a:r>
              <a:rPr lang="de-CH" b="1" dirty="0" smtClean="0"/>
              <a:t>1000</a:t>
            </a:r>
            <a:r>
              <a:rPr lang="de-CH" dirty="0" smtClean="0"/>
              <a:t> </a:t>
            </a:r>
            <a:r>
              <a:rPr lang="de-CH" dirty="0" err="1" smtClean="0"/>
              <a:t>MiB</a:t>
            </a:r>
            <a:endParaRPr lang="de-CH" dirty="0" smtClean="0"/>
          </a:p>
          <a:p>
            <a:r>
              <a:rPr lang="de-CH" dirty="0" smtClean="0"/>
              <a:t>Streaming: </a:t>
            </a:r>
          </a:p>
          <a:p>
            <a:r>
              <a:rPr lang="de-CH" dirty="0" smtClean="0"/>
              <a:t>Vergleichbare Qualität zum Ist-Zustand.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894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Messverfahren: Standardabweichung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1587"/>
            <a:ext cx="9623146" cy="45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Messverfahren: Standardabweichung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566" y="2558960"/>
            <a:ext cx="7846773" cy="26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Verlustbehaftete Kompressionsverfahren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822104"/>
              </p:ext>
            </p:extLst>
          </p:nvPr>
        </p:nvGraphicFramePr>
        <p:xfrm>
          <a:off x="1104900" y="3213354"/>
          <a:ext cx="9982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9982141" imgH="1181100" progId="Visio.Drawing.15">
                  <p:embed/>
                </p:oleObj>
              </mc:Choice>
              <mc:Fallback>
                <p:oleObj name="Visio" r:id="rId4" imgW="9982141" imgH="11811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4900" y="3213354"/>
                        <a:ext cx="99822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31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Ist-Zustand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(Grafik)</a:t>
            </a:r>
          </a:p>
          <a:p>
            <a:pPr lvl="1"/>
            <a:r>
              <a:rPr lang="de-CH" dirty="0" smtClean="0"/>
              <a:t>Zuerst rar</a:t>
            </a:r>
          </a:p>
          <a:p>
            <a:pPr lvl="1"/>
            <a:r>
              <a:rPr lang="de-CH" dirty="0" smtClean="0"/>
              <a:t>Dann </a:t>
            </a:r>
            <a:r>
              <a:rPr lang="de-CH" dirty="0" err="1" smtClean="0"/>
              <a:t>subsampling</a:t>
            </a:r>
            <a:endParaRPr lang="de-CH" dirty="0" smtClean="0"/>
          </a:p>
          <a:p>
            <a:pPr lvl="1"/>
            <a:r>
              <a:rPr lang="de-CH" dirty="0" smtClean="0"/>
              <a:t>Nun gilt es, das zu schlagen</a:t>
            </a:r>
          </a:p>
        </p:txBody>
      </p:sp>
    </p:spTree>
    <p:extLst>
      <p:ext uri="{BB962C8B-B14F-4D97-AF65-F5344CB8AC3E}">
        <p14:creationId xmlns:p14="http://schemas.microsoft.com/office/powerpoint/2010/main" val="19321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(Bild von Feldlinien Sonne zur Sonne)</a:t>
            </a:r>
          </a:p>
        </p:txBody>
      </p:sp>
    </p:spTree>
    <p:extLst>
      <p:ext uri="{BB962C8B-B14F-4D97-AF65-F5344CB8AC3E}">
        <p14:creationId xmlns:p14="http://schemas.microsoft.com/office/powerpoint/2010/main" val="92300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Breitbild</PresentationFormat>
  <Paragraphs>123</Paragraphs>
  <Slides>31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Visio</vt:lpstr>
      <vt:lpstr>Kompression von Feldlinien im dreidimensionalen Raum</vt:lpstr>
      <vt:lpstr>Problemstellung</vt:lpstr>
      <vt:lpstr>Demo</vt:lpstr>
      <vt:lpstr>Ziele</vt:lpstr>
      <vt:lpstr>Messverfahren: Standardabweichung</vt:lpstr>
      <vt:lpstr>Messverfahren: Standardabweichung</vt:lpstr>
      <vt:lpstr>Verlustbehaftete Kompressionsverfahren</vt:lpstr>
      <vt:lpstr>Ist-Zustand</vt:lpstr>
      <vt:lpstr>Diskrete Kosinus Transformation</vt:lpstr>
      <vt:lpstr>Diskrete Kosinus Transformation</vt:lpstr>
      <vt:lpstr>Diskrete Kosinus Transformation</vt:lpstr>
      <vt:lpstr>Diskrete Kosinus Transformation</vt:lpstr>
      <vt:lpstr>Messverfahren: PSNR-HVS-M</vt:lpstr>
      <vt:lpstr>Messverfahren: PSNR-HVS-M</vt:lpstr>
      <vt:lpstr>Diskrete Kosinus Transformation</vt:lpstr>
      <vt:lpstr>Diskrete Kosinus Transformation</vt:lpstr>
      <vt:lpstr>Prädiktoren</vt:lpstr>
      <vt:lpstr>Prädiktoren</vt:lpstr>
      <vt:lpstr>Prädiktoren</vt:lpstr>
      <vt:lpstr>Prädiktoren</vt:lpstr>
      <vt:lpstr>Prädiktoren</vt:lpstr>
      <vt:lpstr>Prädiktoren</vt:lpstr>
      <vt:lpstr>Fazit</vt:lpstr>
      <vt:lpstr>Weitere Forschung</vt:lpstr>
      <vt:lpstr>Fragen</vt:lpstr>
      <vt:lpstr>Diskrete Kosinus Transformation</vt:lpstr>
      <vt:lpstr>Diskrete Kosinus Transformation</vt:lpstr>
      <vt:lpstr>Diskrete Kosinus Transformation</vt:lpstr>
      <vt:lpstr>Prädiktive Kodierung</vt:lpstr>
      <vt:lpstr>Prädiktive Kodierung</vt:lpstr>
      <vt:lpstr>Prädiktive Kodierung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Kompression von Feldlinien im dreidimensionalen Raum</dc:title>
  <dc:creator>Jonas Schwammberger</dc:creator>
  <cp:lastModifiedBy>Jonas Schwammberger</cp:lastModifiedBy>
  <cp:revision>79</cp:revision>
  <dcterms:created xsi:type="dcterms:W3CDTF">2015-02-24T07:24:53Z</dcterms:created>
  <dcterms:modified xsi:type="dcterms:W3CDTF">2015-03-03T19:10:40Z</dcterms:modified>
</cp:coreProperties>
</file>