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4" r:id="rId4"/>
    <p:sldId id="265" r:id="rId5"/>
    <p:sldId id="266" r:id="rId6"/>
    <p:sldId id="267"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9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9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9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9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Welcome &amp; Introduction</a:t>
            </a:r>
          </a:p>
        </p:txBody>
      </p:sp>
      <p:sp>
        <p:nvSpPr>
          <p:cNvPr id="3" name="Content Placeholder 2"/>
          <p:cNvSpPr>
            <a:spLocks noGrp="1"/>
          </p:cNvSpPr>
          <p:nvPr>
            <p:ph idx="1"/>
          </p:nvPr>
        </p:nvSpPr>
        <p:spPr/>
        <p:txBody>
          <a:bodyPr>
            <a:normAutofit lnSpcReduction="10000"/>
          </a:bodyPr>
          <a:lstStyle/>
          <a:p>
            <a:r>
              <a:t>Good morning everyone, and welcome to the team.</a:t>
            </a:r>
          </a:p>
          <a:p>
            <a:r>
              <a:t>I’m </a:t>
            </a:r>
            <a:r>
              <a:rPr lang="en-US"/>
              <a:t>Hellen</a:t>
            </a:r>
            <a:r>
              <a:t>, </a:t>
            </a:r>
            <a:r>
              <a:rPr lang="en-US"/>
              <a:t>currently</a:t>
            </a:r>
            <a:r>
              <a:t> working on the ELITE </a:t>
            </a:r>
            <a:r>
              <a:rPr lang="en-US"/>
              <a:t>project</a:t>
            </a:r>
            <a:r>
              <a:t>.</a:t>
            </a:r>
          </a:p>
          <a:p>
            <a:r>
              <a:t>Today I’ll walk you through a high-level overview of our TRS automation project.</a:t>
            </a:r>
          </a:p>
          <a:p>
            <a:r>
              <a:t>The goal is to help you understand what TRS is, why this project matters, and how the system works end-to-end.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What’s in Scope This Release?</a:t>
            </a:r>
          </a:p>
        </p:txBody>
      </p:sp>
      <p:sp>
        <p:nvSpPr>
          <p:cNvPr id="3" name="Content Placeholder 2"/>
          <p:cNvSpPr>
            <a:spLocks noGrp="1"/>
          </p:cNvSpPr>
          <p:nvPr>
            <p:ph idx="1"/>
          </p:nvPr>
        </p:nvSpPr>
        <p:spPr/>
        <p:txBody>
          <a:bodyPr/>
          <a:lstStyle/>
          <a:p>
            <a:r>
              <a:t>- Equity Swap automation</a:t>
            </a:r>
          </a:p>
          <a:p>
            <a:r>
              <a:t>- Support for Increase / Unwind lifecycle events</a:t>
            </a:r>
          </a:p>
          <a:p>
            <a:r>
              <a:t>- Internal Swap SecID handling</a:t>
            </a:r>
          </a:p>
          <a:p>
            <a:r>
              <a:t>- Basket product enhancements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Wrap-up &amp; Next Steps</a:t>
            </a:r>
          </a:p>
        </p:txBody>
      </p:sp>
      <p:sp>
        <p:nvSpPr>
          <p:cNvPr id="3" name="Content Placeholder 2"/>
          <p:cNvSpPr>
            <a:spLocks noGrp="1"/>
          </p:cNvSpPr>
          <p:nvPr>
            <p:ph idx="1"/>
          </p:nvPr>
        </p:nvSpPr>
        <p:spPr/>
        <p:txBody>
          <a:bodyPr/>
          <a:lstStyle/>
          <a:p>
            <a:r>
              <a:t>- More detailed walkthroughs for QA/Dev to follow</a:t>
            </a:r>
          </a:p>
          <a:p>
            <a:r>
              <a:t>- Wiki &amp; documentation available</a:t>
            </a:r>
          </a:p>
          <a:p>
            <a:r>
              <a:t>- Contact [Your Name] or [Project Lead] for questions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Q&amp;A and Guided Questions</a:t>
            </a:r>
          </a:p>
        </p:txBody>
      </p:sp>
      <p:sp>
        <p:nvSpPr>
          <p:cNvPr id="3" name="Content Placeholder 2"/>
          <p:cNvSpPr>
            <a:spLocks noGrp="1"/>
          </p:cNvSpPr>
          <p:nvPr>
            <p:ph idx="1"/>
          </p:nvPr>
        </p:nvSpPr>
        <p:spPr/>
        <p:txBody>
          <a:bodyPr/>
          <a:lstStyle/>
          <a:p>
            <a:r>
              <a:t>Any questions? Consider:</a:t>
            </a:r>
          </a:p>
          <a:p>
            <a:r>
              <a:t>- What part of the flow was new to you?</a:t>
            </a:r>
          </a:p>
          <a:p>
            <a:r>
              <a:t>- How does your team interface with this flow?</a:t>
            </a:r>
          </a:p>
          <a:p>
            <a:r>
              <a:t>- Anything unclear before we dive into specifics?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820420" y="349250"/>
            <a:ext cx="7338695" cy="4523105"/>
          </a:xfrm>
          <a:prstGeom prst="rect">
            <a:avLst/>
          </a:prstGeom>
          <a:noFill/>
        </p:spPr>
        <p:txBody>
          <a:bodyPr wrap="square" rtlCol="0">
            <a:spAutoFit/>
          </a:bodyPr>
          <a:p>
            <a:r>
              <a:rPr lang="en-US" altLang="zh-CN"/>
              <a:t>Good morning everyone, and welcome on board. I'm really glad to see all of you here today. My name is [Your Name], and I work as a Senior QA Tester on the ELITE platform, focusing on the Equity Swap product, specifically Total Return Swaps (TRS).</a:t>
            </a:r>
            <a:endParaRPr lang="en-US" altLang="zh-CN"/>
          </a:p>
          <a:p>
            <a:endParaRPr lang="en-US" altLang="zh-CN"/>
          </a:p>
          <a:p>
            <a:r>
              <a:rPr lang="en-US" altLang="zh-CN"/>
              <a:t>Today’s session is designed to give you a high-level overview of the TRS automation project — what it's about, why it's important to the business, and how our systems are structured to support it.</a:t>
            </a:r>
            <a:endParaRPr lang="en-US" altLang="zh-CN"/>
          </a:p>
          <a:p>
            <a:endParaRPr lang="en-US" altLang="zh-CN"/>
          </a:p>
          <a:p>
            <a:r>
              <a:rPr lang="en-US" altLang="zh-CN"/>
              <a:t>We’ll go over the key objectives of the project, the end-to-end system flow, and the areas you’ll be involved in as QA testers. The goal is not to cover everything in detail, but to help you understand the big picture and get comfortable with the core concepts.</a:t>
            </a:r>
            <a:endParaRPr lang="en-US" altLang="zh-CN"/>
          </a:p>
          <a:p>
            <a:endParaRPr lang="en-US" altLang="zh-CN"/>
          </a:p>
          <a:p>
            <a:r>
              <a:rPr lang="en-US" altLang="zh-CN"/>
              <a:t>Please feel free to ask questions at any time — this session is for you, and no question is too basic. With that, let’s get started</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50545" y="870585"/>
            <a:ext cx="7773670" cy="4523105"/>
          </a:xfrm>
          <a:prstGeom prst="rect">
            <a:avLst/>
          </a:prstGeom>
          <a:noFill/>
        </p:spPr>
        <p:txBody>
          <a:bodyPr wrap="square" rtlCol="0">
            <a:spAutoFit/>
          </a:bodyPr>
          <a:p>
            <a:r>
              <a:rPr lang="en-US" altLang="zh-CN"/>
              <a:t>"This is the Swap Details page in our TRS booking system. As you can see, there are many configuration fields here — covering counterparty, swap terms, equity, interest, termination rights, and more.</a:t>
            </a:r>
            <a:endParaRPr lang="en-US" altLang="zh-CN"/>
          </a:p>
          <a:p>
            <a:endParaRPr lang="en-US" altLang="zh-CN"/>
          </a:p>
          <a:p>
            <a:r>
              <a:rPr lang="en-US" altLang="zh-CN"/>
              <a:t>We won’t go into the details of each field in this session, as this overview is meant to focus on the big picture. Just keep in mind that all of these fields ultimately contribute to generating the correct equity and interest schedules, which are shown on the right-hand side.</a:t>
            </a:r>
            <a:endParaRPr lang="en-US" altLang="zh-CN"/>
          </a:p>
          <a:p>
            <a:endParaRPr lang="en-US" altLang="zh-CN"/>
          </a:p>
          <a:p>
            <a:r>
              <a:rPr lang="en-US" altLang="zh-CN"/>
              <a:t>There will be a separate KT session dedicated to walking through this page field-by-field, including what each input means, how it's validated, and what gets passed downstream."</a:t>
            </a:r>
            <a:endParaRPr lang="en-US" altLang="zh-CN"/>
          </a:p>
          <a:p>
            <a:r>
              <a:rPr lang="en-US" altLang="zh-CN"/>
              <a:t>So for now, don’t worry about memorizing any of this — we’ll dive deeper in due time</a:t>
            </a:r>
            <a:endParaRPr lang="en-US" altLang="zh-CN"/>
          </a:p>
          <a:p>
            <a:endParaRPr lang="en-US" altLang="zh-CN"/>
          </a:p>
          <a:p>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89255" y="122555"/>
            <a:ext cx="8456930" cy="63063755"/>
          </a:xfrm>
          <a:prstGeom prst="rect">
            <a:avLst/>
          </a:prstGeom>
          <a:noFill/>
        </p:spPr>
        <p:txBody>
          <a:bodyPr wrap="square" rtlCol="0">
            <a:noAutofit/>
          </a:bodyPr>
          <a:p>
            <a:r>
              <a:rPr lang="en-US" altLang="zh-CN"/>
              <a:t>Slide 1: Welcome &amp; Introduction</a:t>
            </a:r>
            <a:endParaRPr lang="en-US" altLang="zh-CN"/>
          </a:p>
          <a:p>
            <a:endParaRPr lang="en-US" altLang="zh-CN"/>
          </a:p>
          <a:p>
            <a:r>
              <a:rPr lang="en-US" altLang="zh-CN"/>
              <a:t>Script:</a:t>
            </a:r>
            <a:endParaRPr lang="en-US" altLang="zh-CN"/>
          </a:p>
          <a:p>
            <a:r>
              <a:rPr lang="en-US" altLang="zh-CN"/>
              <a:t>"Good morning everyone, and welcome to the team. I’m [Your Name], a Senior QA Tester working on the ELITE platform, and today I’m excited to walk you through a high-level overview of one of our key initiatives: the Total Return Swap, or TRS, automation project.</a:t>
            </a:r>
            <a:endParaRPr lang="en-US" altLang="zh-CN"/>
          </a:p>
          <a:p>
            <a:endParaRPr lang="en-US" altLang="zh-CN"/>
          </a:p>
          <a:p>
            <a:r>
              <a:rPr lang="en-US" altLang="zh-CN"/>
              <a:t>This session is designed to give you a foundational understanding of what TRS is, why this project matters, and how the system flows from end to end. While only a few of you may be directly involved in testing, understanding the broader context will help everyone collaborate more effectively across teams."</a:t>
            </a:r>
            <a:endParaRPr lang="en-US" altLang="zh-CN"/>
          </a:p>
          <a:p>
            <a:endParaRPr lang="en-US" altLang="zh-CN"/>
          </a:p>
          <a:p>
            <a:r>
              <a:rPr lang="en-US" altLang="zh-CN"/>
              <a:t>Slide 2: What is a Total Return Swap?</a:t>
            </a:r>
            <a:endParaRPr lang="en-US" altLang="zh-CN"/>
          </a:p>
          <a:p>
            <a:endParaRPr lang="en-US" altLang="zh-CN"/>
          </a:p>
          <a:p>
            <a:r>
              <a:rPr lang="en-US" altLang="zh-CN"/>
              <a:t>Script:</a:t>
            </a:r>
            <a:endParaRPr lang="en-US" altLang="zh-CN"/>
          </a:p>
          <a:p>
            <a:r>
              <a:rPr lang="en-US" altLang="zh-CN"/>
              <a:t>"A Total Return Swap is a financial derivative contract between two parties. One party agrees to pay the total return of an equity asset — for example, a stock or an index — to another party. In exchange, the second party agrees to pay a financing rate, typically an interest rate plus or minus a spread.</a:t>
            </a:r>
            <a:endParaRPr lang="en-US" altLang="zh-CN"/>
          </a:p>
          <a:p>
            <a:endParaRPr lang="en-US" altLang="zh-CN"/>
          </a:p>
          <a:p>
            <a:r>
              <a:rPr lang="en-US" altLang="zh-CN"/>
              <a:t>This structure allows clients to gain synthetic exposure to equities without physically owning them. It's often used for hedging, leverage, or exposure without triggering tax or capital requirements."</a:t>
            </a:r>
            <a:endParaRPr lang="en-US" altLang="zh-CN"/>
          </a:p>
          <a:p>
            <a:endParaRPr lang="en-US" altLang="zh-CN"/>
          </a:p>
          <a:p>
            <a:r>
              <a:rPr lang="en-US" altLang="zh-CN"/>
              <a:t>Slide 5: Roles &amp; Responsibilities</a:t>
            </a:r>
            <a:endParaRPr lang="en-US" altLang="zh-CN"/>
          </a:p>
          <a:p>
            <a:endParaRPr lang="en-US" altLang="zh-CN"/>
          </a:p>
          <a:p>
            <a:r>
              <a:rPr lang="en-US" altLang="zh-CN"/>
              <a:t>Script:</a:t>
            </a:r>
            <a:endParaRPr lang="en-US" altLang="zh-CN"/>
          </a:p>
          <a:p>
            <a:r>
              <a:rPr lang="en-US" altLang="zh-CN"/>
              <a:t>"Let’s go over the key systems and what each of them does:</a:t>
            </a:r>
            <a:endParaRPr lang="en-US" altLang="zh-CN"/>
          </a:p>
          <a:p>
            <a:endParaRPr lang="en-US" altLang="zh-CN"/>
          </a:p>
          <a:p>
            <a:r>
              <a:rPr lang="en-US" altLang="zh-CN"/>
              <a:t>ELITE is responsible for trade booking and user interaction.</a:t>
            </a:r>
            <a:endParaRPr lang="en-US" altLang="zh-CN"/>
          </a:p>
          <a:p>
            <a:endParaRPr lang="en-US" altLang="zh-CN"/>
          </a:p>
          <a:p>
            <a:r>
              <a:rPr lang="en-US" altLang="zh-CN"/>
              <a:t>AREA51 handles the processing of trade events.</a:t>
            </a:r>
            <a:endParaRPr lang="en-US" altLang="zh-CN"/>
          </a:p>
          <a:p>
            <a:endParaRPr lang="en-US" altLang="zh-CN"/>
          </a:p>
          <a:p>
            <a:r>
              <a:rPr lang="en-US" altLang="zh-CN"/>
              <a:t>EQRMS supports risk reporting and data reconciliation.</a:t>
            </a:r>
            <a:endParaRPr lang="en-US" altLang="zh-CN"/>
          </a:p>
          <a:p>
            <a:endParaRPr lang="en-US" altLang="zh-CN"/>
          </a:p>
          <a:p>
            <a:r>
              <a:rPr lang="en-US" altLang="zh-CN"/>
              <a:t>Ticket Blotter provides a UI for the operations team to visualize trade activity.</a:t>
            </a:r>
            <a:endParaRPr lang="en-US" altLang="zh-CN"/>
          </a:p>
          <a:p>
            <a:endParaRPr lang="en-US" altLang="zh-CN"/>
          </a:p>
          <a:p>
            <a:r>
              <a:rPr lang="en-US" altLang="zh-CN"/>
              <a:t>Even if you are not working directly with these systems, knowing what each one does is valuable for troubleshooting and cross-team collaboration."</a:t>
            </a:r>
            <a:endParaRPr lang="en-US" altLang="zh-CN"/>
          </a:p>
          <a:p>
            <a:endParaRPr lang="en-US" altLang="zh-CN"/>
          </a:p>
          <a:p>
            <a:r>
              <a:rPr lang="en-US" altLang="zh-CN"/>
              <a:t>Slide 6: What’s in Scope This Release?</a:t>
            </a:r>
            <a:endParaRPr lang="en-US" altLang="zh-CN"/>
          </a:p>
          <a:p>
            <a:endParaRPr lang="en-US" altLang="zh-CN"/>
          </a:p>
          <a:p>
            <a:r>
              <a:rPr lang="en-US" altLang="zh-CN"/>
              <a:t>Script:</a:t>
            </a:r>
            <a:endParaRPr lang="en-US" altLang="zh-CN"/>
          </a:p>
          <a:p>
            <a:r>
              <a:rPr lang="en-US" altLang="zh-CN"/>
              <a:t>"This release focuses on several key enhancements:</a:t>
            </a:r>
            <a:endParaRPr lang="en-US" altLang="zh-CN"/>
          </a:p>
          <a:p>
            <a:endParaRPr lang="en-US" altLang="zh-CN"/>
          </a:p>
          <a:p>
            <a:r>
              <a:rPr lang="en-US" altLang="zh-CN"/>
              <a:t>We are enabling full automation of Equity Swap booking,</a:t>
            </a:r>
            <a:endParaRPr lang="en-US" altLang="zh-CN"/>
          </a:p>
          <a:p>
            <a:endParaRPr lang="en-US" altLang="zh-CN"/>
          </a:p>
          <a:p>
            <a:r>
              <a:rPr lang="en-US" altLang="zh-CN"/>
              <a:t>Adding support for lifecycle events like Increase and Unwind,</a:t>
            </a:r>
            <a:endParaRPr lang="en-US" altLang="zh-CN"/>
          </a:p>
          <a:p>
            <a:endParaRPr lang="en-US" altLang="zh-CN"/>
          </a:p>
          <a:p>
            <a:r>
              <a:rPr lang="en-US" altLang="zh-CN"/>
              <a:t>Improving how we manage internal swap SecIDs,</a:t>
            </a:r>
            <a:endParaRPr lang="en-US" altLang="zh-CN"/>
          </a:p>
          <a:p>
            <a:endParaRPr lang="en-US" altLang="zh-CN"/>
          </a:p>
          <a:p>
            <a:r>
              <a:rPr lang="en-US" altLang="zh-CN"/>
              <a:t>And enhancing our handling of Basket products, which are composed of multiple underlying equities.</a:t>
            </a:r>
            <a:endParaRPr lang="en-US" altLang="zh-CN"/>
          </a:p>
          <a:p>
            <a:endParaRPr lang="en-US" altLang="zh-CN"/>
          </a:p>
          <a:p>
            <a:r>
              <a:rPr lang="en-US" altLang="zh-CN"/>
              <a:t>These enhancements are critical to meeting business goals and scaling operations."</a:t>
            </a:r>
            <a:endParaRPr lang="en-US" altLang="zh-CN"/>
          </a:p>
          <a:p>
            <a:endParaRPr lang="en-US" altLang="zh-CN"/>
          </a:p>
          <a:p>
            <a:r>
              <a:rPr lang="en-US" altLang="zh-CN"/>
              <a:t>Slide 7: Wrap-up &amp; Next Steps</a:t>
            </a:r>
            <a:endParaRPr lang="en-US" altLang="zh-CN"/>
          </a:p>
          <a:p>
            <a:endParaRPr lang="en-US" altLang="zh-CN"/>
          </a:p>
          <a:p>
            <a:r>
              <a:rPr lang="en-US" altLang="zh-CN"/>
              <a:t>Script:</a:t>
            </a:r>
            <a:endParaRPr lang="en-US" altLang="zh-CN"/>
          </a:p>
          <a:p>
            <a:r>
              <a:rPr lang="en-US" altLang="zh-CN"/>
              <a:t>"That brings us to the end of today’s high-level overview. I hope this session gave you a better understanding of what the TRS automation project is all about, and how it fits into our overall architecture.</a:t>
            </a:r>
            <a:endParaRPr lang="en-US" altLang="zh-CN"/>
          </a:p>
          <a:p>
            <a:endParaRPr lang="en-US" altLang="zh-CN"/>
          </a:p>
          <a:p>
            <a:r>
              <a:rPr lang="en-US" altLang="zh-CN"/>
              <a:t>For those of you who will be more directly involved in QA or development, we will have detailed follow-up sessions to go deeper into specific workflows and tools.</a:t>
            </a:r>
            <a:endParaRPr lang="en-US" altLang="zh-CN"/>
          </a:p>
          <a:p>
            <a:endParaRPr lang="en-US" altLang="zh-CN"/>
          </a:p>
          <a:p>
            <a:r>
              <a:rPr lang="en-US" altLang="zh-CN"/>
              <a:t>In the meantime, you can refer to the Confluence wiki and project documentation for additional reading. And of course, feel free to reach out to me or the project lead with any questions."</a:t>
            </a:r>
            <a:endParaRPr lang="en-US" altLang="zh-CN"/>
          </a:p>
          <a:p>
            <a:endParaRPr lang="en-US" altLang="zh-CN"/>
          </a:p>
          <a:p>
            <a:r>
              <a:rPr lang="en-US" altLang="zh-CN"/>
              <a:t>Slide 8: Q&amp;A and Guided Questions</a:t>
            </a:r>
            <a:endParaRPr lang="en-US" altLang="zh-CN"/>
          </a:p>
          <a:p>
            <a:endParaRPr lang="en-US" altLang="zh-CN"/>
          </a:p>
          <a:p>
            <a:r>
              <a:rPr lang="en-US" altLang="zh-CN"/>
              <a:t>Script:</a:t>
            </a:r>
            <a:endParaRPr lang="en-US" altLang="zh-CN"/>
          </a:p>
          <a:p>
            <a:r>
              <a:rPr lang="en-US" altLang="zh-CN"/>
              <a:t>"Now I’d like to open the floor for any questions.</a:t>
            </a:r>
            <a:endParaRPr lang="en-US" altLang="zh-CN"/>
          </a:p>
          <a:p>
            <a:endParaRPr lang="en-US" altLang="zh-CN"/>
          </a:p>
          <a:p>
            <a:r>
              <a:rPr lang="en-US" altLang="zh-CN"/>
              <a:t>To help get the conversation started, here are a few prompts:</a:t>
            </a:r>
            <a:endParaRPr lang="en-US" altLang="zh-CN"/>
          </a:p>
          <a:p>
            <a:endParaRPr lang="en-US" altLang="zh-CN"/>
          </a:p>
          <a:p>
            <a:r>
              <a:rPr lang="en-US" altLang="zh-CN"/>
              <a:t>What part of today’s flow was new to you?</a:t>
            </a:r>
            <a:endParaRPr lang="en-US" altLang="zh-CN"/>
          </a:p>
          <a:p>
            <a:endParaRPr lang="en-US" altLang="zh-CN"/>
          </a:p>
          <a:p>
            <a:r>
              <a:rPr lang="en-US" altLang="zh-CN"/>
              <a:t>Do you see any areas where your team might interface with this process?</a:t>
            </a:r>
            <a:endParaRPr lang="en-US" altLang="zh-CN"/>
          </a:p>
          <a:p>
            <a:endParaRPr lang="en-US" altLang="zh-CN"/>
          </a:p>
          <a:p>
            <a:r>
              <a:rPr lang="en-US" altLang="zh-CN"/>
              <a:t>Is there anything you’d like me to clarify before we go into more detail in future sessions?</a:t>
            </a:r>
            <a:endParaRPr lang="en-US" altLang="zh-CN"/>
          </a:p>
          <a:p>
            <a:endParaRPr lang="en-US" altLang="zh-CN"/>
          </a:p>
          <a:p>
            <a:r>
              <a:rPr lang="en-US" altLang="zh-CN"/>
              <a:t>Don’t hesitate to ask. There are no wrong questions, and we're all here to help each other ramp up."</a:t>
            </a:r>
            <a:endParaRPr lang="en-US" altLang="zh-CN"/>
          </a:p>
          <a:p>
            <a:endParaRPr lang="en-US" altLang="zh-CN"/>
          </a:p>
          <a:p>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910590" y="586105"/>
            <a:ext cx="8602980" cy="7922895"/>
          </a:xfrm>
          <a:prstGeom prst="rect">
            <a:avLst/>
          </a:prstGeom>
          <a:noFill/>
        </p:spPr>
        <p:txBody>
          <a:bodyPr wrap="square" rtlCol="0">
            <a:noAutofit/>
          </a:bodyPr>
          <a:p>
            <a:endParaRPr lang="en-US" altLang="zh-CN"/>
          </a:p>
          <a:p>
            <a:r>
              <a:rPr lang="en-US" altLang="zh-CN">
                <a:sym typeface="+mn-ea"/>
              </a:rPr>
              <a:t>Slide 3: Why This Project?</a:t>
            </a:r>
            <a:endParaRPr lang="en-US" altLang="zh-CN"/>
          </a:p>
          <a:p>
            <a:endParaRPr lang="en-US" altLang="zh-CN"/>
          </a:p>
          <a:p>
            <a:r>
              <a:rPr lang="en-US" altLang="zh-CN">
                <a:sym typeface="+mn-ea"/>
              </a:rPr>
              <a:t>Script:</a:t>
            </a:r>
            <a:endParaRPr lang="en-US" altLang="zh-CN"/>
          </a:p>
          <a:p>
            <a:r>
              <a:rPr lang="en-US" altLang="zh-CN">
                <a:sym typeface="+mn-ea"/>
              </a:rPr>
              <a:t>"Historically, the TRS booking process was done manually. This manual workflow led to delays, higher operational risk, and limited scalability as the volume of trades grew.</a:t>
            </a:r>
            <a:endParaRPr lang="en-US" altLang="zh-CN"/>
          </a:p>
          <a:p>
            <a:endParaRPr lang="en-US" altLang="zh-CN"/>
          </a:p>
          <a:p>
            <a:r>
              <a:rPr lang="en-US" altLang="zh-CN">
                <a:sym typeface="+mn-ea"/>
              </a:rPr>
              <a:t>To address these challenges, this project was initiated to automate the entire lifecycle of a TRS trade: from booking, to editing, to managing lifecycle events like increases and unwinds.</a:t>
            </a:r>
            <a:endParaRPr lang="en-US" altLang="zh-CN"/>
          </a:p>
          <a:p>
            <a:endParaRPr lang="en-US" altLang="zh-CN"/>
          </a:p>
          <a:p>
            <a:r>
              <a:rPr lang="en-US" altLang="zh-CN">
                <a:sym typeface="+mn-ea"/>
              </a:rPr>
              <a:t>By automating this process, we aim to reduce risk, improve efficiency, and enable the business to scale."</a:t>
            </a:r>
            <a:endParaRPr lang="en-US" altLang="zh-CN"/>
          </a:p>
          <a:p>
            <a:endParaRPr lang="en-US" altLang="zh-CN"/>
          </a:p>
          <a:p>
            <a:r>
              <a:rPr lang="en-US" altLang="zh-CN">
                <a:sym typeface="+mn-ea"/>
              </a:rPr>
              <a:t>Slide 4: System Overview (E2E Flow)</a:t>
            </a:r>
            <a:endParaRPr lang="en-US" altLang="zh-CN"/>
          </a:p>
          <a:p>
            <a:endParaRPr lang="en-US" altLang="zh-CN"/>
          </a:p>
          <a:p>
            <a:r>
              <a:rPr lang="en-US" altLang="zh-CN">
                <a:sym typeface="+mn-ea"/>
              </a:rPr>
              <a:t>Script:</a:t>
            </a:r>
            <a:endParaRPr lang="en-US" altLang="zh-CN"/>
          </a:p>
          <a:p>
            <a:r>
              <a:rPr lang="en-US" altLang="zh-CN">
                <a:sym typeface="+mn-ea"/>
              </a:rPr>
              <a:t>"This is the simplified end-to-end flow for how a TRS trade moves through our systems.</a:t>
            </a:r>
            <a:endParaRPr lang="en-US" altLang="zh-CN"/>
          </a:p>
          <a:p>
            <a:endParaRPr lang="en-US" altLang="zh-CN"/>
          </a:p>
          <a:p>
            <a:r>
              <a:rPr lang="en-US" altLang="zh-CN">
                <a:sym typeface="+mn-ea"/>
              </a:rPr>
              <a:t>It begins in ELITE, where the trade is booked. From there, the trade is sent to AREA51 for event processing. Then it flows downstream to other systems like EQRMS for risk management and reconciliation, and Ticket Blotter for visualization.</a:t>
            </a:r>
            <a:endParaRPr lang="en-US" altLang="zh-CN"/>
          </a:p>
          <a:p>
            <a:endParaRPr lang="en-US" altLang="zh-CN"/>
          </a:p>
          <a:p>
            <a:r>
              <a:rPr lang="en-US" altLang="zh-CN">
                <a:sym typeface="+mn-ea"/>
              </a:rPr>
              <a:t>Along the way, the system supports various lifecycle events such as Increase, Unwind, Amend, and Terminate. We also manage complexities like SecID creation and Basket handling."</a:t>
            </a:r>
            <a:endParaRPr lang="en-US" altLang="zh-CN"/>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What is a Total Return Swap?</a:t>
            </a:r>
          </a:p>
        </p:txBody>
      </p:sp>
      <p:sp>
        <p:nvSpPr>
          <p:cNvPr id="3" name="Content Placeholder 2"/>
          <p:cNvSpPr>
            <a:spLocks noGrp="1"/>
          </p:cNvSpPr>
          <p:nvPr>
            <p:ph idx="1"/>
          </p:nvPr>
        </p:nvSpPr>
        <p:spPr/>
        <p:txBody>
          <a:bodyPr/>
          <a:lstStyle/>
          <a:p>
            <a:r>
              <a:t>- A derivative contract between two parties</a:t>
            </a:r>
          </a:p>
          <a:p>
            <a:r>
              <a:t>- One party receives the total return of an equity asset</a:t>
            </a:r>
          </a:p>
          <a:p>
            <a:r>
              <a:t>- The other pays a financing leg (interest +/- spread)</a:t>
            </a:r>
          </a:p>
          <a:p>
            <a:r>
              <a:t>- Used for synthetic exposure, hedging, or leveraging positions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Why This Project?</a:t>
            </a:r>
          </a:p>
        </p:txBody>
      </p:sp>
      <p:sp>
        <p:nvSpPr>
          <p:cNvPr id="3" name="Content Placeholder 2"/>
          <p:cNvSpPr>
            <a:spLocks noGrp="1"/>
          </p:cNvSpPr>
          <p:nvPr>
            <p:ph idx="1"/>
          </p:nvPr>
        </p:nvSpPr>
        <p:spPr/>
        <p:txBody>
          <a:bodyPr/>
          <a:lstStyle/>
          <a:p>
            <a:r>
              <a:t>- TRS booking was previously manual</a:t>
            </a:r>
          </a:p>
          <a:p>
            <a:r>
              <a:t>- Manual flow caused delays and risks</a:t>
            </a:r>
          </a:p>
          <a:p>
            <a:r>
              <a:t>- Needed support for faster onboarding and lifecycle events</a:t>
            </a:r>
          </a:p>
          <a:p>
            <a:r>
              <a:t>- Goal: Automate booking, editing, and lifecycle of TRS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System Overview (E2E Flow)</a:t>
            </a:r>
          </a:p>
        </p:txBody>
      </p:sp>
      <p:sp>
        <p:nvSpPr>
          <p:cNvPr id="3" name="Content Placeholder 2"/>
          <p:cNvSpPr>
            <a:spLocks noGrp="1"/>
          </p:cNvSpPr>
          <p:nvPr>
            <p:ph idx="1"/>
          </p:nvPr>
        </p:nvSpPr>
        <p:spPr/>
        <p:txBody>
          <a:bodyPr/>
          <a:lstStyle/>
          <a:p>
            <a:r>
              <a:t>- Trade Booking in ELITE</a:t>
            </a:r>
          </a:p>
          <a:p>
            <a:r>
              <a:t>- Events pushed to AREA51</a:t>
            </a:r>
          </a:p>
          <a:p>
            <a:r>
              <a:t>- Sync to EQRMS, Ticket Blotter</a:t>
            </a:r>
          </a:p>
          <a:p>
            <a:r>
              <a:t>- Lifecycle events: Increase / Unwind / Amend / Terminate</a:t>
            </a:r>
          </a:p>
          <a:p>
            <a:r>
              <a:t>- Handles SecID, Basket logic, position splits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Roles &amp; Responsibilities</a:t>
            </a:r>
          </a:p>
        </p:txBody>
      </p:sp>
      <p:sp>
        <p:nvSpPr>
          <p:cNvPr id="3" name="Content Placeholder 2"/>
          <p:cNvSpPr>
            <a:spLocks noGrp="1"/>
          </p:cNvSpPr>
          <p:nvPr>
            <p:ph idx="1"/>
          </p:nvPr>
        </p:nvSpPr>
        <p:spPr/>
        <p:txBody>
          <a:bodyPr/>
          <a:lstStyle/>
          <a:p>
            <a:r>
              <a:t>- ELITE: Booking UI and trade capture</a:t>
            </a:r>
          </a:p>
          <a:p>
            <a:r>
              <a:t>- AREA51: Event processing</a:t>
            </a:r>
          </a:p>
          <a:p>
            <a:r>
              <a:t>- EQRMS: Risk reporting &amp; reconciliation</a:t>
            </a:r>
          </a:p>
          <a:p>
            <a:r>
              <a:t>- Ticket Blotter: Ops trade visualization</a:t>
            </a:r>
          </a:p>
          <a:p>
            <a:r>
              <a:t>- QA/Dev/BA: Lifecycle collaboration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7400</Words>
  <Application>WPS 表格</Application>
  <PresentationFormat>On-screen Show (4:3)</PresentationFormat>
  <Paragraphs>163</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Arial</vt:lpstr>
      <vt:lpstr>Calibri</vt:lpstr>
      <vt:lpstr>Helvetica Neue</vt:lpstr>
      <vt:lpstr>微软雅黑</vt:lpstr>
      <vt:lpstr>汉仪旗黑</vt:lpstr>
      <vt:lpstr>宋体</vt:lpstr>
      <vt:lpstr>Arial Unicode MS</vt:lpstr>
      <vt:lpstr>汉仪书宋二KW</vt:lpstr>
      <vt:lpstr>Office Theme</vt:lpstr>
      <vt:lpstr>Welcome &amp; Introduction</vt:lpstr>
      <vt:lpstr>PowerPoint 演示文稿</vt:lpstr>
      <vt:lpstr>PowerPoint 演示文稿</vt:lpstr>
      <vt:lpstr>PowerPoint 演示文稿</vt:lpstr>
      <vt:lpstr>PowerPoint 演示文稿</vt:lpstr>
      <vt:lpstr>What is a Total Return Swap?</vt:lpstr>
      <vt:lpstr>Why This Project?</vt:lpstr>
      <vt:lpstr>System Overview (E2E Flow)</vt:lpstr>
      <vt:lpstr>Roles &amp; Responsibilities</vt:lpstr>
      <vt:lpstr>What’s in Scope This Release?</vt:lpstr>
      <vt:lpstr>Wrap-up &amp; Next Steps</vt:lpstr>
      <vt:lpstr>Q&amp;A and Guided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初见</cp:lastModifiedBy>
  <cp:revision>3</cp:revision>
  <dcterms:created xsi:type="dcterms:W3CDTF">2025-05-09T13:54:20Z</dcterms:created>
  <dcterms:modified xsi:type="dcterms:W3CDTF">2025-05-09T13:54:20Z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CB99CF29A74660978D081E682FEEBDBB_42</vt:lpwstr>
  </property>
  <property fmtid="{D5CDD505-2E9C-101B-9397-08002B2CF9AE}" pid="3" name="KSOProductBuildVer">
    <vt:lpwstr>2052-7.2.0.8943</vt:lpwstr>
  </property>
</Properties>
</file>