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Lst>
  <p:notesMasterIdLst>
    <p:notesMasterId r:id="rId37"/>
  </p:notesMasterIdLst>
  <p:sldIdLst>
    <p:sldId id="256" r:id="rId2"/>
    <p:sldId id="257" r:id="rId3"/>
    <p:sldId id="268" r:id="rId4"/>
    <p:sldId id="313" r:id="rId5"/>
    <p:sldId id="338" r:id="rId6"/>
    <p:sldId id="339" r:id="rId7"/>
    <p:sldId id="316" r:id="rId8"/>
    <p:sldId id="312" r:id="rId9"/>
    <p:sldId id="321" r:id="rId10"/>
    <p:sldId id="317" r:id="rId11"/>
    <p:sldId id="340" r:id="rId12"/>
    <p:sldId id="341" r:id="rId13"/>
    <p:sldId id="342" r:id="rId14"/>
    <p:sldId id="343" r:id="rId15"/>
    <p:sldId id="344" r:id="rId16"/>
    <p:sldId id="276" r:id="rId17"/>
    <p:sldId id="318" r:id="rId18"/>
    <p:sldId id="322" r:id="rId19"/>
    <p:sldId id="320" r:id="rId20"/>
    <p:sldId id="323" r:id="rId21"/>
    <p:sldId id="324" r:id="rId22"/>
    <p:sldId id="325" r:id="rId23"/>
    <p:sldId id="319" r:id="rId24"/>
    <p:sldId id="326" r:id="rId25"/>
    <p:sldId id="327" r:id="rId26"/>
    <p:sldId id="328" r:id="rId27"/>
    <p:sldId id="329" r:id="rId28"/>
    <p:sldId id="330" r:id="rId29"/>
    <p:sldId id="331" r:id="rId30"/>
    <p:sldId id="332" r:id="rId31"/>
    <p:sldId id="333" r:id="rId32"/>
    <p:sldId id="334" r:id="rId33"/>
    <p:sldId id="335" r:id="rId34"/>
    <p:sldId id="337" r:id="rId35"/>
    <p:sldId id="315" r:id="rId36"/>
  </p:sldIdLst>
  <p:sldSz cx="9144000" cy="5143500" type="screen16x9"/>
  <p:notesSz cx="6858000" cy="9144000"/>
  <p:embeddedFontLst>
    <p:embeddedFont>
      <p:font typeface="Montserrat" panose="020B0604020202020204" charset="0"/>
      <p:regular r:id="rId38"/>
      <p:bold r:id="rId39"/>
      <p:italic r:id="rId40"/>
      <p:boldItalic r:id="rId41"/>
    </p:embeddedFont>
    <p:embeddedFont>
      <p:font typeface="Overpass Mono" panose="020B0604020202020204" charset="0"/>
      <p:regular r:id="rId42"/>
      <p:bold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00142D-34BA-4E5C-A37F-8EF31162FA6C}">
  <a:tblStyle styleId="{5900142D-34BA-4E5C-A37F-8EF31162FA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74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421166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5"/>
        <p:cNvGrpSpPr/>
        <p:nvPr/>
      </p:nvGrpSpPr>
      <p:grpSpPr>
        <a:xfrm>
          <a:off x="0" y="0"/>
          <a:ext cx="0" cy="0"/>
          <a:chOff x="0" y="0"/>
          <a:chExt cx="0" cy="0"/>
        </a:xfrm>
      </p:grpSpPr>
      <p:sp>
        <p:nvSpPr>
          <p:cNvPr id="1266" name="Google Shape;12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7" name="Google Shape;12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8358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03901f63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03901f63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2698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03901f63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03901f63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2996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5"/>
        <p:cNvGrpSpPr/>
        <p:nvPr/>
      </p:nvGrpSpPr>
      <p:grpSpPr>
        <a:xfrm>
          <a:off x="0" y="0"/>
          <a:ext cx="0" cy="0"/>
          <a:chOff x="0" y="0"/>
          <a:chExt cx="0" cy="0"/>
        </a:xfrm>
      </p:grpSpPr>
      <p:sp>
        <p:nvSpPr>
          <p:cNvPr id="2176" name="Google Shape;2176;g102adc4f1d3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7" name="Google Shape;2177;g102adc4f1d3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0070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03901f63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03901f63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3187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5"/>
        <p:cNvGrpSpPr/>
        <p:nvPr/>
      </p:nvGrpSpPr>
      <p:grpSpPr>
        <a:xfrm>
          <a:off x="0" y="0"/>
          <a:ext cx="0" cy="0"/>
          <a:chOff x="0" y="0"/>
          <a:chExt cx="0" cy="0"/>
        </a:xfrm>
      </p:grpSpPr>
      <p:sp>
        <p:nvSpPr>
          <p:cNvPr id="2176" name="Google Shape;2176;g102adc4f1d3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7" name="Google Shape;2177;g102adc4f1d3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20930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03901f63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03901f63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39937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4"/>
        <p:cNvGrpSpPr/>
        <p:nvPr/>
      </p:nvGrpSpPr>
      <p:grpSpPr>
        <a:xfrm>
          <a:off x="0" y="0"/>
          <a:ext cx="0" cy="0"/>
          <a:chOff x="0" y="0"/>
          <a:chExt cx="0" cy="0"/>
        </a:xfrm>
      </p:grpSpPr>
      <p:sp>
        <p:nvSpPr>
          <p:cNvPr id="2655" name="Google Shape;2655;g102adc4f49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6" name="Google Shape;2656;g102adc4f49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2284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03901f63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03901f63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7364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03901f63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03901f63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29101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5"/>
        <p:cNvGrpSpPr/>
        <p:nvPr/>
      </p:nvGrpSpPr>
      <p:grpSpPr>
        <a:xfrm>
          <a:off x="0" y="0"/>
          <a:ext cx="0" cy="0"/>
          <a:chOff x="0" y="0"/>
          <a:chExt cx="0" cy="0"/>
        </a:xfrm>
      </p:grpSpPr>
      <p:sp>
        <p:nvSpPr>
          <p:cNvPr id="2176" name="Google Shape;2176;g102adc4f1d3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7" name="Google Shape;2177;g102adc4f1d3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309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03901f63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03901f63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171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03901f63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03901f63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86062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03901f63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03901f63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93933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03901f63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03901f63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78071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5"/>
        <p:cNvGrpSpPr/>
        <p:nvPr/>
      </p:nvGrpSpPr>
      <p:grpSpPr>
        <a:xfrm>
          <a:off x="0" y="0"/>
          <a:ext cx="0" cy="0"/>
          <a:chOff x="0" y="0"/>
          <a:chExt cx="0" cy="0"/>
        </a:xfrm>
      </p:grpSpPr>
      <p:sp>
        <p:nvSpPr>
          <p:cNvPr id="2176" name="Google Shape;2176;g102adc4f1d3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7" name="Google Shape;2177;g102adc4f1d3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21828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03901f63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03901f63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72045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5"/>
        <p:cNvGrpSpPr/>
        <p:nvPr/>
      </p:nvGrpSpPr>
      <p:grpSpPr>
        <a:xfrm>
          <a:off x="0" y="0"/>
          <a:ext cx="0" cy="0"/>
          <a:chOff x="0" y="0"/>
          <a:chExt cx="0" cy="0"/>
        </a:xfrm>
      </p:grpSpPr>
      <p:sp>
        <p:nvSpPr>
          <p:cNvPr id="2176" name="Google Shape;2176;g102adc4f1d3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7" name="Google Shape;2177;g102adc4f1d3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34552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03901f63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03901f63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70985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5"/>
        <p:cNvGrpSpPr/>
        <p:nvPr/>
      </p:nvGrpSpPr>
      <p:grpSpPr>
        <a:xfrm>
          <a:off x="0" y="0"/>
          <a:ext cx="0" cy="0"/>
          <a:chOff x="0" y="0"/>
          <a:chExt cx="0" cy="0"/>
        </a:xfrm>
      </p:grpSpPr>
      <p:sp>
        <p:nvSpPr>
          <p:cNvPr id="2176" name="Google Shape;2176;g102adc4f1d3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7" name="Google Shape;2177;g102adc4f1d3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00537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03901f63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03901f63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84344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5"/>
        <p:cNvGrpSpPr/>
        <p:nvPr/>
      </p:nvGrpSpPr>
      <p:grpSpPr>
        <a:xfrm>
          <a:off x="0" y="0"/>
          <a:ext cx="0" cy="0"/>
          <a:chOff x="0" y="0"/>
          <a:chExt cx="0" cy="0"/>
        </a:xfrm>
      </p:grpSpPr>
      <p:sp>
        <p:nvSpPr>
          <p:cNvPr id="2176" name="Google Shape;2176;g102adc4f1d3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7" name="Google Shape;2177;g102adc4f1d3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2964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5"/>
        <p:cNvGrpSpPr/>
        <p:nvPr/>
      </p:nvGrpSpPr>
      <p:grpSpPr>
        <a:xfrm>
          <a:off x="0" y="0"/>
          <a:ext cx="0" cy="0"/>
          <a:chOff x="0" y="0"/>
          <a:chExt cx="0" cy="0"/>
        </a:xfrm>
      </p:grpSpPr>
      <p:sp>
        <p:nvSpPr>
          <p:cNvPr id="2176" name="Google Shape;2176;g102adc4f1d3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7" name="Google Shape;2177;g102adc4f1d3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55498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03901f63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03901f63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47708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5"/>
        <p:cNvGrpSpPr/>
        <p:nvPr/>
      </p:nvGrpSpPr>
      <p:grpSpPr>
        <a:xfrm>
          <a:off x="0" y="0"/>
          <a:ext cx="0" cy="0"/>
          <a:chOff x="0" y="0"/>
          <a:chExt cx="0" cy="0"/>
        </a:xfrm>
      </p:grpSpPr>
      <p:sp>
        <p:nvSpPr>
          <p:cNvPr id="2176" name="Google Shape;2176;g102adc4f1d3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7" name="Google Shape;2177;g102adc4f1d3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44983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03901f63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03901f63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07181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5"/>
        <p:cNvGrpSpPr/>
        <p:nvPr/>
      </p:nvGrpSpPr>
      <p:grpSpPr>
        <a:xfrm>
          <a:off x="0" y="0"/>
          <a:ext cx="0" cy="0"/>
          <a:chOff x="0" y="0"/>
          <a:chExt cx="0" cy="0"/>
        </a:xfrm>
      </p:grpSpPr>
      <p:sp>
        <p:nvSpPr>
          <p:cNvPr id="2176" name="Google Shape;2176;g102adc4f1d3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7" name="Google Shape;2177;g102adc4f1d3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03558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03901f63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03901f63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47954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5"/>
        <p:cNvGrpSpPr/>
        <p:nvPr/>
      </p:nvGrpSpPr>
      <p:grpSpPr>
        <a:xfrm>
          <a:off x="0" y="0"/>
          <a:ext cx="0" cy="0"/>
          <a:chOff x="0" y="0"/>
          <a:chExt cx="0" cy="0"/>
        </a:xfrm>
      </p:grpSpPr>
      <p:sp>
        <p:nvSpPr>
          <p:cNvPr id="2176" name="Google Shape;2176;g102adc4f1d3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7" name="Google Shape;2177;g102adc4f1d3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714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03901f63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03901f63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0098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03901f63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03901f63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0401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03901f63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03901f63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8507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5"/>
        <p:cNvGrpSpPr/>
        <p:nvPr/>
      </p:nvGrpSpPr>
      <p:grpSpPr>
        <a:xfrm>
          <a:off x="0" y="0"/>
          <a:ext cx="0" cy="0"/>
          <a:chOff x="0" y="0"/>
          <a:chExt cx="0" cy="0"/>
        </a:xfrm>
      </p:grpSpPr>
      <p:sp>
        <p:nvSpPr>
          <p:cNvPr id="2176" name="Google Shape;2176;g102adc4f1d3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7" name="Google Shape;2177;g102adc4f1d3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0846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03901f637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03901f637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6561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5"/>
        <p:cNvGrpSpPr/>
        <p:nvPr/>
      </p:nvGrpSpPr>
      <p:grpSpPr>
        <a:xfrm>
          <a:off x="0" y="0"/>
          <a:ext cx="0" cy="0"/>
          <a:chOff x="0" y="0"/>
          <a:chExt cx="0" cy="0"/>
        </a:xfrm>
      </p:grpSpPr>
      <p:sp>
        <p:nvSpPr>
          <p:cNvPr id="2176" name="Google Shape;2176;g102adc4f1d3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7" name="Google Shape;2177;g102adc4f1d3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1516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3421" y="1293575"/>
            <a:ext cx="4255200" cy="24492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5200"/>
              <a:buNone/>
              <a:defRPr sz="61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163459" y="4177825"/>
            <a:ext cx="4111500" cy="241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500">
                <a:solidFill>
                  <a:schemeClr val="dk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53" y="-6843"/>
            <a:ext cx="9144088" cy="5150400"/>
            <a:chOff x="-53" y="-6843"/>
            <a:chExt cx="9144088" cy="5150400"/>
          </a:xfrm>
        </p:grpSpPr>
        <p:cxnSp>
          <p:nvCxnSpPr>
            <p:cNvPr id="12" name="Google Shape;12;p2"/>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3" name="Google Shape;13;p2"/>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4" name="Google Shape;14;p2"/>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5" name="Google Shape;15;p2"/>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6" name="Google Shape;16;p2"/>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7" name="Google Shape;17;p2"/>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8" name="Google Shape;18;p2"/>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9" name="Google Shape;19;p2"/>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0" name="Google Shape;20;p2"/>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1" name="Google Shape;21;p2"/>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2" name="Google Shape;22;p2"/>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3" name="Google Shape;23;p2"/>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4" name="Google Shape;24;p2"/>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5" name="Google Shape;25;p2"/>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6" name="Google Shape;26;p2"/>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7" name="Google Shape;27;p2"/>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8" name="Google Shape;28;p2"/>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9" name="Google Shape;29;p2"/>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30" name="Google Shape;30;p2"/>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1" name="Google Shape;31;p2"/>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2" name="Google Shape;32;p2"/>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3" name="Google Shape;33;p2"/>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4" name="Google Shape;34;p2"/>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5" name="Google Shape;35;p2"/>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6" name="Google Shape;36;p2"/>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7" name="Google Shape;37;p2"/>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8" name="Google Shape;38;p2"/>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39" name="Google Shape;39;p2"/>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3"/>
        <p:cNvGrpSpPr/>
        <p:nvPr/>
      </p:nvGrpSpPr>
      <p:grpSpPr>
        <a:xfrm>
          <a:off x="0" y="0"/>
          <a:ext cx="0" cy="0"/>
          <a:chOff x="0" y="0"/>
          <a:chExt cx="0" cy="0"/>
        </a:xfrm>
      </p:grpSpPr>
      <p:sp>
        <p:nvSpPr>
          <p:cNvPr id="74" name="Google Shape;74;p4"/>
          <p:cNvSpPr txBox="1">
            <a:spLocks noGrp="1"/>
          </p:cNvSpPr>
          <p:nvPr>
            <p:ph type="body" idx="1"/>
          </p:nvPr>
        </p:nvSpPr>
        <p:spPr>
          <a:xfrm>
            <a:off x="717425" y="1152475"/>
            <a:ext cx="7709100" cy="34488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marL="457200" lvl="0" indent="-304800">
              <a:lnSpc>
                <a:spcPct val="100000"/>
              </a:lnSpc>
              <a:spcBef>
                <a:spcPts val="0"/>
              </a:spcBef>
              <a:spcAft>
                <a:spcPts val="0"/>
              </a:spcAft>
              <a:buClr>
                <a:schemeClr val="lt2"/>
              </a:buClr>
              <a:buSzPts val="1200"/>
              <a:buAutoNum type="arabicPeriod"/>
              <a:defRPr sz="11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grpSp>
        <p:nvGrpSpPr>
          <p:cNvPr id="75" name="Google Shape;75;p4"/>
          <p:cNvGrpSpPr/>
          <p:nvPr/>
        </p:nvGrpSpPr>
        <p:grpSpPr>
          <a:xfrm>
            <a:off x="-53" y="-6843"/>
            <a:ext cx="9144088" cy="5150400"/>
            <a:chOff x="-53" y="-6843"/>
            <a:chExt cx="9144088" cy="5150400"/>
          </a:xfrm>
        </p:grpSpPr>
        <p:cxnSp>
          <p:nvCxnSpPr>
            <p:cNvPr id="76" name="Google Shape;76;p4"/>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7" name="Google Shape;77;p4"/>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8" name="Google Shape;78;p4"/>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79" name="Google Shape;79;p4"/>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0" name="Google Shape;80;p4"/>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1" name="Google Shape;81;p4"/>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2" name="Google Shape;82;p4"/>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3" name="Google Shape;83;p4"/>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4" name="Google Shape;84;p4"/>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5" name="Google Shape;85;p4"/>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6" name="Google Shape;86;p4"/>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7" name="Google Shape;87;p4"/>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8" name="Google Shape;88;p4"/>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89" name="Google Shape;89;p4"/>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0" name="Google Shape;90;p4"/>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1" name="Google Shape;91;p4"/>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2" name="Google Shape;92;p4"/>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3" name="Google Shape;93;p4"/>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94" name="Google Shape;94;p4"/>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95" name="Google Shape;95;p4"/>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96" name="Google Shape;96;p4"/>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97" name="Google Shape;97;p4"/>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98" name="Google Shape;98;p4"/>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99" name="Google Shape;99;p4"/>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00" name="Google Shape;100;p4"/>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01" name="Google Shape;101;p4"/>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02" name="Google Shape;102;p4"/>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03" name="Google Shape;103;p4"/>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
        <p:nvSpPr>
          <p:cNvPr id="104" name="Google Shape;104;p4"/>
          <p:cNvSpPr txBox="1">
            <a:spLocks noGrp="1"/>
          </p:cNvSpPr>
          <p:nvPr>
            <p:ph type="title"/>
          </p:nvPr>
        </p:nvSpPr>
        <p:spPr>
          <a:xfrm>
            <a:off x="717425" y="597425"/>
            <a:ext cx="7709100" cy="556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3"/>
        <p:cNvGrpSpPr/>
        <p:nvPr/>
      </p:nvGrpSpPr>
      <p:grpSpPr>
        <a:xfrm>
          <a:off x="0" y="0"/>
          <a:ext cx="0" cy="0"/>
          <a:chOff x="0" y="0"/>
          <a:chExt cx="0" cy="0"/>
        </a:xfrm>
      </p:grpSpPr>
      <p:sp>
        <p:nvSpPr>
          <p:cNvPr id="204" name="Google Shape;204;p8"/>
          <p:cNvSpPr txBox="1">
            <a:spLocks noGrp="1"/>
          </p:cNvSpPr>
          <p:nvPr>
            <p:ph type="title"/>
          </p:nvPr>
        </p:nvSpPr>
        <p:spPr>
          <a:xfrm>
            <a:off x="1340406" y="1244475"/>
            <a:ext cx="5157900" cy="29262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4800"/>
              <a:buNone/>
              <a:defRPr sz="8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205" name="Google Shape;205;p8"/>
          <p:cNvGrpSpPr/>
          <p:nvPr/>
        </p:nvGrpSpPr>
        <p:grpSpPr>
          <a:xfrm>
            <a:off x="-53" y="-6843"/>
            <a:ext cx="9144088" cy="5150400"/>
            <a:chOff x="-53" y="-6843"/>
            <a:chExt cx="9144088" cy="5150400"/>
          </a:xfrm>
        </p:grpSpPr>
        <p:cxnSp>
          <p:nvCxnSpPr>
            <p:cNvPr id="206" name="Google Shape;206;p8"/>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07" name="Google Shape;207;p8"/>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08" name="Google Shape;208;p8"/>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09" name="Google Shape;209;p8"/>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10" name="Google Shape;210;p8"/>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11" name="Google Shape;211;p8"/>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12" name="Google Shape;212;p8"/>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13" name="Google Shape;213;p8"/>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14" name="Google Shape;214;p8"/>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15" name="Google Shape;215;p8"/>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16" name="Google Shape;216;p8"/>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17" name="Google Shape;217;p8"/>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18" name="Google Shape;218;p8"/>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19" name="Google Shape;219;p8"/>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20" name="Google Shape;220;p8"/>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21" name="Google Shape;221;p8"/>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22" name="Google Shape;222;p8"/>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23" name="Google Shape;223;p8"/>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224" name="Google Shape;224;p8"/>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25" name="Google Shape;225;p8"/>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26" name="Google Shape;226;p8"/>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27" name="Google Shape;227;p8"/>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28" name="Google Shape;228;p8"/>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29" name="Google Shape;229;p8"/>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30" name="Google Shape;230;p8"/>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31" name="Google Shape;231;p8"/>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32" name="Google Shape;232;p8"/>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233" name="Google Shape;233;p8"/>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2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2">
  <p:cSld name="CUSTOM_1_2_1">
    <p:spTree>
      <p:nvGrpSpPr>
        <p:cNvPr id="1" name="Shape 527"/>
        <p:cNvGrpSpPr/>
        <p:nvPr/>
      </p:nvGrpSpPr>
      <p:grpSpPr>
        <a:xfrm>
          <a:off x="0" y="0"/>
          <a:ext cx="0" cy="0"/>
          <a:chOff x="0" y="0"/>
          <a:chExt cx="0" cy="0"/>
        </a:xfrm>
      </p:grpSpPr>
      <p:grpSp>
        <p:nvGrpSpPr>
          <p:cNvPr id="528" name="Google Shape;528;p19"/>
          <p:cNvGrpSpPr/>
          <p:nvPr/>
        </p:nvGrpSpPr>
        <p:grpSpPr>
          <a:xfrm>
            <a:off x="-53" y="-6843"/>
            <a:ext cx="9144088" cy="5150400"/>
            <a:chOff x="-53" y="-6843"/>
            <a:chExt cx="9144088" cy="5150400"/>
          </a:xfrm>
        </p:grpSpPr>
        <p:cxnSp>
          <p:nvCxnSpPr>
            <p:cNvPr id="529" name="Google Shape;529;p19"/>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30" name="Google Shape;530;p19"/>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31" name="Google Shape;531;p19"/>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32" name="Google Shape;532;p19"/>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33" name="Google Shape;533;p19"/>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34" name="Google Shape;534;p19"/>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35" name="Google Shape;535;p19"/>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36" name="Google Shape;536;p19"/>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37" name="Google Shape;537;p19"/>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38" name="Google Shape;538;p19"/>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39" name="Google Shape;539;p19"/>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40" name="Google Shape;540;p19"/>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41" name="Google Shape;541;p19"/>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42" name="Google Shape;542;p19"/>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43" name="Google Shape;543;p19"/>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44" name="Google Shape;544;p19"/>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45" name="Google Shape;545;p19"/>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46" name="Google Shape;546;p19"/>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547" name="Google Shape;547;p19"/>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548" name="Google Shape;548;p19"/>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549" name="Google Shape;549;p19"/>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550" name="Google Shape;550;p19"/>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551" name="Google Shape;551;p19"/>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552" name="Google Shape;552;p19"/>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553" name="Google Shape;553;p19"/>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554" name="Google Shape;554;p19"/>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555" name="Google Shape;555;p19"/>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556" name="Google Shape;556;p19"/>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
        <p:nvSpPr>
          <p:cNvPr id="557" name="Google Shape;557;p19"/>
          <p:cNvSpPr txBox="1">
            <a:spLocks noGrp="1"/>
          </p:cNvSpPr>
          <p:nvPr>
            <p:ph type="title"/>
          </p:nvPr>
        </p:nvSpPr>
        <p:spPr>
          <a:xfrm>
            <a:off x="1381450" y="1370025"/>
            <a:ext cx="6381300" cy="171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558" name="Google Shape;558;p19"/>
          <p:cNvSpPr txBox="1">
            <a:spLocks noGrp="1"/>
          </p:cNvSpPr>
          <p:nvPr>
            <p:ph type="subTitle" idx="1"/>
          </p:nvPr>
        </p:nvSpPr>
        <p:spPr>
          <a:xfrm>
            <a:off x="3136031" y="3521180"/>
            <a:ext cx="2871900" cy="79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400">
                <a:solidFill>
                  <a:schemeClr val="dk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229"/>
        <p:cNvGrpSpPr/>
        <p:nvPr/>
      </p:nvGrpSpPr>
      <p:grpSpPr>
        <a:xfrm>
          <a:off x="0" y="0"/>
          <a:ext cx="0" cy="0"/>
          <a:chOff x="0" y="0"/>
          <a:chExt cx="0" cy="0"/>
        </a:xfrm>
      </p:grpSpPr>
      <p:grpSp>
        <p:nvGrpSpPr>
          <p:cNvPr id="1230" name="Google Shape;1230;p39"/>
          <p:cNvGrpSpPr/>
          <p:nvPr/>
        </p:nvGrpSpPr>
        <p:grpSpPr>
          <a:xfrm>
            <a:off x="-53" y="-6843"/>
            <a:ext cx="9144088" cy="5150400"/>
            <a:chOff x="-53" y="-6843"/>
            <a:chExt cx="9144088" cy="5150400"/>
          </a:xfrm>
        </p:grpSpPr>
        <p:cxnSp>
          <p:nvCxnSpPr>
            <p:cNvPr id="1231" name="Google Shape;1231;p39"/>
            <p:cNvCxnSpPr/>
            <p:nvPr/>
          </p:nvCxnSpPr>
          <p:spPr>
            <a:xfrm>
              <a:off x="28532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32" name="Google Shape;1232;p39"/>
            <p:cNvCxnSpPr/>
            <p:nvPr/>
          </p:nvCxnSpPr>
          <p:spPr>
            <a:xfrm>
              <a:off x="79047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33" name="Google Shape;1233;p39"/>
            <p:cNvCxnSpPr/>
            <p:nvPr/>
          </p:nvCxnSpPr>
          <p:spPr>
            <a:xfrm>
              <a:off x="129561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34" name="Google Shape;1234;p39"/>
            <p:cNvCxnSpPr/>
            <p:nvPr/>
          </p:nvCxnSpPr>
          <p:spPr>
            <a:xfrm>
              <a:off x="180076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35" name="Google Shape;1235;p39"/>
            <p:cNvCxnSpPr/>
            <p:nvPr/>
          </p:nvCxnSpPr>
          <p:spPr>
            <a:xfrm>
              <a:off x="2305907"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36" name="Google Shape;1236;p39"/>
            <p:cNvCxnSpPr/>
            <p:nvPr/>
          </p:nvCxnSpPr>
          <p:spPr>
            <a:xfrm>
              <a:off x="281105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37" name="Google Shape;1237;p39"/>
            <p:cNvCxnSpPr/>
            <p:nvPr/>
          </p:nvCxnSpPr>
          <p:spPr>
            <a:xfrm>
              <a:off x="331619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38" name="Google Shape;1238;p39"/>
            <p:cNvCxnSpPr/>
            <p:nvPr/>
          </p:nvCxnSpPr>
          <p:spPr>
            <a:xfrm>
              <a:off x="382134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39" name="Google Shape;1239;p39"/>
            <p:cNvCxnSpPr/>
            <p:nvPr/>
          </p:nvCxnSpPr>
          <p:spPr>
            <a:xfrm>
              <a:off x="432649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40" name="Google Shape;1240;p39"/>
            <p:cNvCxnSpPr/>
            <p:nvPr/>
          </p:nvCxnSpPr>
          <p:spPr>
            <a:xfrm>
              <a:off x="4831635"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41" name="Google Shape;1241;p39"/>
            <p:cNvCxnSpPr/>
            <p:nvPr/>
          </p:nvCxnSpPr>
          <p:spPr>
            <a:xfrm>
              <a:off x="5336781"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42" name="Google Shape;1242;p39"/>
            <p:cNvCxnSpPr/>
            <p:nvPr/>
          </p:nvCxnSpPr>
          <p:spPr>
            <a:xfrm>
              <a:off x="5841926"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43" name="Google Shape;1243;p39"/>
            <p:cNvCxnSpPr/>
            <p:nvPr/>
          </p:nvCxnSpPr>
          <p:spPr>
            <a:xfrm>
              <a:off x="6347072"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44" name="Google Shape;1244;p39"/>
            <p:cNvCxnSpPr/>
            <p:nvPr/>
          </p:nvCxnSpPr>
          <p:spPr>
            <a:xfrm>
              <a:off x="6852218"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45" name="Google Shape;1245;p39"/>
            <p:cNvCxnSpPr/>
            <p:nvPr/>
          </p:nvCxnSpPr>
          <p:spPr>
            <a:xfrm>
              <a:off x="7357363"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46" name="Google Shape;1246;p39"/>
            <p:cNvCxnSpPr/>
            <p:nvPr/>
          </p:nvCxnSpPr>
          <p:spPr>
            <a:xfrm>
              <a:off x="7862509"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47" name="Google Shape;1247;p39"/>
            <p:cNvCxnSpPr/>
            <p:nvPr/>
          </p:nvCxnSpPr>
          <p:spPr>
            <a:xfrm>
              <a:off x="8367654"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48" name="Google Shape;1248;p39"/>
            <p:cNvCxnSpPr/>
            <p:nvPr/>
          </p:nvCxnSpPr>
          <p:spPr>
            <a:xfrm>
              <a:off x="8872800" y="-6843"/>
              <a:ext cx="0" cy="5150400"/>
            </a:xfrm>
            <a:prstGeom prst="straightConnector1">
              <a:avLst/>
            </a:prstGeom>
            <a:noFill/>
            <a:ln w="9525" cap="flat" cmpd="sng">
              <a:solidFill>
                <a:schemeClr val="dk2"/>
              </a:solidFill>
              <a:prstDash val="solid"/>
              <a:round/>
              <a:headEnd type="none" w="med" len="med"/>
              <a:tailEnd type="none" w="med" len="med"/>
            </a:ln>
          </p:spPr>
        </p:cxnSp>
        <p:cxnSp>
          <p:nvCxnSpPr>
            <p:cNvPr id="1249" name="Google Shape;1249;p39"/>
            <p:cNvCxnSpPr/>
            <p:nvPr/>
          </p:nvCxnSpPr>
          <p:spPr>
            <a:xfrm rot="10800000">
              <a:off x="-15" y="180244"/>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250" name="Google Shape;1250;p39"/>
            <p:cNvCxnSpPr/>
            <p:nvPr/>
          </p:nvCxnSpPr>
          <p:spPr>
            <a:xfrm rot="10800000">
              <a:off x="-15" y="69166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251" name="Google Shape;1251;p39"/>
            <p:cNvCxnSpPr/>
            <p:nvPr/>
          </p:nvCxnSpPr>
          <p:spPr>
            <a:xfrm rot="10800000">
              <a:off x="-15" y="1203083"/>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252" name="Google Shape;1252;p39"/>
            <p:cNvCxnSpPr/>
            <p:nvPr/>
          </p:nvCxnSpPr>
          <p:spPr>
            <a:xfrm rot="10800000">
              <a:off x="-15" y="1714502"/>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253" name="Google Shape;1253;p39"/>
            <p:cNvCxnSpPr/>
            <p:nvPr/>
          </p:nvCxnSpPr>
          <p:spPr>
            <a:xfrm rot="10800000">
              <a:off x="-15" y="222592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254" name="Google Shape;1254;p39"/>
            <p:cNvCxnSpPr/>
            <p:nvPr/>
          </p:nvCxnSpPr>
          <p:spPr>
            <a:xfrm rot="10800000">
              <a:off x="-15" y="2737341"/>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255" name="Google Shape;1255;p39"/>
            <p:cNvCxnSpPr/>
            <p:nvPr/>
          </p:nvCxnSpPr>
          <p:spPr>
            <a:xfrm rot="10800000">
              <a:off x="-53" y="324876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256" name="Google Shape;1256;p39"/>
            <p:cNvCxnSpPr/>
            <p:nvPr/>
          </p:nvCxnSpPr>
          <p:spPr>
            <a:xfrm rot="10800000">
              <a:off x="-53" y="3760180"/>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257" name="Google Shape;1257;p39"/>
            <p:cNvCxnSpPr/>
            <p:nvPr/>
          </p:nvCxnSpPr>
          <p:spPr>
            <a:xfrm rot="10800000">
              <a:off x="35" y="4271599"/>
              <a:ext cx="9144000" cy="0"/>
            </a:xfrm>
            <a:prstGeom prst="straightConnector1">
              <a:avLst/>
            </a:prstGeom>
            <a:noFill/>
            <a:ln w="9525" cap="flat" cmpd="sng">
              <a:solidFill>
                <a:schemeClr val="dk2"/>
              </a:solidFill>
              <a:prstDash val="solid"/>
              <a:round/>
              <a:headEnd type="none" w="med" len="med"/>
              <a:tailEnd type="none" w="med" len="med"/>
            </a:ln>
          </p:spPr>
        </p:cxnSp>
        <p:cxnSp>
          <p:nvCxnSpPr>
            <p:cNvPr id="1258" name="Google Shape;1258;p39"/>
            <p:cNvCxnSpPr/>
            <p:nvPr/>
          </p:nvCxnSpPr>
          <p:spPr>
            <a:xfrm rot="10800000">
              <a:off x="-40" y="4783019"/>
              <a:ext cx="91440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verpass Mono"/>
              <a:buNone/>
              <a:defRPr sz="2800" b="1">
                <a:solidFill>
                  <a:schemeClr val="dk1"/>
                </a:solidFill>
                <a:latin typeface="Overpass Mono"/>
                <a:ea typeface="Overpass Mono"/>
                <a:cs typeface="Overpass Mono"/>
                <a:sym typeface="Overpass Mono"/>
              </a:defRPr>
            </a:lvl1pPr>
            <a:lvl2pPr lvl="1">
              <a:spcBef>
                <a:spcPts val="0"/>
              </a:spcBef>
              <a:spcAft>
                <a:spcPts val="0"/>
              </a:spcAft>
              <a:buClr>
                <a:schemeClr val="dk1"/>
              </a:buClr>
              <a:buSzPts val="2800"/>
              <a:buFont typeface="Overpass Mono"/>
              <a:buNone/>
              <a:defRPr sz="2800" b="1">
                <a:solidFill>
                  <a:schemeClr val="dk1"/>
                </a:solidFill>
                <a:latin typeface="Overpass Mono"/>
                <a:ea typeface="Overpass Mono"/>
                <a:cs typeface="Overpass Mono"/>
                <a:sym typeface="Overpass Mono"/>
              </a:defRPr>
            </a:lvl2pPr>
            <a:lvl3pPr lvl="2">
              <a:spcBef>
                <a:spcPts val="0"/>
              </a:spcBef>
              <a:spcAft>
                <a:spcPts val="0"/>
              </a:spcAft>
              <a:buClr>
                <a:schemeClr val="dk1"/>
              </a:buClr>
              <a:buSzPts val="2800"/>
              <a:buFont typeface="Overpass Mono"/>
              <a:buNone/>
              <a:defRPr sz="2800" b="1">
                <a:solidFill>
                  <a:schemeClr val="dk1"/>
                </a:solidFill>
                <a:latin typeface="Overpass Mono"/>
                <a:ea typeface="Overpass Mono"/>
                <a:cs typeface="Overpass Mono"/>
                <a:sym typeface="Overpass Mono"/>
              </a:defRPr>
            </a:lvl3pPr>
            <a:lvl4pPr lvl="3">
              <a:spcBef>
                <a:spcPts val="0"/>
              </a:spcBef>
              <a:spcAft>
                <a:spcPts val="0"/>
              </a:spcAft>
              <a:buClr>
                <a:schemeClr val="dk1"/>
              </a:buClr>
              <a:buSzPts val="2800"/>
              <a:buFont typeface="Overpass Mono"/>
              <a:buNone/>
              <a:defRPr sz="2800" b="1">
                <a:solidFill>
                  <a:schemeClr val="dk1"/>
                </a:solidFill>
                <a:latin typeface="Overpass Mono"/>
                <a:ea typeface="Overpass Mono"/>
                <a:cs typeface="Overpass Mono"/>
                <a:sym typeface="Overpass Mono"/>
              </a:defRPr>
            </a:lvl4pPr>
            <a:lvl5pPr lvl="4">
              <a:spcBef>
                <a:spcPts val="0"/>
              </a:spcBef>
              <a:spcAft>
                <a:spcPts val="0"/>
              </a:spcAft>
              <a:buClr>
                <a:schemeClr val="dk1"/>
              </a:buClr>
              <a:buSzPts val="2800"/>
              <a:buFont typeface="Overpass Mono"/>
              <a:buNone/>
              <a:defRPr sz="2800" b="1">
                <a:solidFill>
                  <a:schemeClr val="dk1"/>
                </a:solidFill>
                <a:latin typeface="Overpass Mono"/>
                <a:ea typeface="Overpass Mono"/>
                <a:cs typeface="Overpass Mono"/>
                <a:sym typeface="Overpass Mono"/>
              </a:defRPr>
            </a:lvl5pPr>
            <a:lvl6pPr lvl="5">
              <a:spcBef>
                <a:spcPts val="0"/>
              </a:spcBef>
              <a:spcAft>
                <a:spcPts val="0"/>
              </a:spcAft>
              <a:buClr>
                <a:schemeClr val="dk1"/>
              </a:buClr>
              <a:buSzPts val="2800"/>
              <a:buFont typeface="Overpass Mono"/>
              <a:buNone/>
              <a:defRPr sz="2800" b="1">
                <a:solidFill>
                  <a:schemeClr val="dk1"/>
                </a:solidFill>
                <a:latin typeface="Overpass Mono"/>
                <a:ea typeface="Overpass Mono"/>
                <a:cs typeface="Overpass Mono"/>
                <a:sym typeface="Overpass Mono"/>
              </a:defRPr>
            </a:lvl6pPr>
            <a:lvl7pPr lvl="6">
              <a:spcBef>
                <a:spcPts val="0"/>
              </a:spcBef>
              <a:spcAft>
                <a:spcPts val="0"/>
              </a:spcAft>
              <a:buClr>
                <a:schemeClr val="dk1"/>
              </a:buClr>
              <a:buSzPts val="2800"/>
              <a:buFont typeface="Overpass Mono"/>
              <a:buNone/>
              <a:defRPr sz="2800" b="1">
                <a:solidFill>
                  <a:schemeClr val="dk1"/>
                </a:solidFill>
                <a:latin typeface="Overpass Mono"/>
                <a:ea typeface="Overpass Mono"/>
                <a:cs typeface="Overpass Mono"/>
                <a:sym typeface="Overpass Mono"/>
              </a:defRPr>
            </a:lvl7pPr>
            <a:lvl8pPr lvl="7">
              <a:spcBef>
                <a:spcPts val="0"/>
              </a:spcBef>
              <a:spcAft>
                <a:spcPts val="0"/>
              </a:spcAft>
              <a:buClr>
                <a:schemeClr val="dk1"/>
              </a:buClr>
              <a:buSzPts val="2800"/>
              <a:buFont typeface="Overpass Mono"/>
              <a:buNone/>
              <a:defRPr sz="2800" b="1">
                <a:solidFill>
                  <a:schemeClr val="dk1"/>
                </a:solidFill>
                <a:latin typeface="Overpass Mono"/>
                <a:ea typeface="Overpass Mono"/>
                <a:cs typeface="Overpass Mono"/>
                <a:sym typeface="Overpass Mono"/>
              </a:defRPr>
            </a:lvl8pPr>
            <a:lvl9pPr lvl="8">
              <a:spcBef>
                <a:spcPts val="0"/>
              </a:spcBef>
              <a:spcAft>
                <a:spcPts val="0"/>
              </a:spcAft>
              <a:buClr>
                <a:schemeClr val="dk1"/>
              </a:buClr>
              <a:buSzPts val="2800"/>
              <a:buFont typeface="Overpass Mono"/>
              <a:buNone/>
              <a:defRPr sz="2800" b="1">
                <a:solidFill>
                  <a:schemeClr val="dk1"/>
                </a:solidFill>
                <a:latin typeface="Overpass Mono"/>
                <a:ea typeface="Overpass Mono"/>
                <a:cs typeface="Overpass Mono"/>
                <a:sym typeface="Overpass Mono"/>
              </a:defRPr>
            </a:lvl9pPr>
          </a:lstStyle>
          <a:p>
            <a:endParaRPr/>
          </a:p>
        </p:txBody>
      </p:sp>
      <p:sp>
        <p:nvSpPr>
          <p:cNvPr id="7" name="Google Shape;7;p1"/>
          <p:cNvSpPr txBox="1">
            <a:spLocks noGrp="1"/>
          </p:cNvSpPr>
          <p:nvPr>
            <p:ph type="body" idx="1"/>
          </p:nvPr>
        </p:nvSpPr>
        <p:spPr>
          <a:xfrm>
            <a:off x="311700" y="114612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Montserrat"/>
              <a:buChar char="●"/>
              <a:defRPr sz="1800">
                <a:solidFill>
                  <a:schemeClr val="dk1"/>
                </a:solidFill>
                <a:latin typeface="Montserrat"/>
                <a:ea typeface="Montserrat"/>
                <a:cs typeface="Montserrat"/>
                <a:sym typeface="Montserrat"/>
              </a:defRPr>
            </a:lvl1pPr>
            <a:lvl2pPr marL="914400" lvl="1"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8" r:id="rId4"/>
    <p:sldLayoutId id="2147483665" r:id="rId5"/>
    <p:sldLayoutId id="214748368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8"/>
        <p:cNvGrpSpPr/>
        <p:nvPr/>
      </p:nvGrpSpPr>
      <p:grpSpPr>
        <a:xfrm>
          <a:off x="0" y="0"/>
          <a:ext cx="0" cy="0"/>
          <a:chOff x="0" y="0"/>
          <a:chExt cx="0" cy="0"/>
        </a:xfrm>
      </p:grpSpPr>
      <p:grpSp>
        <p:nvGrpSpPr>
          <p:cNvPr id="1269" name="Google Shape;1269;p43"/>
          <p:cNvGrpSpPr/>
          <p:nvPr/>
        </p:nvGrpSpPr>
        <p:grpSpPr>
          <a:xfrm>
            <a:off x="432043" y="867744"/>
            <a:ext cx="5128475" cy="3356250"/>
            <a:chOff x="717125" y="770497"/>
            <a:chExt cx="5128475" cy="3356250"/>
          </a:xfrm>
        </p:grpSpPr>
        <p:sp>
          <p:nvSpPr>
            <p:cNvPr id="1270" name="Google Shape;1270;p43"/>
            <p:cNvSpPr/>
            <p:nvPr/>
          </p:nvSpPr>
          <p:spPr>
            <a:xfrm>
              <a:off x="717700" y="1000747"/>
              <a:ext cx="5127900" cy="31260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3"/>
            <p:cNvSpPr/>
            <p:nvPr/>
          </p:nvSpPr>
          <p:spPr>
            <a:xfrm>
              <a:off x="717125" y="770497"/>
              <a:ext cx="51276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2" name="Google Shape;1272;p43"/>
            <p:cNvGrpSpPr/>
            <p:nvPr/>
          </p:nvGrpSpPr>
          <p:grpSpPr>
            <a:xfrm>
              <a:off x="788325" y="835591"/>
              <a:ext cx="374100" cy="101100"/>
              <a:chOff x="965750" y="594475"/>
              <a:chExt cx="374100" cy="101100"/>
            </a:xfrm>
          </p:grpSpPr>
          <p:grpSp>
            <p:nvGrpSpPr>
              <p:cNvPr id="1273" name="Google Shape;1273;p43"/>
              <p:cNvGrpSpPr/>
              <p:nvPr/>
            </p:nvGrpSpPr>
            <p:grpSpPr>
              <a:xfrm>
                <a:off x="965750" y="594475"/>
                <a:ext cx="101100" cy="101100"/>
                <a:chOff x="965750" y="594475"/>
                <a:chExt cx="101100" cy="101100"/>
              </a:xfrm>
            </p:grpSpPr>
            <p:sp>
              <p:nvSpPr>
                <p:cNvPr id="1274" name="Google Shape;1274;p43"/>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75" name="Google Shape;1275;p43"/>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1276" name="Google Shape;1276;p43"/>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1277" name="Google Shape;1277;p43"/>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3"/>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3"/>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80" name="Google Shape;1280;p43"/>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grpSp>
        <p:nvGrpSpPr>
          <p:cNvPr id="1281" name="Google Shape;1281;p43"/>
          <p:cNvGrpSpPr/>
          <p:nvPr/>
        </p:nvGrpSpPr>
        <p:grpSpPr>
          <a:xfrm>
            <a:off x="897022" y="3491724"/>
            <a:ext cx="4423800" cy="692875"/>
            <a:chOff x="949425" y="3693200"/>
            <a:chExt cx="4423800" cy="692875"/>
          </a:xfrm>
        </p:grpSpPr>
        <p:grpSp>
          <p:nvGrpSpPr>
            <p:cNvPr id="1282" name="Google Shape;1282;p43"/>
            <p:cNvGrpSpPr/>
            <p:nvPr/>
          </p:nvGrpSpPr>
          <p:grpSpPr>
            <a:xfrm>
              <a:off x="949425" y="3693200"/>
              <a:ext cx="4423800" cy="228900"/>
              <a:chOff x="717138" y="770523"/>
              <a:chExt cx="4423800" cy="228900"/>
            </a:xfrm>
          </p:grpSpPr>
          <p:sp>
            <p:nvSpPr>
              <p:cNvPr id="1283" name="Google Shape;1283;p43"/>
              <p:cNvSpPr/>
              <p:nvPr/>
            </p:nvSpPr>
            <p:spPr>
              <a:xfrm>
                <a:off x="717138" y="770523"/>
                <a:ext cx="44238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4" name="Google Shape;1284;p43"/>
              <p:cNvGrpSpPr/>
              <p:nvPr/>
            </p:nvGrpSpPr>
            <p:grpSpPr>
              <a:xfrm>
                <a:off x="788325" y="835591"/>
                <a:ext cx="374100" cy="101100"/>
                <a:chOff x="965750" y="594475"/>
                <a:chExt cx="374100" cy="101100"/>
              </a:xfrm>
            </p:grpSpPr>
            <p:grpSp>
              <p:nvGrpSpPr>
                <p:cNvPr id="1285" name="Google Shape;1285;p43"/>
                <p:cNvGrpSpPr/>
                <p:nvPr/>
              </p:nvGrpSpPr>
              <p:grpSpPr>
                <a:xfrm>
                  <a:off x="965750" y="594475"/>
                  <a:ext cx="101100" cy="101100"/>
                  <a:chOff x="965750" y="594475"/>
                  <a:chExt cx="101100" cy="101100"/>
                </a:xfrm>
              </p:grpSpPr>
              <p:sp>
                <p:nvSpPr>
                  <p:cNvPr id="1286" name="Google Shape;1286;p43"/>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87" name="Google Shape;1287;p43"/>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1288" name="Google Shape;1288;p43"/>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1289" name="Google Shape;1289;p43"/>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3"/>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91" name="Google Shape;1291;p43"/>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sp>
          <p:nvSpPr>
            <p:cNvPr id="1292" name="Google Shape;1292;p43"/>
            <p:cNvSpPr/>
            <p:nvPr/>
          </p:nvSpPr>
          <p:spPr>
            <a:xfrm>
              <a:off x="949425" y="3925275"/>
              <a:ext cx="4423800" cy="460800"/>
            </a:xfrm>
            <a:prstGeom prst="rect">
              <a:avLst/>
            </a:prstGeom>
            <a:solidFill>
              <a:srgbClr val="1155CC"/>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3" name="Google Shape;1293;p43"/>
          <p:cNvSpPr txBox="1">
            <a:spLocks noGrp="1"/>
          </p:cNvSpPr>
          <p:nvPr>
            <p:ph type="ctrTitle"/>
          </p:nvPr>
        </p:nvSpPr>
        <p:spPr>
          <a:xfrm>
            <a:off x="591369" y="654668"/>
            <a:ext cx="4966359" cy="292026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Características cualitativas de la información financiera útil. </a:t>
            </a:r>
            <a:endParaRPr sz="3200" dirty="0"/>
          </a:p>
        </p:txBody>
      </p:sp>
      <p:sp>
        <p:nvSpPr>
          <p:cNvPr id="1294" name="Google Shape;1294;p43"/>
          <p:cNvSpPr txBox="1">
            <a:spLocks noGrp="1"/>
          </p:cNvSpPr>
          <p:nvPr>
            <p:ph type="subTitle" idx="1"/>
          </p:nvPr>
        </p:nvSpPr>
        <p:spPr>
          <a:xfrm>
            <a:off x="1123104" y="3823357"/>
            <a:ext cx="4111500" cy="24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Hellen Margarita Castellar Castillo. </a:t>
            </a:r>
            <a:endParaRPr dirty="0"/>
          </a:p>
        </p:txBody>
      </p:sp>
      <p:grpSp>
        <p:nvGrpSpPr>
          <p:cNvPr id="1295" name="Google Shape;1295;p43"/>
          <p:cNvGrpSpPr/>
          <p:nvPr/>
        </p:nvGrpSpPr>
        <p:grpSpPr>
          <a:xfrm>
            <a:off x="5883405" y="1839187"/>
            <a:ext cx="3035134" cy="2896325"/>
            <a:chOff x="717125" y="770510"/>
            <a:chExt cx="3035134" cy="2896325"/>
          </a:xfrm>
        </p:grpSpPr>
        <p:sp>
          <p:nvSpPr>
            <p:cNvPr id="1296" name="Google Shape;1296;p43"/>
            <p:cNvSpPr/>
            <p:nvPr/>
          </p:nvSpPr>
          <p:spPr>
            <a:xfrm>
              <a:off x="717459" y="1000735"/>
              <a:ext cx="3034800" cy="26661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3"/>
            <p:cNvSpPr/>
            <p:nvPr/>
          </p:nvSpPr>
          <p:spPr>
            <a:xfrm>
              <a:off x="717125" y="770510"/>
              <a:ext cx="30351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8" name="Google Shape;1298;p43"/>
            <p:cNvGrpSpPr/>
            <p:nvPr/>
          </p:nvGrpSpPr>
          <p:grpSpPr>
            <a:xfrm>
              <a:off x="788325" y="835591"/>
              <a:ext cx="374100" cy="101100"/>
              <a:chOff x="965750" y="594475"/>
              <a:chExt cx="374100" cy="101100"/>
            </a:xfrm>
          </p:grpSpPr>
          <p:grpSp>
            <p:nvGrpSpPr>
              <p:cNvPr id="1299" name="Google Shape;1299;p43"/>
              <p:cNvGrpSpPr/>
              <p:nvPr/>
            </p:nvGrpSpPr>
            <p:grpSpPr>
              <a:xfrm>
                <a:off x="965750" y="594475"/>
                <a:ext cx="101100" cy="101100"/>
                <a:chOff x="965750" y="594475"/>
                <a:chExt cx="101100" cy="101100"/>
              </a:xfrm>
            </p:grpSpPr>
            <p:sp>
              <p:nvSpPr>
                <p:cNvPr id="1300" name="Google Shape;1300;p43"/>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1" name="Google Shape;1301;p43"/>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1302" name="Google Shape;1302;p43"/>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1303" name="Google Shape;1303;p43"/>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3"/>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3"/>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6" name="Google Shape;1306;p43"/>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pic>
        <p:nvPicPr>
          <p:cNvPr id="3" name="Picture 2"/>
          <p:cNvPicPr>
            <a:picLocks noChangeAspect="1"/>
          </p:cNvPicPr>
          <p:nvPr/>
        </p:nvPicPr>
        <p:blipFill rotWithShape="1">
          <a:blip r:embed="rId3"/>
          <a:srcRect l="9247" t="10683" r="2920" b="7873"/>
          <a:stretch/>
        </p:blipFill>
        <p:spPr>
          <a:xfrm>
            <a:off x="5962976" y="2545869"/>
            <a:ext cx="2932635" cy="171318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44"/>
          <p:cNvSpPr txBox="1">
            <a:spLocks noGrp="1"/>
          </p:cNvSpPr>
          <p:nvPr>
            <p:ph type="title"/>
          </p:nvPr>
        </p:nvSpPr>
        <p:spPr>
          <a:xfrm>
            <a:off x="333142" y="0"/>
            <a:ext cx="8401319" cy="947173"/>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Características cualitativas de mejora. </a:t>
            </a:r>
            <a:endParaRPr sz="2400" dirty="0"/>
          </a:p>
        </p:txBody>
      </p:sp>
      <p:sp>
        <p:nvSpPr>
          <p:cNvPr id="1342" name="Google Shape;1342;p44"/>
          <p:cNvSpPr txBox="1">
            <a:spLocks noGrp="1"/>
          </p:cNvSpPr>
          <p:nvPr>
            <p:ph type="body" idx="1"/>
          </p:nvPr>
        </p:nvSpPr>
        <p:spPr>
          <a:xfrm>
            <a:off x="436496" y="1059543"/>
            <a:ext cx="8194613" cy="3982357"/>
          </a:xfrm>
          <a:prstGeom prst="rect">
            <a:avLst/>
          </a:prstGeom>
        </p:spPr>
        <p:txBody>
          <a:bodyPr spcFirstLastPara="1" wrap="square" lIns="182875" tIns="91425" rIns="274300" bIns="91425" anchor="ctr" anchorCtr="0">
            <a:noAutofit/>
          </a:bodyPr>
          <a:lstStyle/>
          <a:p>
            <a:pPr marL="0" lvl="0" indent="0">
              <a:buClr>
                <a:schemeClr val="dk1"/>
              </a:buClr>
              <a:buSzPts val="1100"/>
              <a:buNone/>
            </a:pPr>
            <a:r>
              <a:rPr lang="es-ES" sz="2000" dirty="0"/>
              <a:t>La comparabilidad, verificabilidad, oportunidad y comprensibilidad son características cualitativas que mejoran la utilidad de la información que es relevante y está fielmente representada. </a:t>
            </a:r>
          </a:p>
          <a:p>
            <a:pPr marL="0" lvl="0" indent="0">
              <a:buClr>
                <a:schemeClr val="dk1"/>
              </a:buClr>
              <a:buSzPts val="1100"/>
              <a:buNone/>
            </a:pPr>
            <a:endParaRPr lang="es-ES" sz="2000" dirty="0"/>
          </a:p>
          <a:p>
            <a:pPr marL="0" lvl="0" indent="0">
              <a:buClr>
                <a:schemeClr val="dk1"/>
              </a:buClr>
              <a:buSzPts val="1100"/>
              <a:buNone/>
            </a:pPr>
            <a:r>
              <a:rPr lang="es-ES" sz="2000" dirty="0"/>
              <a:t>Las características cualitativas de mejora pueden también ayudar a determinar cuál de las dos vías debe utilizarse para describir un fenómeno, si ambas se consideran igualmente relevantes y fielmente representadas.</a:t>
            </a:r>
          </a:p>
        </p:txBody>
      </p:sp>
    </p:spTree>
    <p:extLst>
      <p:ext uri="{BB962C8B-B14F-4D97-AF65-F5344CB8AC3E}">
        <p14:creationId xmlns:p14="http://schemas.microsoft.com/office/powerpoint/2010/main" val="2010128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44"/>
          <p:cNvSpPr txBox="1">
            <a:spLocks noGrp="1"/>
          </p:cNvSpPr>
          <p:nvPr>
            <p:ph type="title"/>
          </p:nvPr>
        </p:nvSpPr>
        <p:spPr>
          <a:xfrm>
            <a:off x="333142" y="0"/>
            <a:ext cx="8401319" cy="947173"/>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Características cualitativas de mejora. </a:t>
            </a:r>
            <a:endParaRPr sz="2400" dirty="0"/>
          </a:p>
        </p:txBody>
      </p:sp>
      <p:sp>
        <p:nvSpPr>
          <p:cNvPr id="1342" name="Google Shape;1342;p44"/>
          <p:cNvSpPr txBox="1">
            <a:spLocks noGrp="1"/>
          </p:cNvSpPr>
          <p:nvPr>
            <p:ph type="body" idx="1"/>
          </p:nvPr>
        </p:nvSpPr>
        <p:spPr>
          <a:xfrm>
            <a:off x="436496" y="1059543"/>
            <a:ext cx="8194613" cy="3982357"/>
          </a:xfrm>
          <a:prstGeom prst="rect">
            <a:avLst/>
          </a:prstGeom>
        </p:spPr>
        <p:txBody>
          <a:bodyPr spcFirstLastPara="1" wrap="square" lIns="182875" tIns="91425" rIns="274300" bIns="91425" anchor="ctr" anchorCtr="0">
            <a:noAutofit/>
          </a:bodyPr>
          <a:lstStyle/>
          <a:p>
            <a:pPr lvl="0" indent="-457200">
              <a:buClr>
                <a:schemeClr val="dk1"/>
              </a:buClr>
              <a:buSzPts val="1100"/>
            </a:pPr>
            <a:r>
              <a:rPr lang="es-ES" b="1" dirty="0"/>
              <a:t>Comparabilidad: </a:t>
            </a:r>
            <a:r>
              <a:rPr lang="es-ES" dirty="0"/>
              <a:t>La comparabilidad es la característica cualitativa que permite a los usuarios identificar y comprender similitudes y diferencias entre partidas, por ejemplo, vender o mantener una inversión, o invertir en una entidad que informa o en otra. La comparabilidad es la característica cualitativa que permite a los usuarios identificar y comprender similitudes y diferencias entre partidas. </a:t>
            </a:r>
          </a:p>
          <a:p>
            <a:pPr lvl="0" indent="-457200">
              <a:buClr>
                <a:schemeClr val="dk1"/>
              </a:buClr>
              <a:buSzPts val="1100"/>
            </a:pPr>
            <a:r>
              <a:rPr lang="es-ES" b="1" dirty="0"/>
              <a:t>Verificabilidad: </a:t>
            </a:r>
            <a:r>
              <a:rPr lang="es-ES" dirty="0"/>
              <a:t>Verificabilidad significa que observadores independientes diferentes debidamente informados podrían alcanzar un acuerdo, aunque no necesariamente completo, de que una descripción particular es una representación fiel. La verificabilidad ayuda a asegurar a los usuarios que la información representa fielmente los fenómenos económicos que pretende representar. La verificación puede ser directa o indirecta. Verificación directa significa comprobar algo mediante la observación directa, por ejemplo, contando efectivo. Verificación indirecta significa comprobar los datos de entrada de un modelo, fórmulas u otra técnica, y recalcular el resultado utilizando la misma metodología. </a:t>
            </a:r>
          </a:p>
          <a:p>
            <a:pPr lvl="0" indent="-457200">
              <a:buClr>
                <a:schemeClr val="dk1"/>
              </a:buClr>
              <a:buSzPts val="1100"/>
            </a:pPr>
            <a:r>
              <a:rPr lang="es-ES" b="1" dirty="0"/>
              <a:t>Oportunidad: </a:t>
            </a:r>
            <a:r>
              <a:rPr lang="es-ES" dirty="0"/>
              <a:t>Oportunidad significa que los responsables de la toma de decisiones dispongan a tiempo de información, de forma que ésta tenga la capacidad de influir en sus decisiones. Generalmente, cuanto más antigua es la información, menor es su utilidad. Sin embargo, cierta información puede continuar siendo oportuna durante bastante tiempo después del cierre de un periodo sobre el que se informa debido a que, por ejemplo, algunos usuarios pueden necesitar identificar y evaluar tendencias.</a:t>
            </a:r>
          </a:p>
          <a:p>
            <a:pPr lvl="0" indent="-457200">
              <a:buClr>
                <a:schemeClr val="dk1"/>
              </a:buClr>
              <a:buSzPts val="1100"/>
            </a:pPr>
            <a:r>
              <a:rPr lang="es-ES" b="1" dirty="0"/>
              <a:t>Comprensibilidad: </a:t>
            </a:r>
            <a:r>
              <a:rPr lang="es-ES" dirty="0"/>
              <a:t>Algunos fenómenos financieros son complejos en sí mismos y no puede facilitarse su comprensión. La clasificación, caracterización y presentación de la información de forma clara y concisa la hace comprensible.</a:t>
            </a:r>
          </a:p>
        </p:txBody>
      </p:sp>
    </p:spTree>
    <p:extLst>
      <p:ext uri="{BB962C8B-B14F-4D97-AF65-F5344CB8AC3E}">
        <p14:creationId xmlns:p14="http://schemas.microsoft.com/office/powerpoint/2010/main" val="1573932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78"/>
        <p:cNvGrpSpPr/>
        <p:nvPr/>
      </p:nvGrpSpPr>
      <p:grpSpPr>
        <a:xfrm>
          <a:off x="0" y="0"/>
          <a:ext cx="0" cy="0"/>
          <a:chOff x="0" y="0"/>
          <a:chExt cx="0" cy="0"/>
        </a:xfrm>
      </p:grpSpPr>
      <p:grpSp>
        <p:nvGrpSpPr>
          <p:cNvPr id="2179" name="Google Shape;2179;p55"/>
          <p:cNvGrpSpPr/>
          <p:nvPr/>
        </p:nvGrpSpPr>
        <p:grpSpPr>
          <a:xfrm>
            <a:off x="123965" y="333905"/>
            <a:ext cx="7610041" cy="3736686"/>
            <a:chOff x="717116" y="770502"/>
            <a:chExt cx="6601956" cy="3280358"/>
          </a:xfrm>
        </p:grpSpPr>
        <p:sp>
          <p:nvSpPr>
            <p:cNvPr id="2180" name="Google Shape;2180;p55"/>
            <p:cNvSpPr/>
            <p:nvPr/>
          </p:nvSpPr>
          <p:spPr>
            <a:xfrm>
              <a:off x="717572" y="1000760"/>
              <a:ext cx="6601500" cy="30501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5"/>
            <p:cNvSpPr/>
            <p:nvPr/>
          </p:nvSpPr>
          <p:spPr>
            <a:xfrm>
              <a:off x="717116" y="770502"/>
              <a:ext cx="66015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2" name="Google Shape;2182;p55"/>
            <p:cNvGrpSpPr/>
            <p:nvPr/>
          </p:nvGrpSpPr>
          <p:grpSpPr>
            <a:xfrm>
              <a:off x="788325" y="835591"/>
              <a:ext cx="374100" cy="101100"/>
              <a:chOff x="965750" y="594475"/>
              <a:chExt cx="374100" cy="101100"/>
            </a:xfrm>
          </p:grpSpPr>
          <p:grpSp>
            <p:nvGrpSpPr>
              <p:cNvPr id="2183" name="Google Shape;2183;p55"/>
              <p:cNvGrpSpPr/>
              <p:nvPr/>
            </p:nvGrpSpPr>
            <p:grpSpPr>
              <a:xfrm>
                <a:off x="965750" y="594475"/>
                <a:ext cx="101100" cy="101100"/>
                <a:chOff x="965750" y="594475"/>
                <a:chExt cx="101100" cy="101100"/>
              </a:xfrm>
            </p:grpSpPr>
            <p:sp>
              <p:nvSpPr>
                <p:cNvPr id="2184" name="Google Shape;2184;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85" name="Google Shape;2185;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86" name="Google Shape;2186;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187" name="Google Shape;2187;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0" name="Google Shape;2190;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2191" name="Google Shape;2191;p55"/>
          <p:cNvSpPr txBox="1">
            <a:spLocks noGrp="1"/>
          </p:cNvSpPr>
          <p:nvPr>
            <p:ph type="title"/>
          </p:nvPr>
        </p:nvSpPr>
        <p:spPr>
          <a:xfrm>
            <a:off x="319731" y="781523"/>
            <a:ext cx="7024294" cy="292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t>Aplicación de las características cualitativas de mejora. </a:t>
            </a:r>
            <a:endParaRPr sz="4400" dirty="0"/>
          </a:p>
        </p:txBody>
      </p:sp>
      <p:grpSp>
        <p:nvGrpSpPr>
          <p:cNvPr id="2192" name="Google Shape;2192;p55"/>
          <p:cNvGrpSpPr/>
          <p:nvPr/>
        </p:nvGrpSpPr>
        <p:grpSpPr>
          <a:xfrm>
            <a:off x="6610177" y="3185366"/>
            <a:ext cx="2081878" cy="1770450"/>
            <a:chOff x="717113" y="770507"/>
            <a:chExt cx="2081878" cy="1770450"/>
          </a:xfrm>
        </p:grpSpPr>
        <p:sp>
          <p:nvSpPr>
            <p:cNvPr id="2193" name="Google Shape;2193;p55"/>
            <p:cNvSpPr/>
            <p:nvPr/>
          </p:nvSpPr>
          <p:spPr>
            <a:xfrm>
              <a:off x="717291" y="1000757"/>
              <a:ext cx="2081700" cy="1540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5"/>
            <p:cNvSpPr/>
            <p:nvPr/>
          </p:nvSpPr>
          <p:spPr>
            <a:xfrm>
              <a:off x="717113" y="770507"/>
              <a:ext cx="20817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5" name="Google Shape;2195;p55"/>
            <p:cNvGrpSpPr/>
            <p:nvPr/>
          </p:nvGrpSpPr>
          <p:grpSpPr>
            <a:xfrm>
              <a:off x="788325" y="835591"/>
              <a:ext cx="374100" cy="101100"/>
              <a:chOff x="965750" y="594475"/>
              <a:chExt cx="374100" cy="101100"/>
            </a:xfrm>
          </p:grpSpPr>
          <p:grpSp>
            <p:nvGrpSpPr>
              <p:cNvPr id="2196" name="Google Shape;2196;p55"/>
              <p:cNvGrpSpPr/>
              <p:nvPr/>
            </p:nvGrpSpPr>
            <p:grpSpPr>
              <a:xfrm>
                <a:off x="965750" y="594475"/>
                <a:ext cx="101100" cy="101100"/>
                <a:chOff x="965750" y="594475"/>
                <a:chExt cx="101100" cy="101100"/>
              </a:xfrm>
            </p:grpSpPr>
            <p:sp>
              <p:nvSpPr>
                <p:cNvPr id="2197" name="Google Shape;2197;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8" name="Google Shape;2198;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99" name="Google Shape;2199;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200" name="Google Shape;2200;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03" name="Google Shape;2203;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pic>
        <p:nvPicPr>
          <p:cNvPr id="2" name="Picture 1"/>
          <p:cNvPicPr>
            <a:picLocks noChangeAspect="1"/>
          </p:cNvPicPr>
          <p:nvPr/>
        </p:nvPicPr>
        <p:blipFill>
          <a:blip r:embed="rId3"/>
          <a:stretch>
            <a:fillRect/>
          </a:stretch>
        </p:blipFill>
        <p:spPr>
          <a:xfrm>
            <a:off x="6610177" y="3433625"/>
            <a:ext cx="2079383" cy="1469691"/>
          </a:xfrm>
          <a:prstGeom prst="rect">
            <a:avLst/>
          </a:prstGeom>
        </p:spPr>
      </p:pic>
    </p:spTree>
    <p:extLst>
      <p:ext uri="{BB962C8B-B14F-4D97-AF65-F5344CB8AC3E}">
        <p14:creationId xmlns:p14="http://schemas.microsoft.com/office/powerpoint/2010/main" val="334731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44"/>
          <p:cNvSpPr txBox="1">
            <a:spLocks noGrp="1"/>
          </p:cNvSpPr>
          <p:nvPr>
            <p:ph type="title"/>
          </p:nvPr>
        </p:nvSpPr>
        <p:spPr>
          <a:xfrm>
            <a:off x="333142" y="0"/>
            <a:ext cx="8401319" cy="947173"/>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Aplicación de las características cualitativas de mejora. </a:t>
            </a:r>
            <a:endParaRPr sz="2400" dirty="0"/>
          </a:p>
        </p:txBody>
      </p:sp>
      <p:sp>
        <p:nvSpPr>
          <p:cNvPr id="1342" name="Google Shape;1342;p44"/>
          <p:cNvSpPr txBox="1">
            <a:spLocks noGrp="1"/>
          </p:cNvSpPr>
          <p:nvPr>
            <p:ph type="body" idx="1"/>
          </p:nvPr>
        </p:nvSpPr>
        <p:spPr>
          <a:xfrm>
            <a:off x="436496" y="1059543"/>
            <a:ext cx="8194613" cy="3982357"/>
          </a:xfrm>
          <a:prstGeom prst="rect">
            <a:avLst/>
          </a:prstGeom>
        </p:spPr>
        <p:txBody>
          <a:bodyPr spcFirstLastPara="1" wrap="square" lIns="182875" tIns="91425" rIns="274300" bIns="91425" anchor="ctr" anchorCtr="0">
            <a:noAutofit/>
          </a:bodyPr>
          <a:lstStyle/>
          <a:p>
            <a:pPr marL="0" lvl="0" indent="0">
              <a:buClr>
                <a:schemeClr val="dk1"/>
              </a:buClr>
              <a:buSzPts val="1100"/>
              <a:buNone/>
            </a:pPr>
            <a:r>
              <a:rPr lang="es-ES" sz="1600" dirty="0"/>
              <a:t>Las características cualitativas de mejora deben maximizarse en la medida de lo posible. Sin embargo, las características cualitativas de mejora, individualmente o en grupo, no pueden hacer que la información sea útil si es irrelevante y no se representa fielmente. </a:t>
            </a:r>
          </a:p>
          <a:p>
            <a:pPr marL="0" lvl="0" indent="0">
              <a:buClr>
                <a:schemeClr val="dk1"/>
              </a:buClr>
              <a:buSzPts val="1100"/>
              <a:buNone/>
            </a:pPr>
            <a:endParaRPr lang="es-ES" sz="1600" dirty="0"/>
          </a:p>
          <a:p>
            <a:pPr marL="0" lvl="0" indent="0">
              <a:buClr>
                <a:schemeClr val="dk1"/>
              </a:buClr>
              <a:buSzPts val="1100"/>
              <a:buNone/>
            </a:pPr>
            <a:r>
              <a:rPr lang="es-ES" sz="1600" dirty="0"/>
              <a:t>La aplicación de las características cualitativas de mejora es un proceso interactivo que no sigue un orden determinado. Algunas veces, una característica cualitativa de mejora puede haberse tenido que reducir para maximizar otra característica cualitativa. </a:t>
            </a:r>
          </a:p>
        </p:txBody>
      </p:sp>
    </p:spTree>
    <p:extLst>
      <p:ext uri="{BB962C8B-B14F-4D97-AF65-F5344CB8AC3E}">
        <p14:creationId xmlns:p14="http://schemas.microsoft.com/office/powerpoint/2010/main" val="1242981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8"/>
        <p:cNvGrpSpPr/>
        <p:nvPr/>
      </p:nvGrpSpPr>
      <p:grpSpPr>
        <a:xfrm>
          <a:off x="0" y="0"/>
          <a:ext cx="0" cy="0"/>
          <a:chOff x="0" y="0"/>
          <a:chExt cx="0" cy="0"/>
        </a:xfrm>
      </p:grpSpPr>
      <p:grpSp>
        <p:nvGrpSpPr>
          <p:cNvPr id="2179" name="Google Shape;2179;p55"/>
          <p:cNvGrpSpPr/>
          <p:nvPr/>
        </p:nvGrpSpPr>
        <p:grpSpPr>
          <a:xfrm>
            <a:off x="123965" y="333905"/>
            <a:ext cx="7610041" cy="3736686"/>
            <a:chOff x="717116" y="770502"/>
            <a:chExt cx="6601956" cy="3280358"/>
          </a:xfrm>
        </p:grpSpPr>
        <p:sp>
          <p:nvSpPr>
            <p:cNvPr id="2180" name="Google Shape;2180;p55"/>
            <p:cNvSpPr/>
            <p:nvPr/>
          </p:nvSpPr>
          <p:spPr>
            <a:xfrm>
              <a:off x="717572" y="1000760"/>
              <a:ext cx="6601500" cy="30501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5"/>
            <p:cNvSpPr/>
            <p:nvPr/>
          </p:nvSpPr>
          <p:spPr>
            <a:xfrm>
              <a:off x="717116" y="770502"/>
              <a:ext cx="66015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2" name="Google Shape;2182;p55"/>
            <p:cNvGrpSpPr/>
            <p:nvPr/>
          </p:nvGrpSpPr>
          <p:grpSpPr>
            <a:xfrm>
              <a:off x="788325" y="835591"/>
              <a:ext cx="374100" cy="101100"/>
              <a:chOff x="965750" y="594475"/>
              <a:chExt cx="374100" cy="101100"/>
            </a:xfrm>
          </p:grpSpPr>
          <p:grpSp>
            <p:nvGrpSpPr>
              <p:cNvPr id="2183" name="Google Shape;2183;p55"/>
              <p:cNvGrpSpPr/>
              <p:nvPr/>
            </p:nvGrpSpPr>
            <p:grpSpPr>
              <a:xfrm>
                <a:off x="965750" y="594475"/>
                <a:ext cx="101100" cy="101100"/>
                <a:chOff x="965750" y="594475"/>
                <a:chExt cx="101100" cy="101100"/>
              </a:xfrm>
            </p:grpSpPr>
            <p:sp>
              <p:nvSpPr>
                <p:cNvPr id="2184" name="Google Shape;2184;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85" name="Google Shape;2185;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86" name="Google Shape;2186;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187" name="Google Shape;2187;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0" name="Google Shape;2190;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2191" name="Google Shape;2191;p55"/>
          <p:cNvSpPr txBox="1">
            <a:spLocks noGrp="1"/>
          </p:cNvSpPr>
          <p:nvPr>
            <p:ph type="title"/>
          </p:nvPr>
        </p:nvSpPr>
        <p:spPr>
          <a:xfrm>
            <a:off x="319731" y="781523"/>
            <a:ext cx="7024294" cy="292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t>La restricción del costo en la información financiera útil. </a:t>
            </a:r>
            <a:endParaRPr sz="4400" dirty="0"/>
          </a:p>
        </p:txBody>
      </p:sp>
      <p:grpSp>
        <p:nvGrpSpPr>
          <p:cNvPr id="2192" name="Google Shape;2192;p55"/>
          <p:cNvGrpSpPr/>
          <p:nvPr/>
        </p:nvGrpSpPr>
        <p:grpSpPr>
          <a:xfrm>
            <a:off x="6610177" y="3185366"/>
            <a:ext cx="2081878" cy="1770450"/>
            <a:chOff x="717113" y="770507"/>
            <a:chExt cx="2081878" cy="1770450"/>
          </a:xfrm>
        </p:grpSpPr>
        <p:sp>
          <p:nvSpPr>
            <p:cNvPr id="2193" name="Google Shape;2193;p55"/>
            <p:cNvSpPr/>
            <p:nvPr/>
          </p:nvSpPr>
          <p:spPr>
            <a:xfrm>
              <a:off x="717291" y="1000757"/>
              <a:ext cx="2081700" cy="1540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5"/>
            <p:cNvSpPr/>
            <p:nvPr/>
          </p:nvSpPr>
          <p:spPr>
            <a:xfrm>
              <a:off x="717113" y="770507"/>
              <a:ext cx="20817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5" name="Google Shape;2195;p55"/>
            <p:cNvGrpSpPr/>
            <p:nvPr/>
          </p:nvGrpSpPr>
          <p:grpSpPr>
            <a:xfrm>
              <a:off x="788325" y="835591"/>
              <a:ext cx="374100" cy="101100"/>
              <a:chOff x="965750" y="594475"/>
              <a:chExt cx="374100" cy="101100"/>
            </a:xfrm>
          </p:grpSpPr>
          <p:grpSp>
            <p:nvGrpSpPr>
              <p:cNvPr id="2196" name="Google Shape;2196;p55"/>
              <p:cNvGrpSpPr/>
              <p:nvPr/>
            </p:nvGrpSpPr>
            <p:grpSpPr>
              <a:xfrm>
                <a:off x="965750" y="594475"/>
                <a:ext cx="101100" cy="101100"/>
                <a:chOff x="965750" y="594475"/>
                <a:chExt cx="101100" cy="101100"/>
              </a:xfrm>
            </p:grpSpPr>
            <p:sp>
              <p:nvSpPr>
                <p:cNvPr id="2197" name="Google Shape;2197;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8" name="Google Shape;2198;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99" name="Google Shape;2199;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200" name="Google Shape;2200;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03" name="Google Shape;2203;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pic>
        <p:nvPicPr>
          <p:cNvPr id="2" name="Picture 1"/>
          <p:cNvPicPr>
            <a:picLocks noChangeAspect="1"/>
          </p:cNvPicPr>
          <p:nvPr/>
        </p:nvPicPr>
        <p:blipFill>
          <a:blip r:embed="rId3"/>
          <a:stretch>
            <a:fillRect/>
          </a:stretch>
        </p:blipFill>
        <p:spPr>
          <a:xfrm>
            <a:off x="6610177" y="3433625"/>
            <a:ext cx="2079383" cy="1469691"/>
          </a:xfrm>
          <a:prstGeom prst="rect">
            <a:avLst/>
          </a:prstGeom>
        </p:spPr>
      </p:pic>
    </p:spTree>
    <p:extLst>
      <p:ext uri="{BB962C8B-B14F-4D97-AF65-F5344CB8AC3E}">
        <p14:creationId xmlns:p14="http://schemas.microsoft.com/office/powerpoint/2010/main" val="3418645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44"/>
          <p:cNvSpPr txBox="1">
            <a:spLocks noGrp="1"/>
          </p:cNvSpPr>
          <p:nvPr>
            <p:ph type="title"/>
          </p:nvPr>
        </p:nvSpPr>
        <p:spPr>
          <a:xfrm>
            <a:off x="333142" y="0"/>
            <a:ext cx="8401319" cy="947173"/>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Aplicación de las características cualitativas de mejora. </a:t>
            </a:r>
            <a:endParaRPr sz="2400" dirty="0"/>
          </a:p>
        </p:txBody>
      </p:sp>
      <p:sp>
        <p:nvSpPr>
          <p:cNvPr id="1342" name="Google Shape;1342;p44"/>
          <p:cNvSpPr txBox="1">
            <a:spLocks noGrp="1"/>
          </p:cNvSpPr>
          <p:nvPr>
            <p:ph type="body" idx="1"/>
          </p:nvPr>
        </p:nvSpPr>
        <p:spPr>
          <a:xfrm>
            <a:off x="436496" y="1059543"/>
            <a:ext cx="8194613" cy="3982357"/>
          </a:xfrm>
          <a:prstGeom prst="rect">
            <a:avLst/>
          </a:prstGeom>
        </p:spPr>
        <p:txBody>
          <a:bodyPr spcFirstLastPara="1" wrap="square" lIns="182875" tIns="91425" rIns="274300" bIns="91425" anchor="ctr" anchorCtr="0">
            <a:noAutofit/>
          </a:bodyPr>
          <a:lstStyle/>
          <a:p>
            <a:pPr marL="0" lvl="0" indent="0">
              <a:buClr>
                <a:schemeClr val="dk1"/>
              </a:buClr>
              <a:buSzPts val="1100"/>
              <a:buNone/>
            </a:pPr>
            <a:r>
              <a:rPr lang="es-ES" sz="1600" dirty="0"/>
              <a:t>El costo es una restricción dominante en la información que puede proporcionarse mediante la información financiera. La presentación de información financiera impone costos, y es importante que esos costos estén justificados por los beneficios de presentar esa información. Existen varios tipos de costos y beneficios a considerar.</a:t>
            </a:r>
          </a:p>
          <a:p>
            <a:pPr marL="0" lvl="0" indent="0">
              <a:buClr>
                <a:schemeClr val="dk1"/>
              </a:buClr>
              <a:buSzPts val="1100"/>
              <a:buNone/>
            </a:pPr>
            <a:endParaRPr lang="es-ES" sz="1600" dirty="0"/>
          </a:p>
        </p:txBody>
      </p:sp>
    </p:spTree>
    <p:extLst>
      <p:ext uri="{BB962C8B-B14F-4D97-AF65-F5344CB8AC3E}">
        <p14:creationId xmlns:p14="http://schemas.microsoft.com/office/powerpoint/2010/main" val="541044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57"/>
        <p:cNvGrpSpPr/>
        <p:nvPr/>
      </p:nvGrpSpPr>
      <p:grpSpPr>
        <a:xfrm>
          <a:off x="0" y="0"/>
          <a:ext cx="0" cy="0"/>
          <a:chOff x="0" y="0"/>
          <a:chExt cx="0" cy="0"/>
        </a:xfrm>
      </p:grpSpPr>
      <p:grpSp>
        <p:nvGrpSpPr>
          <p:cNvPr id="2658" name="Google Shape;2658;p63"/>
          <p:cNvGrpSpPr/>
          <p:nvPr/>
        </p:nvGrpSpPr>
        <p:grpSpPr>
          <a:xfrm>
            <a:off x="1903904" y="188686"/>
            <a:ext cx="5335788" cy="943464"/>
            <a:chOff x="717116" y="770502"/>
            <a:chExt cx="5830900" cy="2128364"/>
          </a:xfrm>
        </p:grpSpPr>
        <p:sp>
          <p:nvSpPr>
            <p:cNvPr id="2659" name="Google Shape;2659;p63"/>
            <p:cNvSpPr/>
            <p:nvPr/>
          </p:nvSpPr>
          <p:spPr>
            <a:xfrm>
              <a:off x="717516" y="1000767"/>
              <a:ext cx="5830500" cy="18981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63"/>
            <p:cNvSpPr/>
            <p:nvPr/>
          </p:nvSpPr>
          <p:spPr>
            <a:xfrm>
              <a:off x="717116" y="770502"/>
              <a:ext cx="58305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1" name="Google Shape;2661;p63"/>
            <p:cNvGrpSpPr/>
            <p:nvPr/>
          </p:nvGrpSpPr>
          <p:grpSpPr>
            <a:xfrm>
              <a:off x="788325" y="835591"/>
              <a:ext cx="374100" cy="101100"/>
              <a:chOff x="965750" y="594475"/>
              <a:chExt cx="374100" cy="101100"/>
            </a:xfrm>
          </p:grpSpPr>
          <p:grpSp>
            <p:nvGrpSpPr>
              <p:cNvPr id="2662" name="Google Shape;2662;p63"/>
              <p:cNvGrpSpPr/>
              <p:nvPr/>
            </p:nvGrpSpPr>
            <p:grpSpPr>
              <a:xfrm>
                <a:off x="965750" y="594475"/>
                <a:ext cx="101100" cy="101100"/>
                <a:chOff x="965750" y="594475"/>
                <a:chExt cx="101100" cy="101100"/>
              </a:xfrm>
            </p:grpSpPr>
            <p:sp>
              <p:nvSpPr>
                <p:cNvPr id="2663" name="Google Shape;2663;p63"/>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64" name="Google Shape;2664;p63"/>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665" name="Google Shape;2665;p63"/>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666" name="Google Shape;2666;p63"/>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63"/>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63"/>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69" name="Google Shape;2669;p63"/>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2670" name="Google Shape;2670;p63"/>
          <p:cNvSpPr txBox="1">
            <a:spLocks noGrp="1"/>
          </p:cNvSpPr>
          <p:nvPr>
            <p:ph type="title"/>
          </p:nvPr>
        </p:nvSpPr>
        <p:spPr>
          <a:xfrm>
            <a:off x="1207278" y="-145046"/>
            <a:ext cx="6381300" cy="17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Aclaración</a:t>
            </a:r>
            <a:endParaRPr dirty="0"/>
          </a:p>
        </p:txBody>
      </p:sp>
      <p:grpSp>
        <p:nvGrpSpPr>
          <p:cNvPr id="2671" name="Google Shape;2671;p63"/>
          <p:cNvGrpSpPr/>
          <p:nvPr/>
        </p:nvGrpSpPr>
        <p:grpSpPr>
          <a:xfrm>
            <a:off x="2015325" y="1451429"/>
            <a:ext cx="5044696" cy="3019613"/>
            <a:chOff x="717122" y="770508"/>
            <a:chExt cx="2775949" cy="1029434"/>
          </a:xfrm>
        </p:grpSpPr>
        <p:sp>
          <p:nvSpPr>
            <p:cNvPr id="2672" name="Google Shape;2672;p63"/>
            <p:cNvSpPr/>
            <p:nvPr/>
          </p:nvSpPr>
          <p:spPr>
            <a:xfrm>
              <a:off x="717472" y="1000742"/>
              <a:ext cx="2775600" cy="7992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63"/>
            <p:cNvSpPr/>
            <p:nvPr/>
          </p:nvSpPr>
          <p:spPr>
            <a:xfrm>
              <a:off x="717122" y="770508"/>
              <a:ext cx="27756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4" name="Google Shape;2674;p63"/>
            <p:cNvGrpSpPr/>
            <p:nvPr/>
          </p:nvGrpSpPr>
          <p:grpSpPr>
            <a:xfrm>
              <a:off x="788325" y="835591"/>
              <a:ext cx="374100" cy="101100"/>
              <a:chOff x="965750" y="594475"/>
              <a:chExt cx="374100" cy="101100"/>
            </a:xfrm>
          </p:grpSpPr>
          <p:grpSp>
            <p:nvGrpSpPr>
              <p:cNvPr id="2675" name="Google Shape;2675;p63"/>
              <p:cNvGrpSpPr/>
              <p:nvPr/>
            </p:nvGrpSpPr>
            <p:grpSpPr>
              <a:xfrm>
                <a:off x="965750" y="594475"/>
                <a:ext cx="101100" cy="101100"/>
                <a:chOff x="965750" y="594475"/>
                <a:chExt cx="101100" cy="101100"/>
              </a:xfrm>
            </p:grpSpPr>
            <p:sp>
              <p:nvSpPr>
                <p:cNvPr id="2676" name="Google Shape;2676;p63"/>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77" name="Google Shape;2677;p63"/>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678" name="Google Shape;2678;p63"/>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679" name="Google Shape;2679;p63"/>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63"/>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63"/>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82" name="Google Shape;2682;p63"/>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2683" name="Google Shape;2683;p63"/>
          <p:cNvSpPr txBox="1">
            <a:spLocks noGrp="1"/>
          </p:cNvSpPr>
          <p:nvPr>
            <p:ph type="subTitle" idx="1"/>
          </p:nvPr>
        </p:nvSpPr>
        <p:spPr>
          <a:xfrm>
            <a:off x="2113927" y="2192815"/>
            <a:ext cx="4915375" cy="213244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accent3"/>
              </a:buClr>
              <a:buSzPts val="1100"/>
              <a:buFont typeface="Arial"/>
              <a:buNone/>
            </a:pPr>
            <a:r>
              <a:rPr lang="en" sz="2000" dirty="0"/>
              <a:t>El Marco Conceptual </a:t>
            </a:r>
            <a:r>
              <a:rPr lang="en-US" sz="2000" dirty="0"/>
              <a:t>NO </a:t>
            </a:r>
            <a:r>
              <a:rPr lang="en-US" sz="2000" dirty="0" err="1"/>
              <a:t>es</a:t>
            </a:r>
            <a:r>
              <a:rPr lang="en-US" sz="2000" dirty="0"/>
              <a:t> un NIIF y NO define </a:t>
            </a:r>
            <a:r>
              <a:rPr lang="en-US" sz="2000" dirty="0" err="1"/>
              <a:t>medida</a:t>
            </a:r>
            <a:r>
              <a:rPr lang="en-US" sz="2000" dirty="0"/>
              <a:t> o </a:t>
            </a:r>
            <a:r>
              <a:rPr lang="en-US" sz="2000" dirty="0" err="1"/>
              <a:t>información</a:t>
            </a:r>
            <a:r>
              <a:rPr lang="en" sz="2000" dirty="0"/>
              <a:t> a revelar. Ningún contenido del Marco Conceptual derroga una NIIF, sino que uno ( El Marco Conceptual) contribuye a la creación del otro (NIIF). </a:t>
            </a:r>
            <a:endParaRPr sz="2000" dirty="0"/>
          </a:p>
        </p:txBody>
      </p:sp>
      <p:pic>
        <p:nvPicPr>
          <p:cNvPr id="3080" name="Picture 8" descr="Señal De Advertencia Triángulo Amarillo Con Signo De Exclamación Sobre  Blanco Ilustraciones Vectoriales, Clip Art Vectorizado Libre De Derechos.  Image 46048183."/>
          <p:cNvPicPr>
            <a:picLocks noChangeAspect="1" noChangeArrowheads="1"/>
          </p:cNvPicPr>
          <p:nvPr/>
        </p:nvPicPr>
        <p:blipFill rotWithShape="1">
          <a:blip r:embed="rId3">
            <a:extLst>
              <a:ext uri="{28A0092B-C50C-407E-A947-70E740481C1C}">
                <a14:useLocalDpi xmlns:a14="http://schemas.microsoft.com/office/drawing/2010/main" val="0"/>
              </a:ext>
            </a:extLst>
          </a:blip>
          <a:srcRect l="8900" t="7419" r="8476" b="7557"/>
          <a:stretch/>
        </p:blipFill>
        <p:spPr bwMode="auto">
          <a:xfrm>
            <a:off x="324644" y="290153"/>
            <a:ext cx="1286658" cy="121810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descr="Señal De Advertencia Triángulo Amarillo Con Signo De Exclamación Sobre  Blanco Ilustraciones Vectoriales, Clip Art Vectorizado Libre De Derechos.  Image 46048183."/>
          <p:cNvPicPr>
            <a:picLocks noChangeAspect="1" noChangeArrowheads="1"/>
          </p:cNvPicPr>
          <p:nvPr/>
        </p:nvPicPr>
        <p:blipFill rotWithShape="1">
          <a:blip r:embed="rId3">
            <a:extLst>
              <a:ext uri="{28A0092B-C50C-407E-A947-70E740481C1C}">
                <a14:useLocalDpi xmlns:a14="http://schemas.microsoft.com/office/drawing/2010/main" val="0"/>
              </a:ext>
            </a:extLst>
          </a:blip>
          <a:srcRect l="8900" t="7419" r="8476" b="7557"/>
          <a:stretch/>
        </p:blipFill>
        <p:spPr bwMode="auto">
          <a:xfrm>
            <a:off x="7548187" y="290153"/>
            <a:ext cx="1286658" cy="12181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44"/>
          <p:cNvSpPr txBox="1">
            <a:spLocks noGrp="1"/>
          </p:cNvSpPr>
          <p:nvPr>
            <p:ph type="title"/>
          </p:nvPr>
        </p:nvSpPr>
        <p:spPr>
          <a:xfrm>
            <a:off x="641081" y="120538"/>
            <a:ext cx="7785444" cy="826635"/>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Alcance de </a:t>
            </a:r>
            <a:r>
              <a:rPr lang="en-US" sz="2400" dirty="0"/>
              <a:t>El Marco Conceptual para la Información Financiera. </a:t>
            </a:r>
            <a:r>
              <a:rPr lang="en" sz="2400" dirty="0"/>
              <a:t> </a:t>
            </a:r>
            <a:endParaRPr sz="2400" dirty="0"/>
          </a:p>
        </p:txBody>
      </p:sp>
      <p:sp>
        <p:nvSpPr>
          <p:cNvPr id="1342" name="Google Shape;1342;p44"/>
          <p:cNvSpPr txBox="1">
            <a:spLocks noGrp="1"/>
          </p:cNvSpPr>
          <p:nvPr>
            <p:ph type="body" idx="1"/>
          </p:nvPr>
        </p:nvSpPr>
        <p:spPr>
          <a:xfrm>
            <a:off x="436496" y="1059543"/>
            <a:ext cx="8194613" cy="3982357"/>
          </a:xfrm>
          <a:prstGeom prst="rect">
            <a:avLst/>
          </a:prstGeom>
        </p:spPr>
        <p:txBody>
          <a:bodyPr spcFirstLastPara="1" wrap="square" lIns="182875" tIns="91425" rIns="274300" bIns="91425" anchor="ctr" anchorCtr="0">
            <a:noAutofit/>
          </a:bodyPr>
          <a:lstStyle/>
          <a:p>
            <a:pPr marL="0" lvl="0" indent="0">
              <a:buClr>
                <a:schemeClr val="dk1"/>
              </a:buClr>
              <a:buSzPts val="1100"/>
              <a:buNone/>
            </a:pPr>
            <a:r>
              <a:rPr lang="es-ES" sz="2400" dirty="0"/>
              <a:t>El Marco Conceptual  para la Información Financiera se ocupa de: </a:t>
            </a:r>
          </a:p>
          <a:p>
            <a:pPr marL="0" lvl="0" indent="0">
              <a:buClr>
                <a:schemeClr val="dk1"/>
              </a:buClr>
              <a:buSzPts val="1100"/>
              <a:buNone/>
            </a:pPr>
            <a:r>
              <a:rPr lang="es-ES" sz="2400" dirty="0"/>
              <a:t>(a). El objetivo de la información financiera.</a:t>
            </a:r>
          </a:p>
          <a:p>
            <a:pPr marL="0" lvl="0" indent="0">
              <a:buClr>
                <a:schemeClr val="dk1"/>
              </a:buClr>
              <a:buSzPts val="1100"/>
              <a:buNone/>
            </a:pPr>
            <a:r>
              <a:rPr lang="es-ES" sz="2400" dirty="0"/>
              <a:t>(b). Las características cualitativas de la información financiera útil.</a:t>
            </a:r>
          </a:p>
          <a:p>
            <a:pPr marL="0" lvl="0" indent="0">
              <a:buClr>
                <a:schemeClr val="dk1"/>
              </a:buClr>
              <a:buSzPts val="1100"/>
              <a:buNone/>
            </a:pPr>
            <a:r>
              <a:rPr lang="es-ES" sz="2400" dirty="0"/>
              <a:t>(c). La definición, el reconocimiento y medición de los elementos que constituyen los estados financieros.</a:t>
            </a:r>
          </a:p>
          <a:p>
            <a:pPr marL="0" lvl="0" indent="0">
              <a:buClr>
                <a:schemeClr val="dk1"/>
              </a:buClr>
              <a:buSzPts val="1100"/>
              <a:buNone/>
            </a:pPr>
            <a:r>
              <a:rPr lang="es-ES" sz="2400" dirty="0"/>
              <a:t>(d). Los conceptos de capital y de mantenimiento del capital. </a:t>
            </a:r>
          </a:p>
        </p:txBody>
      </p:sp>
    </p:spTree>
    <p:extLst>
      <p:ext uri="{BB962C8B-B14F-4D97-AF65-F5344CB8AC3E}">
        <p14:creationId xmlns:p14="http://schemas.microsoft.com/office/powerpoint/2010/main" val="1957548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44"/>
          <p:cNvSpPr txBox="1">
            <a:spLocks noGrp="1"/>
          </p:cNvSpPr>
          <p:nvPr>
            <p:ph type="title"/>
          </p:nvPr>
        </p:nvSpPr>
        <p:spPr>
          <a:xfrm>
            <a:off x="641081" y="120538"/>
            <a:ext cx="7785444" cy="826635"/>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CO" sz="2400" dirty="0"/>
              <a:t>El objetivo de la información financiera con propósito general. </a:t>
            </a:r>
            <a:endParaRPr sz="2400" dirty="0"/>
          </a:p>
        </p:txBody>
      </p:sp>
      <p:sp>
        <p:nvSpPr>
          <p:cNvPr id="1342" name="Google Shape;1342;p44"/>
          <p:cNvSpPr txBox="1">
            <a:spLocks noGrp="1"/>
          </p:cNvSpPr>
          <p:nvPr>
            <p:ph type="body" idx="1"/>
          </p:nvPr>
        </p:nvSpPr>
        <p:spPr>
          <a:xfrm>
            <a:off x="436496" y="1059543"/>
            <a:ext cx="8194613" cy="3982357"/>
          </a:xfrm>
          <a:prstGeom prst="rect">
            <a:avLst/>
          </a:prstGeom>
        </p:spPr>
        <p:txBody>
          <a:bodyPr spcFirstLastPara="1" wrap="square" lIns="182875" tIns="91425" rIns="274300" bIns="91425" anchor="ctr" anchorCtr="0">
            <a:noAutofit/>
          </a:bodyPr>
          <a:lstStyle/>
          <a:p>
            <a:pPr marL="0" lvl="0" indent="0">
              <a:buClr>
                <a:schemeClr val="dk1"/>
              </a:buClr>
              <a:buSzPts val="1100"/>
              <a:buNone/>
            </a:pPr>
            <a:r>
              <a:rPr lang="es-ES" sz="2800" dirty="0"/>
              <a:t>Se constituye en el fundamento del Marco Conceptual donde se informan las características cualitativas y restricciones de la información financiera útil, elementos de los estados financieros, reconocimiento, medición, presentación e información a revelar que se derivan del objetivo. </a:t>
            </a:r>
          </a:p>
        </p:txBody>
      </p:sp>
    </p:spTree>
    <p:extLst>
      <p:ext uri="{BB962C8B-B14F-4D97-AF65-F5344CB8AC3E}">
        <p14:creationId xmlns:p14="http://schemas.microsoft.com/office/powerpoint/2010/main" val="1258428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8"/>
        <p:cNvGrpSpPr/>
        <p:nvPr/>
      </p:nvGrpSpPr>
      <p:grpSpPr>
        <a:xfrm>
          <a:off x="0" y="0"/>
          <a:ext cx="0" cy="0"/>
          <a:chOff x="0" y="0"/>
          <a:chExt cx="0" cy="0"/>
        </a:xfrm>
      </p:grpSpPr>
      <p:grpSp>
        <p:nvGrpSpPr>
          <p:cNvPr id="2179" name="Google Shape;2179;p55"/>
          <p:cNvGrpSpPr/>
          <p:nvPr/>
        </p:nvGrpSpPr>
        <p:grpSpPr>
          <a:xfrm>
            <a:off x="123965" y="333905"/>
            <a:ext cx="7610041" cy="3736686"/>
            <a:chOff x="717116" y="770502"/>
            <a:chExt cx="6601956" cy="3280358"/>
          </a:xfrm>
        </p:grpSpPr>
        <p:sp>
          <p:nvSpPr>
            <p:cNvPr id="2180" name="Google Shape;2180;p55"/>
            <p:cNvSpPr/>
            <p:nvPr/>
          </p:nvSpPr>
          <p:spPr>
            <a:xfrm>
              <a:off x="717572" y="1000760"/>
              <a:ext cx="6601500" cy="30501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5"/>
            <p:cNvSpPr/>
            <p:nvPr/>
          </p:nvSpPr>
          <p:spPr>
            <a:xfrm>
              <a:off x="717116" y="770502"/>
              <a:ext cx="66015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2" name="Google Shape;2182;p55"/>
            <p:cNvGrpSpPr/>
            <p:nvPr/>
          </p:nvGrpSpPr>
          <p:grpSpPr>
            <a:xfrm>
              <a:off x="788325" y="835591"/>
              <a:ext cx="374100" cy="101100"/>
              <a:chOff x="965750" y="594475"/>
              <a:chExt cx="374100" cy="101100"/>
            </a:xfrm>
          </p:grpSpPr>
          <p:grpSp>
            <p:nvGrpSpPr>
              <p:cNvPr id="2183" name="Google Shape;2183;p55"/>
              <p:cNvGrpSpPr/>
              <p:nvPr/>
            </p:nvGrpSpPr>
            <p:grpSpPr>
              <a:xfrm>
                <a:off x="965750" y="594475"/>
                <a:ext cx="101100" cy="101100"/>
                <a:chOff x="965750" y="594475"/>
                <a:chExt cx="101100" cy="101100"/>
              </a:xfrm>
            </p:grpSpPr>
            <p:sp>
              <p:nvSpPr>
                <p:cNvPr id="2184" name="Google Shape;2184;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85" name="Google Shape;2185;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86" name="Google Shape;2186;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187" name="Google Shape;2187;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0" name="Google Shape;2190;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2191" name="Google Shape;2191;p55"/>
          <p:cNvSpPr txBox="1">
            <a:spLocks noGrp="1"/>
          </p:cNvSpPr>
          <p:nvPr>
            <p:ph type="title"/>
          </p:nvPr>
        </p:nvSpPr>
        <p:spPr>
          <a:xfrm>
            <a:off x="319731" y="781523"/>
            <a:ext cx="7024294" cy="2926200"/>
          </a:xfrm>
          <a:prstGeom prst="rect">
            <a:avLst/>
          </a:prstGeom>
        </p:spPr>
        <p:txBody>
          <a:bodyPr spcFirstLastPara="1" wrap="square" lIns="91425" tIns="91425" rIns="91425" bIns="91425" anchor="ctr" anchorCtr="0">
            <a:noAutofit/>
          </a:bodyPr>
          <a:lstStyle/>
          <a:p>
            <a:pPr lvl="0"/>
            <a:r>
              <a:rPr lang="es-ES" sz="4400" dirty="0"/>
              <a:t>Objetivo, utilidad y limitaciones de la información financiera con propósito general. </a:t>
            </a:r>
            <a:endParaRPr sz="4400" dirty="0"/>
          </a:p>
        </p:txBody>
      </p:sp>
      <p:grpSp>
        <p:nvGrpSpPr>
          <p:cNvPr id="2192" name="Google Shape;2192;p55"/>
          <p:cNvGrpSpPr/>
          <p:nvPr/>
        </p:nvGrpSpPr>
        <p:grpSpPr>
          <a:xfrm>
            <a:off x="6610177" y="3185366"/>
            <a:ext cx="2081878" cy="1770450"/>
            <a:chOff x="717113" y="770507"/>
            <a:chExt cx="2081878" cy="1770450"/>
          </a:xfrm>
        </p:grpSpPr>
        <p:sp>
          <p:nvSpPr>
            <p:cNvPr id="2193" name="Google Shape;2193;p55"/>
            <p:cNvSpPr/>
            <p:nvPr/>
          </p:nvSpPr>
          <p:spPr>
            <a:xfrm>
              <a:off x="717291" y="1000757"/>
              <a:ext cx="2081700" cy="1540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5"/>
            <p:cNvSpPr/>
            <p:nvPr/>
          </p:nvSpPr>
          <p:spPr>
            <a:xfrm>
              <a:off x="717113" y="770507"/>
              <a:ext cx="20817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5" name="Google Shape;2195;p55"/>
            <p:cNvGrpSpPr/>
            <p:nvPr/>
          </p:nvGrpSpPr>
          <p:grpSpPr>
            <a:xfrm>
              <a:off x="788325" y="835591"/>
              <a:ext cx="374100" cy="101100"/>
              <a:chOff x="965750" y="594475"/>
              <a:chExt cx="374100" cy="101100"/>
            </a:xfrm>
          </p:grpSpPr>
          <p:grpSp>
            <p:nvGrpSpPr>
              <p:cNvPr id="2196" name="Google Shape;2196;p55"/>
              <p:cNvGrpSpPr/>
              <p:nvPr/>
            </p:nvGrpSpPr>
            <p:grpSpPr>
              <a:xfrm>
                <a:off x="965750" y="594475"/>
                <a:ext cx="101100" cy="101100"/>
                <a:chOff x="965750" y="594475"/>
                <a:chExt cx="101100" cy="101100"/>
              </a:xfrm>
            </p:grpSpPr>
            <p:sp>
              <p:nvSpPr>
                <p:cNvPr id="2197" name="Google Shape;2197;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8" name="Google Shape;2198;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99" name="Google Shape;2199;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200" name="Google Shape;2200;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03" name="Google Shape;2203;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pic>
        <p:nvPicPr>
          <p:cNvPr id="2" name="Picture 1"/>
          <p:cNvPicPr>
            <a:picLocks noChangeAspect="1"/>
          </p:cNvPicPr>
          <p:nvPr/>
        </p:nvPicPr>
        <p:blipFill>
          <a:blip r:embed="rId3"/>
          <a:stretch>
            <a:fillRect/>
          </a:stretch>
        </p:blipFill>
        <p:spPr>
          <a:xfrm>
            <a:off x="6610177" y="3433625"/>
            <a:ext cx="2079383" cy="1469691"/>
          </a:xfrm>
          <a:prstGeom prst="rect">
            <a:avLst/>
          </a:prstGeom>
        </p:spPr>
      </p:pic>
    </p:spTree>
    <p:extLst>
      <p:ext uri="{BB962C8B-B14F-4D97-AF65-F5344CB8AC3E}">
        <p14:creationId xmlns:p14="http://schemas.microsoft.com/office/powerpoint/2010/main" val="3548834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44"/>
          <p:cNvSpPr txBox="1">
            <a:spLocks noGrp="1"/>
          </p:cNvSpPr>
          <p:nvPr>
            <p:ph type="title"/>
          </p:nvPr>
        </p:nvSpPr>
        <p:spPr>
          <a:xfrm>
            <a:off x="641081" y="120538"/>
            <a:ext cx="7785444" cy="826635"/>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Características cualitativas de la información financiera útil. </a:t>
            </a:r>
            <a:endParaRPr sz="2400" dirty="0"/>
          </a:p>
        </p:txBody>
      </p:sp>
      <p:sp>
        <p:nvSpPr>
          <p:cNvPr id="1342" name="Google Shape;1342;p44"/>
          <p:cNvSpPr txBox="1">
            <a:spLocks noGrp="1"/>
          </p:cNvSpPr>
          <p:nvPr>
            <p:ph type="body" idx="1"/>
          </p:nvPr>
        </p:nvSpPr>
        <p:spPr>
          <a:xfrm>
            <a:off x="717425" y="1085524"/>
            <a:ext cx="7670928" cy="3328821"/>
          </a:xfrm>
          <a:prstGeom prst="rect">
            <a:avLst/>
          </a:prstGeom>
        </p:spPr>
        <p:txBody>
          <a:bodyPr spcFirstLastPara="1" wrap="square" lIns="182875" tIns="91425" rIns="274300" bIns="91425" anchor="ctr" anchorCtr="0">
            <a:noAutofit/>
          </a:bodyPr>
          <a:lstStyle/>
          <a:p>
            <a:pPr marL="0" lvl="0" indent="0">
              <a:buClr>
                <a:schemeClr val="dk1"/>
              </a:buClr>
              <a:buSzPts val="1100"/>
              <a:buNone/>
            </a:pPr>
            <a:r>
              <a:rPr lang="es-ES" sz="2000" dirty="0"/>
              <a:t>Si la información financiera ha de ser útil, debe ser relevante y representar fielmente lo que pretende representar. La utilidad de la información financiera se mejora si es comparable, verificable, oportuna y comprensible.</a:t>
            </a:r>
            <a:endParaRPr sz="2000" dirty="0"/>
          </a:p>
        </p:txBody>
      </p:sp>
      <p:grpSp>
        <p:nvGrpSpPr>
          <p:cNvPr id="1343" name="Google Shape;1343;p44"/>
          <p:cNvGrpSpPr/>
          <p:nvPr/>
        </p:nvGrpSpPr>
        <p:grpSpPr>
          <a:xfrm>
            <a:off x="717425" y="4672675"/>
            <a:ext cx="7709100" cy="228900"/>
            <a:chOff x="717431" y="368525"/>
            <a:chExt cx="7709100" cy="228900"/>
          </a:xfrm>
        </p:grpSpPr>
        <p:sp>
          <p:nvSpPr>
            <p:cNvPr id="1344" name="Google Shape;1344;p44"/>
            <p:cNvSpPr/>
            <p:nvPr/>
          </p:nvSpPr>
          <p:spPr>
            <a:xfrm>
              <a:off x="717431" y="368525"/>
              <a:ext cx="77091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5" name="Google Shape;1345;p44"/>
            <p:cNvGrpSpPr/>
            <p:nvPr/>
          </p:nvGrpSpPr>
          <p:grpSpPr>
            <a:xfrm>
              <a:off x="788613" y="433606"/>
              <a:ext cx="374100" cy="101100"/>
              <a:chOff x="965750" y="594475"/>
              <a:chExt cx="374100" cy="101100"/>
            </a:xfrm>
          </p:grpSpPr>
          <p:grpSp>
            <p:nvGrpSpPr>
              <p:cNvPr id="1346" name="Google Shape;1346;p44"/>
              <p:cNvGrpSpPr/>
              <p:nvPr/>
            </p:nvGrpSpPr>
            <p:grpSpPr>
              <a:xfrm>
                <a:off x="965750" y="594475"/>
                <a:ext cx="101100" cy="101100"/>
                <a:chOff x="965750" y="594475"/>
                <a:chExt cx="101100" cy="101100"/>
              </a:xfrm>
            </p:grpSpPr>
            <p:sp>
              <p:nvSpPr>
                <p:cNvPr id="1347" name="Google Shape;1347;p44"/>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8" name="Google Shape;1348;p44"/>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1349" name="Google Shape;1349;p44"/>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1350" name="Google Shape;1350;p44"/>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4"/>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4"/>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3" name="Google Shape;1353;p44"/>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44"/>
          <p:cNvSpPr txBox="1">
            <a:spLocks noGrp="1"/>
          </p:cNvSpPr>
          <p:nvPr>
            <p:ph type="title"/>
          </p:nvPr>
        </p:nvSpPr>
        <p:spPr>
          <a:xfrm>
            <a:off x="282342" y="203879"/>
            <a:ext cx="8502919" cy="826635"/>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r>
              <a:rPr lang="es-ES" sz="2400" dirty="0"/>
              <a:t>Objetivo, utilidad y limitaciones de la información financiera con propósito general</a:t>
            </a:r>
            <a:endParaRPr sz="2400" dirty="0"/>
          </a:p>
        </p:txBody>
      </p:sp>
      <p:sp>
        <p:nvSpPr>
          <p:cNvPr id="1342" name="Google Shape;1342;p44"/>
          <p:cNvSpPr txBox="1">
            <a:spLocks noGrp="1"/>
          </p:cNvSpPr>
          <p:nvPr>
            <p:ph type="body" idx="1"/>
          </p:nvPr>
        </p:nvSpPr>
        <p:spPr>
          <a:xfrm>
            <a:off x="436494" y="1248228"/>
            <a:ext cx="8194613" cy="3546929"/>
          </a:xfrm>
          <a:prstGeom prst="rect">
            <a:avLst/>
          </a:prstGeom>
        </p:spPr>
        <p:txBody>
          <a:bodyPr spcFirstLastPara="1" wrap="square" lIns="182875" tIns="91425" rIns="274300" bIns="91425" anchor="ctr" anchorCtr="0">
            <a:noAutofit/>
          </a:bodyPr>
          <a:lstStyle/>
          <a:p>
            <a:pPr marL="0" lvl="0" indent="0">
              <a:buClr>
                <a:schemeClr val="dk1"/>
              </a:buClr>
              <a:buSzPts val="1100"/>
              <a:buNone/>
            </a:pPr>
            <a:r>
              <a:rPr lang="es-ES" sz="2400" dirty="0"/>
              <a:t>OB2: El objetivo de la información financiera con propósito general es proporcionar información financiera sobre determinada entidad que sea útil a los inversores, prestamistas y otros acreedores existentes para tomar decisiones, esas decisiones conllevan comprar, vender o mantener instrumentos de patrimonio y de deuda y proporcionar o liquidar préstamos y otras formas de crédito. </a:t>
            </a:r>
          </a:p>
        </p:txBody>
      </p:sp>
    </p:spTree>
    <p:extLst>
      <p:ext uri="{BB962C8B-B14F-4D97-AF65-F5344CB8AC3E}">
        <p14:creationId xmlns:p14="http://schemas.microsoft.com/office/powerpoint/2010/main" val="3986032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2" name="Google Shape;1342;p44"/>
          <p:cNvSpPr txBox="1">
            <a:spLocks noGrp="1"/>
          </p:cNvSpPr>
          <p:nvPr>
            <p:ph type="body" idx="1"/>
          </p:nvPr>
        </p:nvSpPr>
        <p:spPr>
          <a:xfrm>
            <a:off x="174172" y="159657"/>
            <a:ext cx="8781142" cy="4766128"/>
          </a:xfrm>
          <a:prstGeom prst="rect">
            <a:avLst/>
          </a:prstGeom>
        </p:spPr>
        <p:txBody>
          <a:bodyPr spcFirstLastPara="1" wrap="square" lIns="182875" tIns="91425" rIns="274300" bIns="91425" anchor="ctr" anchorCtr="0">
            <a:noAutofit/>
          </a:bodyPr>
          <a:lstStyle/>
          <a:p>
            <a:pPr marL="0" lvl="0" indent="0">
              <a:buClr>
                <a:schemeClr val="dk1"/>
              </a:buClr>
              <a:buSzPts val="1100"/>
              <a:buNone/>
            </a:pPr>
            <a:r>
              <a:rPr lang="es-ES" sz="1600" dirty="0"/>
              <a:t>OB3: Los inversores, prestamistas y otros acreedores existentes o potenciales necesitan información que les ayude a evaluar las perspectivas de entrada de efectivo neta futura a la entidad para conocer cuanta rentabilidad obtienen de esa inversión o préstamo. </a:t>
            </a:r>
          </a:p>
          <a:p>
            <a:pPr marL="0" lvl="0" indent="0">
              <a:buClr>
                <a:schemeClr val="dk1"/>
              </a:buClr>
              <a:buSzPts val="1100"/>
              <a:buNone/>
            </a:pPr>
            <a:r>
              <a:rPr lang="es-ES" sz="1600" dirty="0"/>
              <a:t>OB4: Para evaluar las perspectivas de entrada de efectivo neta futura de una entidad, los inversores, prestamistas y otros acreedores necesitan información sobre los recursos de la entidad, esta información sobre el cumplimiento de la gerencia con sus responsabilidades es útil para la toma de  decisiones de inversores, prestamistas y otros acreedores existentes. </a:t>
            </a:r>
          </a:p>
          <a:p>
            <a:pPr marL="0" lvl="0" indent="0">
              <a:buClr>
                <a:schemeClr val="dk1"/>
              </a:buClr>
              <a:buSzPts val="1100"/>
              <a:buNone/>
            </a:pPr>
            <a:r>
              <a:rPr lang="es-ES" sz="1600" dirty="0"/>
              <a:t>OB5: Numerosos inversores, prestamistas y otros acreedores no pueden requerir que las entidades les proporcionen información directamente, deben confiar en los informes financieros con propósito general para obtener la mayor parte de la información financiera que necesitan. </a:t>
            </a:r>
          </a:p>
          <a:p>
            <a:pPr marL="0" lvl="0" indent="0">
              <a:buClr>
                <a:schemeClr val="dk1"/>
              </a:buClr>
              <a:buSzPts val="1100"/>
              <a:buNone/>
            </a:pPr>
            <a:r>
              <a:rPr lang="es-ES" sz="1600" dirty="0"/>
              <a:t>OB6: Los informes financieros con propósito general no proporcionan toda la información que necesitan los inversores, prestamistas y otros acreedores, se necesita considerar información pertinente de otras fuentes, por ejemplo, las condiciones económicas generales y las expectativas, los sucesos y la situación política, y las perspectivas del sector industrial y de la empresa.</a:t>
            </a:r>
          </a:p>
        </p:txBody>
      </p:sp>
    </p:spTree>
    <p:extLst>
      <p:ext uri="{BB962C8B-B14F-4D97-AF65-F5344CB8AC3E}">
        <p14:creationId xmlns:p14="http://schemas.microsoft.com/office/powerpoint/2010/main" val="4139737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2" name="Google Shape;1342;p44"/>
          <p:cNvSpPr txBox="1">
            <a:spLocks noGrp="1"/>
          </p:cNvSpPr>
          <p:nvPr>
            <p:ph type="body" idx="1"/>
          </p:nvPr>
        </p:nvSpPr>
        <p:spPr>
          <a:xfrm>
            <a:off x="130628" y="130628"/>
            <a:ext cx="8839199" cy="4809671"/>
          </a:xfrm>
          <a:prstGeom prst="rect">
            <a:avLst/>
          </a:prstGeom>
        </p:spPr>
        <p:txBody>
          <a:bodyPr spcFirstLastPara="1" wrap="square" lIns="182875" tIns="91425" rIns="274300" bIns="91425" anchor="ctr" anchorCtr="0">
            <a:noAutofit/>
          </a:bodyPr>
          <a:lstStyle/>
          <a:p>
            <a:pPr marL="0" lvl="0" indent="0">
              <a:buClr>
                <a:schemeClr val="dk1"/>
              </a:buClr>
              <a:buSzPts val="1100"/>
              <a:buNone/>
            </a:pPr>
            <a:r>
              <a:rPr lang="es-ES" sz="1600" dirty="0"/>
              <a:t>OB7: Los informes financieros no están diseñados para mostrar el valor de la entidad que informa; pero proporcionan información para ayudar a los inversores, prestamistas y otros acreedores existentes o potenciales a estimar el valor de la entidad que informa. </a:t>
            </a:r>
          </a:p>
          <a:p>
            <a:pPr marL="0" lvl="0" indent="0">
              <a:buClr>
                <a:schemeClr val="dk1"/>
              </a:buClr>
              <a:buSzPts val="1100"/>
              <a:buNone/>
            </a:pPr>
            <a:r>
              <a:rPr lang="es-ES" sz="1600" dirty="0"/>
              <a:t>OB8: Los usuarios principales individuales tienen necesidades de información y deseos diferentes, y que posiblemente entran en conflicto. El Consejo tratará de proporcionar información que satisfaga las necesidades del mayor número de usuarios principales. </a:t>
            </a:r>
          </a:p>
          <a:p>
            <a:pPr marL="0" lvl="0" indent="0">
              <a:buClr>
                <a:schemeClr val="dk1"/>
              </a:buClr>
              <a:buSzPts val="1100"/>
              <a:buNone/>
            </a:pPr>
            <a:r>
              <a:rPr lang="es-ES" sz="1600" dirty="0"/>
              <a:t>OB9: La gerencia de una entidad que informa también está interesada en información financiera sobre la entidad, pero la gerencia no necesita confiar en informes financieros porque es capaz de obtener la información financiera que necesita de forma interna.</a:t>
            </a:r>
          </a:p>
          <a:p>
            <a:pPr marL="0" lvl="0" indent="0">
              <a:buClr>
                <a:schemeClr val="dk1"/>
              </a:buClr>
              <a:buSzPts val="1100"/>
              <a:buNone/>
            </a:pPr>
            <a:r>
              <a:rPr lang="es-ES" sz="1600" dirty="0"/>
              <a:t>OB10: Los reguladores y público distinto de los inversores, prestamistas y otros acreedores, pueden encontrar también útiles los informes financieros con propósito general. Sin embargo, esos informes no están principalmente dirigidos a estos otros grupos. </a:t>
            </a:r>
          </a:p>
          <a:p>
            <a:pPr marL="0" lvl="0" indent="0">
              <a:buClr>
                <a:schemeClr val="dk1"/>
              </a:buClr>
              <a:buSzPts val="1100"/>
              <a:buNone/>
            </a:pPr>
            <a:r>
              <a:rPr lang="es-ES" sz="1600" dirty="0"/>
              <a:t>OB11: Los informes financieros se basan en estimaciones, juicios y modelos en lugar de representaciones exactas, los cuales se establecen en el Marco Conceptual y cuya meta final a largo plazo es comprender, aceptar e implementar nuevas formas de analizar transacciones y otros sucesos. </a:t>
            </a:r>
          </a:p>
        </p:txBody>
      </p:sp>
    </p:spTree>
    <p:extLst>
      <p:ext uri="{BB962C8B-B14F-4D97-AF65-F5344CB8AC3E}">
        <p14:creationId xmlns:p14="http://schemas.microsoft.com/office/powerpoint/2010/main" val="2803805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78"/>
        <p:cNvGrpSpPr/>
        <p:nvPr/>
      </p:nvGrpSpPr>
      <p:grpSpPr>
        <a:xfrm>
          <a:off x="0" y="0"/>
          <a:ext cx="0" cy="0"/>
          <a:chOff x="0" y="0"/>
          <a:chExt cx="0" cy="0"/>
        </a:xfrm>
      </p:grpSpPr>
      <p:grpSp>
        <p:nvGrpSpPr>
          <p:cNvPr id="2179" name="Google Shape;2179;p55"/>
          <p:cNvGrpSpPr/>
          <p:nvPr/>
        </p:nvGrpSpPr>
        <p:grpSpPr>
          <a:xfrm>
            <a:off x="123965" y="333905"/>
            <a:ext cx="7610041" cy="3736686"/>
            <a:chOff x="717116" y="770502"/>
            <a:chExt cx="6601956" cy="3280358"/>
          </a:xfrm>
        </p:grpSpPr>
        <p:sp>
          <p:nvSpPr>
            <p:cNvPr id="2180" name="Google Shape;2180;p55"/>
            <p:cNvSpPr/>
            <p:nvPr/>
          </p:nvSpPr>
          <p:spPr>
            <a:xfrm>
              <a:off x="717572" y="1000760"/>
              <a:ext cx="6601500" cy="30501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5"/>
            <p:cNvSpPr/>
            <p:nvPr/>
          </p:nvSpPr>
          <p:spPr>
            <a:xfrm>
              <a:off x="717116" y="770502"/>
              <a:ext cx="66015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2" name="Google Shape;2182;p55"/>
            <p:cNvGrpSpPr/>
            <p:nvPr/>
          </p:nvGrpSpPr>
          <p:grpSpPr>
            <a:xfrm>
              <a:off x="788325" y="835591"/>
              <a:ext cx="374100" cy="101100"/>
              <a:chOff x="965750" y="594475"/>
              <a:chExt cx="374100" cy="101100"/>
            </a:xfrm>
          </p:grpSpPr>
          <p:grpSp>
            <p:nvGrpSpPr>
              <p:cNvPr id="2183" name="Google Shape;2183;p55"/>
              <p:cNvGrpSpPr/>
              <p:nvPr/>
            </p:nvGrpSpPr>
            <p:grpSpPr>
              <a:xfrm>
                <a:off x="965750" y="594475"/>
                <a:ext cx="101100" cy="101100"/>
                <a:chOff x="965750" y="594475"/>
                <a:chExt cx="101100" cy="101100"/>
              </a:xfrm>
            </p:grpSpPr>
            <p:sp>
              <p:nvSpPr>
                <p:cNvPr id="2184" name="Google Shape;2184;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85" name="Google Shape;2185;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86" name="Google Shape;2186;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187" name="Google Shape;2187;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0" name="Google Shape;2190;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2191" name="Google Shape;2191;p55"/>
          <p:cNvSpPr txBox="1">
            <a:spLocks noGrp="1"/>
          </p:cNvSpPr>
          <p:nvPr>
            <p:ph type="title"/>
          </p:nvPr>
        </p:nvSpPr>
        <p:spPr>
          <a:xfrm>
            <a:off x="319731" y="781523"/>
            <a:ext cx="7024294" cy="2926200"/>
          </a:xfrm>
          <a:prstGeom prst="rect">
            <a:avLst/>
          </a:prstGeom>
        </p:spPr>
        <p:txBody>
          <a:bodyPr spcFirstLastPara="1" wrap="square" lIns="91425" tIns="91425" rIns="91425" bIns="91425" anchor="ctr" anchorCtr="0">
            <a:noAutofit/>
          </a:bodyPr>
          <a:lstStyle/>
          <a:p>
            <a:pPr lvl="0"/>
            <a:r>
              <a:rPr lang="es-ES" sz="3600" dirty="0"/>
              <a:t>Información sobre los recursos económicos, los derechos de los acreedores y los cambios en estos de la entidad que informa. </a:t>
            </a:r>
            <a:endParaRPr sz="3600" dirty="0"/>
          </a:p>
        </p:txBody>
      </p:sp>
      <p:grpSp>
        <p:nvGrpSpPr>
          <p:cNvPr id="2192" name="Google Shape;2192;p55"/>
          <p:cNvGrpSpPr/>
          <p:nvPr/>
        </p:nvGrpSpPr>
        <p:grpSpPr>
          <a:xfrm>
            <a:off x="6610177" y="3185366"/>
            <a:ext cx="2081878" cy="1770450"/>
            <a:chOff x="717113" y="770507"/>
            <a:chExt cx="2081878" cy="1770450"/>
          </a:xfrm>
        </p:grpSpPr>
        <p:sp>
          <p:nvSpPr>
            <p:cNvPr id="2193" name="Google Shape;2193;p55"/>
            <p:cNvSpPr/>
            <p:nvPr/>
          </p:nvSpPr>
          <p:spPr>
            <a:xfrm>
              <a:off x="717291" y="1000757"/>
              <a:ext cx="2081700" cy="1540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5"/>
            <p:cNvSpPr/>
            <p:nvPr/>
          </p:nvSpPr>
          <p:spPr>
            <a:xfrm>
              <a:off x="717113" y="770507"/>
              <a:ext cx="20817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5" name="Google Shape;2195;p55"/>
            <p:cNvGrpSpPr/>
            <p:nvPr/>
          </p:nvGrpSpPr>
          <p:grpSpPr>
            <a:xfrm>
              <a:off x="788325" y="835591"/>
              <a:ext cx="374100" cy="101100"/>
              <a:chOff x="965750" y="594475"/>
              <a:chExt cx="374100" cy="101100"/>
            </a:xfrm>
          </p:grpSpPr>
          <p:grpSp>
            <p:nvGrpSpPr>
              <p:cNvPr id="2196" name="Google Shape;2196;p55"/>
              <p:cNvGrpSpPr/>
              <p:nvPr/>
            </p:nvGrpSpPr>
            <p:grpSpPr>
              <a:xfrm>
                <a:off x="965750" y="594475"/>
                <a:ext cx="101100" cy="101100"/>
                <a:chOff x="965750" y="594475"/>
                <a:chExt cx="101100" cy="101100"/>
              </a:xfrm>
            </p:grpSpPr>
            <p:sp>
              <p:nvSpPr>
                <p:cNvPr id="2197" name="Google Shape;2197;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8" name="Google Shape;2198;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99" name="Google Shape;2199;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200" name="Google Shape;2200;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03" name="Google Shape;2203;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pic>
        <p:nvPicPr>
          <p:cNvPr id="2" name="Picture 1"/>
          <p:cNvPicPr>
            <a:picLocks noChangeAspect="1"/>
          </p:cNvPicPr>
          <p:nvPr/>
        </p:nvPicPr>
        <p:blipFill>
          <a:blip r:embed="rId3"/>
          <a:stretch>
            <a:fillRect/>
          </a:stretch>
        </p:blipFill>
        <p:spPr>
          <a:xfrm>
            <a:off x="6610177" y="3433625"/>
            <a:ext cx="2079383" cy="1469691"/>
          </a:xfrm>
          <a:prstGeom prst="rect">
            <a:avLst/>
          </a:prstGeom>
        </p:spPr>
      </p:pic>
    </p:spTree>
    <p:extLst>
      <p:ext uri="{BB962C8B-B14F-4D97-AF65-F5344CB8AC3E}">
        <p14:creationId xmlns:p14="http://schemas.microsoft.com/office/powerpoint/2010/main" val="3853507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44"/>
          <p:cNvSpPr txBox="1">
            <a:spLocks noGrp="1"/>
          </p:cNvSpPr>
          <p:nvPr>
            <p:ph type="title"/>
          </p:nvPr>
        </p:nvSpPr>
        <p:spPr>
          <a:xfrm>
            <a:off x="453088" y="193109"/>
            <a:ext cx="8256176" cy="1171233"/>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r>
              <a:rPr lang="es-ES" sz="2400" dirty="0"/>
              <a:t>Información sobre los recursos económicos, los derechos de los acreedores y los cambios en estos de la entidad que informa.</a:t>
            </a:r>
            <a:endParaRPr sz="2400" dirty="0"/>
          </a:p>
        </p:txBody>
      </p:sp>
      <p:sp>
        <p:nvSpPr>
          <p:cNvPr id="1342" name="Google Shape;1342;p44"/>
          <p:cNvSpPr txBox="1">
            <a:spLocks noGrp="1"/>
          </p:cNvSpPr>
          <p:nvPr>
            <p:ph type="body" idx="1"/>
          </p:nvPr>
        </p:nvSpPr>
        <p:spPr>
          <a:xfrm>
            <a:off x="641081" y="1422399"/>
            <a:ext cx="7880190" cy="3503386"/>
          </a:xfrm>
          <a:prstGeom prst="rect">
            <a:avLst/>
          </a:prstGeom>
        </p:spPr>
        <p:txBody>
          <a:bodyPr spcFirstLastPara="1" wrap="square" lIns="182875" tIns="91425" rIns="274300" bIns="91425" anchor="ctr" anchorCtr="0">
            <a:noAutofit/>
          </a:bodyPr>
          <a:lstStyle/>
          <a:p>
            <a:pPr marL="0" lvl="0" indent="0">
              <a:buClr>
                <a:schemeClr val="dk1"/>
              </a:buClr>
              <a:buSzPts val="1100"/>
              <a:buNone/>
            </a:pPr>
            <a:r>
              <a:rPr lang="es-ES" sz="2000" dirty="0"/>
              <a:t>OB12: Los informes financieros proporcionan información sobre la situación financiera de una entidad que informa sobre los recursos económicos de una entidad, los derechos de los acreedores contra la entidad que informa,  los efectos de las transacciones y otros sucesos que cambian los recursos económicos y los derechos de los acreedores de una entidad que informa.  Este tipo de información es útil a la hora de tomar decisiones para proporcionar recursos a una entidad.</a:t>
            </a:r>
          </a:p>
        </p:txBody>
      </p:sp>
    </p:spTree>
    <p:extLst>
      <p:ext uri="{BB962C8B-B14F-4D97-AF65-F5344CB8AC3E}">
        <p14:creationId xmlns:p14="http://schemas.microsoft.com/office/powerpoint/2010/main" val="395869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78"/>
        <p:cNvGrpSpPr/>
        <p:nvPr/>
      </p:nvGrpSpPr>
      <p:grpSpPr>
        <a:xfrm>
          <a:off x="0" y="0"/>
          <a:ext cx="0" cy="0"/>
          <a:chOff x="0" y="0"/>
          <a:chExt cx="0" cy="0"/>
        </a:xfrm>
      </p:grpSpPr>
      <p:grpSp>
        <p:nvGrpSpPr>
          <p:cNvPr id="2179" name="Google Shape;2179;p55"/>
          <p:cNvGrpSpPr/>
          <p:nvPr/>
        </p:nvGrpSpPr>
        <p:grpSpPr>
          <a:xfrm>
            <a:off x="123965" y="333905"/>
            <a:ext cx="7610041" cy="3736686"/>
            <a:chOff x="717116" y="770502"/>
            <a:chExt cx="6601956" cy="3280358"/>
          </a:xfrm>
        </p:grpSpPr>
        <p:sp>
          <p:nvSpPr>
            <p:cNvPr id="2180" name="Google Shape;2180;p55"/>
            <p:cNvSpPr/>
            <p:nvPr/>
          </p:nvSpPr>
          <p:spPr>
            <a:xfrm>
              <a:off x="717572" y="1000760"/>
              <a:ext cx="6601500" cy="30501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5"/>
            <p:cNvSpPr/>
            <p:nvPr/>
          </p:nvSpPr>
          <p:spPr>
            <a:xfrm>
              <a:off x="717116" y="770502"/>
              <a:ext cx="66015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2" name="Google Shape;2182;p55"/>
            <p:cNvGrpSpPr/>
            <p:nvPr/>
          </p:nvGrpSpPr>
          <p:grpSpPr>
            <a:xfrm>
              <a:off x="788325" y="835591"/>
              <a:ext cx="374100" cy="101100"/>
              <a:chOff x="965750" y="594475"/>
              <a:chExt cx="374100" cy="101100"/>
            </a:xfrm>
          </p:grpSpPr>
          <p:grpSp>
            <p:nvGrpSpPr>
              <p:cNvPr id="2183" name="Google Shape;2183;p55"/>
              <p:cNvGrpSpPr/>
              <p:nvPr/>
            </p:nvGrpSpPr>
            <p:grpSpPr>
              <a:xfrm>
                <a:off x="965750" y="594475"/>
                <a:ext cx="101100" cy="101100"/>
                <a:chOff x="965750" y="594475"/>
                <a:chExt cx="101100" cy="101100"/>
              </a:xfrm>
            </p:grpSpPr>
            <p:sp>
              <p:nvSpPr>
                <p:cNvPr id="2184" name="Google Shape;2184;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85" name="Google Shape;2185;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86" name="Google Shape;2186;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187" name="Google Shape;2187;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0" name="Google Shape;2190;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2191" name="Google Shape;2191;p55"/>
          <p:cNvSpPr txBox="1">
            <a:spLocks noGrp="1"/>
          </p:cNvSpPr>
          <p:nvPr>
            <p:ph type="title"/>
          </p:nvPr>
        </p:nvSpPr>
        <p:spPr>
          <a:xfrm>
            <a:off x="319731" y="668790"/>
            <a:ext cx="5563959" cy="3038933"/>
          </a:xfrm>
          <a:prstGeom prst="rect">
            <a:avLst/>
          </a:prstGeom>
        </p:spPr>
        <p:txBody>
          <a:bodyPr spcFirstLastPara="1" wrap="square" lIns="91425" tIns="91425" rIns="91425" bIns="91425" anchor="ctr" anchorCtr="0">
            <a:noAutofit/>
          </a:bodyPr>
          <a:lstStyle/>
          <a:p>
            <a:pPr lvl="0"/>
            <a:r>
              <a:rPr lang="es-ES" sz="4400" dirty="0"/>
              <a:t>Recursos económicos y derechos de los acreedores. </a:t>
            </a:r>
            <a:endParaRPr sz="4400" dirty="0"/>
          </a:p>
        </p:txBody>
      </p:sp>
      <p:grpSp>
        <p:nvGrpSpPr>
          <p:cNvPr id="2192" name="Google Shape;2192;p55"/>
          <p:cNvGrpSpPr/>
          <p:nvPr/>
        </p:nvGrpSpPr>
        <p:grpSpPr>
          <a:xfrm>
            <a:off x="6378615" y="2395920"/>
            <a:ext cx="2081878" cy="1770450"/>
            <a:chOff x="717113" y="770507"/>
            <a:chExt cx="2081878" cy="1770450"/>
          </a:xfrm>
        </p:grpSpPr>
        <p:sp>
          <p:nvSpPr>
            <p:cNvPr id="2193" name="Google Shape;2193;p55"/>
            <p:cNvSpPr/>
            <p:nvPr/>
          </p:nvSpPr>
          <p:spPr>
            <a:xfrm>
              <a:off x="717291" y="1000757"/>
              <a:ext cx="2081700" cy="1540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5"/>
            <p:cNvSpPr/>
            <p:nvPr/>
          </p:nvSpPr>
          <p:spPr>
            <a:xfrm>
              <a:off x="717113" y="770507"/>
              <a:ext cx="20817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5" name="Google Shape;2195;p55"/>
            <p:cNvGrpSpPr/>
            <p:nvPr/>
          </p:nvGrpSpPr>
          <p:grpSpPr>
            <a:xfrm>
              <a:off x="788325" y="835591"/>
              <a:ext cx="374100" cy="101100"/>
              <a:chOff x="965750" y="594475"/>
              <a:chExt cx="374100" cy="101100"/>
            </a:xfrm>
          </p:grpSpPr>
          <p:grpSp>
            <p:nvGrpSpPr>
              <p:cNvPr id="2196" name="Google Shape;2196;p55"/>
              <p:cNvGrpSpPr/>
              <p:nvPr/>
            </p:nvGrpSpPr>
            <p:grpSpPr>
              <a:xfrm>
                <a:off x="965750" y="594475"/>
                <a:ext cx="101100" cy="101100"/>
                <a:chOff x="965750" y="594475"/>
                <a:chExt cx="101100" cy="101100"/>
              </a:xfrm>
            </p:grpSpPr>
            <p:sp>
              <p:nvSpPr>
                <p:cNvPr id="2197" name="Google Shape;2197;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8" name="Google Shape;2198;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99" name="Google Shape;2199;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200" name="Google Shape;2200;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03" name="Google Shape;2203;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pic>
        <p:nvPicPr>
          <p:cNvPr id="2" name="Picture 1"/>
          <p:cNvPicPr>
            <a:picLocks noChangeAspect="1"/>
          </p:cNvPicPr>
          <p:nvPr/>
        </p:nvPicPr>
        <p:blipFill>
          <a:blip r:embed="rId3"/>
          <a:stretch>
            <a:fillRect/>
          </a:stretch>
        </p:blipFill>
        <p:spPr>
          <a:xfrm>
            <a:off x="6380932" y="2632258"/>
            <a:ext cx="2079383" cy="1469691"/>
          </a:xfrm>
          <a:prstGeom prst="rect">
            <a:avLst/>
          </a:prstGeom>
        </p:spPr>
      </p:pic>
    </p:spTree>
    <p:extLst>
      <p:ext uri="{BB962C8B-B14F-4D97-AF65-F5344CB8AC3E}">
        <p14:creationId xmlns:p14="http://schemas.microsoft.com/office/powerpoint/2010/main" val="1341352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2" name="Google Shape;1342;p44"/>
          <p:cNvSpPr txBox="1">
            <a:spLocks noGrp="1"/>
          </p:cNvSpPr>
          <p:nvPr>
            <p:ph type="body" idx="1"/>
          </p:nvPr>
        </p:nvSpPr>
        <p:spPr>
          <a:xfrm>
            <a:off x="788275" y="672662"/>
            <a:ext cx="7372255" cy="3563444"/>
          </a:xfrm>
          <a:prstGeom prst="rect">
            <a:avLst/>
          </a:prstGeom>
        </p:spPr>
        <p:txBody>
          <a:bodyPr spcFirstLastPara="1" wrap="square" lIns="182875" tIns="91425" rIns="274300" bIns="91425" anchor="ctr" anchorCtr="0">
            <a:noAutofit/>
          </a:bodyPr>
          <a:lstStyle/>
          <a:p>
            <a:pPr marL="0" lvl="0" indent="0">
              <a:buClr>
                <a:schemeClr val="dk1"/>
              </a:buClr>
              <a:buSzPts val="1100"/>
              <a:buNone/>
            </a:pPr>
            <a:r>
              <a:rPr lang="es-ES" sz="1600" dirty="0"/>
              <a:t>OB13: La información sobre los recursos económicos y los derechos de los acreedores de la entidad que informa puede ayudar a los usuarios a identificar las fortalezas y debilidades financieras de esta entidad y con base a esto tomar decisiones prioritarias.</a:t>
            </a:r>
          </a:p>
          <a:p>
            <a:pPr marL="0" lvl="0" indent="0">
              <a:buClr>
                <a:schemeClr val="dk1"/>
              </a:buClr>
              <a:buSzPts val="1100"/>
              <a:buNone/>
            </a:pPr>
            <a:endParaRPr lang="es-ES" sz="1600" dirty="0"/>
          </a:p>
          <a:p>
            <a:pPr marL="0" lvl="0" indent="0">
              <a:buClr>
                <a:schemeClr val="dk1"/>
              </a:buClr>
              <a:buSzPts val="1100"/>
              <a:buNone/>
            </a:pPr>
            <a:r>
              <a:rPr lang="es-ES" sz="1600" dirty="0"/>
              <a:t>OB14: Los diferentes tipos de recursos económicos afectan de forma distinta a la evaluación de un usuario de las perspectivas de la entidad que informa sobre los flujos de efectivo futuros y los usuarios de los informes financieros necesitan conocer la naturaleza e importe de los recursos disponibles para utilizarlos en las operaciones de la entidad que informa.</a:t>
            </a:r>
          </a:p>
        </p:txBody>
      </p:sp>
    </p:spTree>
    <p:extLst>
      <p:ext uri="{BB962C8B-B14F-4D97-AF65-F5344CB8AC3E}">
        <p14:creationId xmlns:p14="http://schemas.microsoft.com/office/powerpoint/2010/main" val="2103377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78"/>
        <p:cNvGrpSpPr/>
        <p:nvPr/>
      </p:nvGrpSpPr>
      <p:grpSpPr>
        <a:xfrm>
          <a:off x="0" y="0"/>
          <a:ext cx="0" cy="0"/>
          <a:chOff x="0" y="0"/>
          <a:chExt cx="0" cy="0"/>
        </a:xfrm>
      </p:grpSpPr>
      <p:grpSp>
        <p:nvGrpSpPr>
          <p:cNvPr id="2179" name="Google Shape;2179;p55"/>
          <p:cNvGrpSpPr/>
          <p:nvPr/>
        </p:nvGrpSpPr>
        <p:grpSpPr>
          <a:xfrm>
            <a:off x="123965" y="333905"/>
            <a:ext cx="7610041" cy="3736686"/>
            <a:chOff x="717116" y="770502"/>
            <a:chExt cx="6601956" cy="3280358"/>
          </a:xfrm>
        </p:grpSpPr>
        <p:sp>
          <p:nvSpPr>
            <p:cNvPr id="2180" name="Google Shape;2180;p55"/>
            <p:cNvSpPr/>
            <p:nvPr/>
          </p:nvSpPr>
          <p:spPr>
            <a:xfrm>
              <a:off x="717572" y="1000760"/>
              <a:ext cx="6601500" cy="30501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5"/>
            <p:cNvSpPr/>
            <p:nvPr/>
          </p:nvSpPr>
          <p:spPr>
            <a:xfrm>
              <a:off x="717116" y="770502"/>
              <a:ext cx="66015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2" name="Google Shape;2182;p55"/>
            <p:cNvGrpSpPr/>
            <p:nvPr/>
          </p:nvGrpSpPr>
          <p:grpSpPr>
            <a:xfrm>
              <a:off x="788325" y="835591"/>
              <a:ext cx="374100" cy="101100"/>
              <a:chOff x="965750" y="594475"/>
              <a:chExt cx="374100" cy="101100"/>
            </a:xfrm>
          </p:grpSpPr>
          <p:grpSp>
            <p:nvGrpSpPr>
              <p:cNvPr id="2183" name="Google Shape;2183;p55"/>
              <p:cNvGrpSpPr/>
              <p:nvPr/>
            </p:nvGrpSpPr>
            <p:grpSpPr>
              <a:xfrm>
                <a:off x="965750" y="594475"/>
                <a:ext cx="101100" cy="101100"/>
                <a:chOff x="965750" y="594475"/>
                <a:chExt cx="101100" cy="101100"/>
              </a:xfrm>
            </p:grpSpPr>
            <p:sp>
              <p:nvSpPr>
                <p:cNvPr id="2184" name="Google Shape;2184;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85" name="Google Shape;2185;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86" name="Google Shape;2186;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187" name="Google Shape;2187;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0" name="Google Shape;2190;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2191" name="Google Shape;2191;p55"/>
          <p:cNvSpPr txBox="1">
            <a:spLocks noGrp="1"/>
          </p:cNvSpPr>
          <p:nvPr>
            <p:ph type="title"/>
          </p:nvPr>
        </p:nvSpPr>
        <p:spPr>
          <a:xfrm>
            <a:off x="319731" y="668790"/>
            <a:ext cx="5563959" cy="3038933"/>
          </a:xfrm>
          <a:prstGeom prst="rect">
            <a:avLst/>
          </a:prstGeom>
        </p:spPr>
        <p:txBody>
          <a:bodyPr spcFirstLastPara="1" wrap="square" lIns="91425" tIns="91425" rIns="91425" bIns="91425" anchor="ctr" anchorCtr="0">
            <a:noAutofit/>
          </a:bodyPr>
          <a:lstStyle/>
          <a:p>
            <a:pPr lvl="0"/>
            <a:r>
              <a:rPr lang="es-ES" sz="4400" dirty="0"/>
              <a:t>Cambios en los recursos económicos y en los derechos de los acreedores. </a:t>
            </a:r>
            <a:endParaRPr sz="4400" dirty="0"/>
          </a:p>
        </p:txBody>
      </p:sp>
      <p:grpSp>
        <p:nvGrpSpPr>
          <p:cNvPr id="2192" name="Google Shape;2192;p55"/>
          <p:cNvGrpSpPr/>
          <p:nvPr/>
        </p:nvGrpSpPr>
        <p:grpSpPr>
          <a:xfrm>
            <a:off x="6378615" y="2395920"/>
            <a:ext cx="2081878" cy="1770450"/>
            <a:chOff x="717113" y="770507"/>
            <a:chExt cx="2081878" cy="1770450"/>
          </a:xfrm>
        </p:grpSpPr>
        <p:sp>
          <p:nvSpPr>
            <p:cNvPr id="2193" name="Google Shape;2193;p55"/>
            <p:cNvSpPr/>
            <p:nvPr/>
          </p:nvSpPr>
          <p:spPr>
            <a:xfrm>
              <a:off x="717291" y="1000757"/>
              <a:ext cx="2081700" cy="1540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5"/>
            <p:cNvSpPr/>
            <p:nvPr/>
          </p:nvSpPr>
          <p:spPr>
            <a:xfrm>
              <a:off x="717113" y="770507"/>
              <a:ext cx="20817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5" name="Google Shape;2195;p55"/>
            <p:cNvGrpSpPr/>
            <p:nvPr/>
          </p:nvGrpSpPr>
          <p:grpSpPr>
            <a:xfrm>
              <a:off x="788325" y="835591"/>
              <a:ext cx="374100" cy="101100"/>
              <a:chOff x="965750" y="594475"/>
              <a:chExt cx="374100" cy="101100"/>
            </a:xfrm>
          </p:grpSpPr>
          <p:grpSp>
            <p:nvGrpSpPr>
              <p:cNvPr id="2196" name="Google Shape;2196;p55"/>
              <p:cNvGrpSpPr/>
              <p:nvPr/>
            </p:nvGrpSpPr>
            <p:grpSpPr>
              <a:xfrm>
                <a:off x="965750" y="594475"/>
                <a:ext cx="101100" cy="101100"/>
                <a:chOff x="965750" y="594475"/>
                <a:chExt cx="101100" cy="101100"/>
              </a:xfrm>
            </p:grpSpPr>
            <p:sp>
              <p:nvSpPr>
                <p:cNvPr id="2197" name="Google Shape;2197;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8" name="Google Shape;2198;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99" name="Google Shape;2199;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200" name="Google Shape;2200;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03" name="Google Shape;2203;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pic>
        <p:nvPicPr>
          <p:cNvPr id="2" name="Picture 1"/>
          <p:cNvPicPr>
            <a:picLocks noChangeAspect="1"/>
          </p:cNvPicPr>
          <p:nvPr/>
        </p:nvPicPr>
        <p:blipFill>
          <a:blip r:embed="rId3"/>
          <a:stretch>
            <a:fillRect/>
          </a:stretch>
        </p:blipFill>
        <p:spPr>
          <a:xfrm>
            <a:off x="6380932" y="2632258"/>
            <a:ext cx="2079383" cy="1469691"/>
          </a:xfrm>
          <a:prstGeom prst="rect">
            <a:avLst/>
          </a:prstGeom>
        </p:spPr>
      </p:pic>
    </p:spTree>
    <p:extLst>
      <p:ext uri="{BB962C8B-B14F-4D97-AF65-F5344CB8AC3E}">
        <p14:creationId xmlns:p14="http://schemas.microsoft.com/office/powerpoint/2010/main" val="3338334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2" name="Google Shape;1342;p44"/>
          <p:cNvSpPr txBox="1">
            <a:spLocks noGrp="1"/>
          </p:cNvSpPr>
          <p:nvPr>
            <p:ph type="body" idx="1"/>
          </p:nvPr>
        </p:nvSpPr>
        <p:spPr>
          <a:xfrm>
            <a:off x="1166648" y="609600"/>
            <a:ext cx="7126513" cy="3738115"/>
          </a:xfrm>
          <a:prstGeom prst="rect">
            <a:avLst/>
          </a:prstGeom>
        </p:spPr>
        <p:txBody>
          <a:bodyPr spcFirstLastPara="1" wrap="square" lIns="182875" tIns="91425" rIns="274300" bIns="91425" anchor="ctr" anchorCtr="0">
            <a:noAutofit/>
          </a:bodyPr>
          <a:lstStyle/>
          <a:p>
            <a:pPr marL="0" lvl="0" indent="0">
              <a:buClr>
                <a:schemeClr val="dk1"/>
              </a:buClr>
              <a:buSzPts val="1100"/>
              <a:buNone/>
            </a:pPr>
            <a:r>
              <a:rPr lang="es-ES" sz="1600" dirty="0"/>
              <a:t>OB15: Los cambios en los recursos económicos y en los derechos de los acreedores de la entidad proceden del rendimiento financiero de esa entidad y de otros sucesos o transacciones, tales como la emisión de deuda o instrumentos de patrimonio. Para evaluar de forma apropiada las perspectivas de flujos de efectivo futuros de la entidad que informa, los usuarios necesitan ser capaces de distinguir entre ambos cambios. </a:t>
            </a:r>
          </a:p>
          <a:p>
            <a:pPr marL="0" lvl="0" indent="0">
              <a:buClr>
                <a:schemeClr val="dk1"/>
              </a:buClr>
              <a:buSzPts val="1100"/>
              <a:buNone/>
            </a:pPr>
            <a:endParaRPr lang="es-ES" sz="1600" dirty="0"/>
          </a:p>
          <a:p>
            <a:pPr marL="0" lvl="0" indent="0">
              <a:buClr>
                <a:schemeClr val="dk1"/>
              </a:buClr>
              <a:buSzPts val="1100"/>
              <a:buNone/>
            </a:pPr>
            <a:r>
              <a:rPr lang="es-ES" sz="1600" dirty="0"/>
              <a:t>OB16: La información sobre el rendimiento financiero de una entidad ayuda a los usuarios a comprender la rentabilidad que la entidad ha producido a partir de sus recursos económicos. La información sobre la variabilidad y componentes de esa rentabilidad es también importante, especialmente para evaluar la incertidumbre de los flujos de efectivo futuros. </a:t>
            </a:r>
          </a:p>
        </p:txBody>
      </p:sp>
    </p:spTree>
    <p:extLst>
      <p:ext uri="{BB962C8B-B14F-4D97-AF65-F5344CB8AC3E}">
        <p14:creationId xmlns:p14="http://schemas.microsoft.com/office/powerpoint/2010/main" val="1871414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78"/>
        <p:cNvGrpSpPr/>
        <p:nvPr/>
      </p:nvGrpSpPr>
      <p:grpSpPr>
        <a:xfrm>
          <a:off x="0" y="0"/>
          <a:ext cx="0" cy="0"/>
          <a:chOff x="0" y="0"/>
          <a:chExt cx="0" cy="0"/>
        </a:xfrm>
      </p:grpSpPr>
      <p:grpSp>
        <p:nvGrpSpPr>
          <p:cNvPr id="2179" name="Google Shape;2179;p55"/>
          <p:cNvGrpSpPr/>
          <p:nvPr/>
        </p:nvGrpSpPr>
        <p:grpSpPr>
          <a:xfrm>
            <a:off x="123965" y="333905"/>
            <a:ext cx="7610041" cy="3736686"/>
            <a:chOff x="717116" y="770502"/>
            <a:chExt cx="6601956" cy="3280358"/>
          </a:xfrm>
        </p:grpSpPr>
        <p:sp>
          <p:nvSpPr>
            <p:cNvPr id="2180" name="Google Shape;2180;p55"/>
            <p:cNvSpPr/>
            <p:nvPr/>
          </p:nvSpPr>
          <p:spPr>
            <a:xfrm>
              <a:off x="717572" y="1000760"/>
              <a:ext cx="6601500" cy="30501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5"/>
            <p:cNvSpPr/>
            <p:nvPr/>
          </p:nvSpPr>
          <p:spPr>
            <a:xfrm>
              <a:off x="717116" y="770502"/>
              <a:ext cx="66015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2" name="Google Shape;2182;p55"/>
            <p:cNvGrpSpPr/>
            <p:nvPr/>
          </p:nvGrpSpPr>
          <p:grpSpPr>
            <a:xfrm>
              <a:off x="788325" y="835591"/>
              <a:ext cx="374100" cy="101100"/>
              <a:chOff x="965750" y="594475"/>
              <a:chExt cx="374100" cy="101100"/>
            </a:xfrm>
          </p:grpSpPr>
          <p:grpSp>
            <p:nvGrpSpPr>
              <p:cNvPr id="2183" name="Google Shape;2183;p55"/>
              <p:cNvGrpSpPr/>
              <p:nvPr/>
            </p:nvGrpSpPr>
            <p:grpSpPr>
              <a:xfrm>
                <a:off x="965750" y="594475"/>
                <a:ext cx="101100" cy="101100"/>
                <a:chOff x="965750" y="594475"/>
                <a:chExt cx="101100" cy="101100"/>
              </a:xfrm>
            </p:grpSpPr>
            <p:sp>
              <p:nvSpPr>
                <p:cNvPr id="2184" name="Google Shape;2184;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85" name="Google Shape;2185;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86" name="Google Shape;2186;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187" name="Google Shape;2187;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0" name="Google Shape;2190;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2191" name="Google Shape;2191;p55"/>
          <p:cNvSpPr txBox="1">
            <a:spLocks noGrp="1"/>
          </p:cNvSpPr>
          <p:nvPr>
            <p:ph type="title"/>
          </p:nvPr>
        </p:nvSpPr>
        <p:spPr>
          <a:xfrm>
            <a:off x="319731" y="668790"/>
            <a:ext cx="7413749" cy="3038933"/>
          </a:xfrm>
          <a:prstGeom prst="rect">
            <a:avLst/>
          </a:prstGeom>
        </p:spPr>
        <p:txBody>
          <a:bodyPr spcFirstLastPara="1" wrap="square" lIns="91425" tIns="91425" rIns="91425" bIns="91425" anchor="ctr" anchorCtr="0">
            <a:noAutofit/>
          </a:bodyPr>
          <a:lstStyle/>
          <a:p>
            <a:pPr lvl="0"/>
            <a:r>
              <a:rPr lang="es-ES" sz="4400" dirty="0"/>
              <a:t>Rendimiento financiero reflejado por la contabilidad de acumulación (o devengo)</a:t>
            </a:r>
            <a:endParaRPr sz="4400" dirty="0"/>
          </a:p>
        </p:txBody>
      </p:sp>
      <p:grpSp>
        <p:nvGrpSpPr>
          <p:cNvPr id="2192" name="Google Shape;2192;p55"/>
          <p:cNvGrpSpPr/>
          <p:nvPr/>
        </p:nvGrpSpPr>
        <p:grpSpPr>
          <a:xfrm>
            <a:off x="6821432" y="2895094"/>
            <a:ext cx="2081878" cy="1770450"/>
            <a:chOff x="717113" y="770507"/>
            <a:chExt cx="2081878" cy="1770450"/>
          </a:xfrm>
        </p:grpSpPr>
        <p:sp>
          <p:nvSpPr>
            <p:cNvPr id="2193" name="Google Shape;2193;p55"/>
            <p:cNvSpPr/>
            <p:nvPr/>
          </p:nvSpPr>
          <p:spPr>
            <a:xfrm>
              <a:off x="717291" y="1000757"/>
              <a:ext cx="2081700" cy="1540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5"/>
            <p:cNvSpPr/>
            <p:nvPr/>
          </p:nvSpPr>
          <p:spPr>
            <a:xfrm>
              <a:off x="717113" y="770507"/>
              <a:ext cx="20817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5" name="Google Shape;2195;p55"/>
            <p:cNvGrpSpPr/>
            <p:nvPr/>
          </p:nvGrpSpPr>
          <p:grpSpPr>
            <a:xfrm>
              <a:off x="788325" y="835591"/>
              <a:ext cx="374100" cy="101100"/>
              <a:chOff x="965750" y="594475"/>
              <a:chExt cx="374100" cy="101100"/>
            </a:xfrm>
          </p:grpSpPr>
          <p:grpSp>
            <p:nvGrpSpPr>
              <p:cNvPr id="2196" name="Google Shape;2196;p55"/>
              <p:cNvGrpSpPr/>
              <p:nvPr/>
            </p:nvGrpSpPr>
            <p:grpSpPr>
              <a:xfrm>
                <a:off x="965750" y="594475"/>
                <a:ext cx="101100" cy="101100"/>
                <a:chOff x="965750" y="594475"/>
                <a:chExt cx="101100" cy="101100"/>
              </a:xfrm>
            </p:grpSpPr>
            <p:sp>
              <p:nvSpPr>
                <p:cNvPr id="2197" name="Google Shape;2197;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8" name="Google Shape;2198;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99" name="Google Shape;2199;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200" name="Google Shape;2200;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03" name="Google Shape;2203;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pic>
        <p:nvPicPr>
          <p:cNvPr id="2" name="Picture 1"/>
          <p:cNvPicPr>
            <a:picLocks noChangeAspect="1"/>
          </p:cNvPicPr>
          <p:nvPr/>
        </p:nvPicPr>
        <p:blipFill>
          <a:blip r:embed="rId3"/>
          <a:stretch>
            <a:fillRect/>
          </a:stretch>
        </p:blipFill>
        <p:spPr>
          <a:xfrm>
            <a:off x="6823927" y="3142351"/>
            <a:ext cx="2079383" cy="1469691"/>
          </a:xfrm>
          <a:prstGeom prst="rect">
            <a:avLst/>
          </a:prstGeom>
        </p:spPr>
      </p:pic>
    </p:spTree>
    <p:extLst>
      <p:ext uri="{BB962C8B-B14F-4D97-AF65-F5344CB8AC3E}">
        <p14:creationId xmlns:p14="http://schemas.microsoft.com/office/powerpoint/2010/main" val="3362699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8"/>
        <p:cNvGrpSpPr/>
        <p:nvPr/>
      </p:nvGrpSpPr>
      <p:grpSpPr>
        <a:xfrm>
          <a:off x="0" y="0"/>
          <a:ext cx="0" cy="0"/>
          <a:chOff x="0" y="0"/>
          <a:chExt cx="0" cy="0"/>
        </a:xfrm>
      </p:grpSpPr>
      <p:grpSp>
        <p:nvGrpSpPr>
          <p:cNvPr id="2179" name="Google Shape;2179;p55"/>
          <p:cNvGrpSpPr/>
          <p:nvPr/>
        </p:nvGrpSpPr>
        <p:grpSpPr>
          <a:xfrm>
            <a:off x="470381" y="608004"/>
            <a:ext cx="7610041" cy="3736686"/>
            <a:chOff x="717116" y="770502"/>
            <a:chExt cx="6601956" cy="3280358"/>
          </a:xfrm>
        </p:grpSpPr>
        <p:sp>
          <p:nvSpPr>
            <p:cNvPr id="2180" name="Google Shape;2180;p55"/>
            <p:cNvSpPr/>
            <p:nvPr/>
          </p:nvSpPr>
          <p:spPr>
            <a:xfrm>
              <a:off x="717572" y="1000760"/>
              <a:ext cx="6601500" cy="30501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5"/>
            <p:cNvSpPr/>
            <p:nvPr/>
          </p:nvSpPr>
          <p:spPr>
            <a:xfrm>
              <a:off x="717116" y="770502"/>
              <a:ext cx="66015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2" name="Google Shape;2182;p55"/>
            <p:cNvGrpSpPr/>
            <p:nvPr/>
          </p:nvGrpSpPr>
          <p:grpSpPr>
            <a:xfrm>
              <a:off x="788325" y="835591"/>
              <a:ext cx="374100" cy="101100"/>
              <a:chOff x="965750" y="594475"/>
              <a:chExt cx="374100" cy="101100"/>
            </a:xfrm>
          </p:grpSpPr>
          <p:grpSp>
            <p:nvGrpSpPr>
              <p:cNvPr id="2183" name="Google Shape;2183;p55"/>
              <p:cNvGrpSpPr/>
              <p:nvPr/>
            </p:nvGrpSpPr>
            <p:grpSpPr>
              <a:xfrm>
                <a:off x="965750" y="594475"/>
                <a:ext cx="101100" cy="101100"/>
                <a:chOff x="965750" y="594475"/>
                <a:chExt cx="101100" cy="101100"/>
              </a:xfrm>
            </p:grpSpPr>
            <p:sp>
              <p:nvSpPr>
                <p:cNvPr id="2184" name="Google Shape;2184;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85" name="Google Shape;2185;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86" name="Google Shape;2186;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187" name="Google Shape;2187;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0" name="Google Shape;2190;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2191" name="Google Shape;2191;p55"/>
          <p:cNvSpPr txBox="1">
            <a:spLocks noGrp="1"/>
          </p:cNvSpPr>
          <p:nvPr>
            <p:ph type="title"/>
          </p:nvPr>
        </p:nvSpPr>
        <p:spPr>
          <a:xfrm>
            <a:off x="798852" y="871070"/>
            <a:ext cx="6350548" cy="307720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t>Características cualitativas fundamentales. </a:t>
            </a:r>
            <a:endParaRPr sz="4400" dirty="0"/>
          </a:p>
        </p:txBody>
      </p:sp>
      <p:grpSp>
        <p:nvGrpSpPr>
          <p:cNvPr id="2192" name="Google Shape;2192;p55"/>
          <p:cNvGrpSpPr/>
          <p:nvPr/>
        </p:nvGrpSpPr>
        <p:grpSpPr>
          <a:xfrm>
            <a:off x="6693156" y="3077122"/>
            <a:ext cx="2081878" cy="1770450"/>
            <a:chOff x="717113" y="770507"/>
            <a:chExt cx="2081878" cy="1770450"/>
          </a:xfrm>
        </p:grpSpPr>
        <p:sp>
          <p:nvSpPr>
            <p:cNvPr id="2193" name="Google Shape;2193;p55"/>
            <p:cNvSpPr/>
            <p:nvPr/>
          </p:nvSpPr>
          <p:spPr>
            <a:xfrm>
              <a:off x="717291" y="1000757"/>
              <a:ext cx="2081700" cy="1540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5"/>
            <p:cNvSpPr/>
            <p:nvPr/>
          </p:nvSpPr>
          <p:spPr>
            <a:xfrm>
              <a:off x="717113" y="770507"/>
              <a:ext cx="20817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5" name="Google Shape;2195;p55"/>
            <p:cNvGrpSpPr/>
            <p:nvPr/>
          </p:nvGrpSpPr>
          <p:grpSpPr>
            <a:xfrm>
              <a:off x="788325" y="835591"/>
              <a:ext cx="374100" cy="101100"/>
              <a:chOff x="965750" y="594475"/>
              <a:chExt cx="374100" cy="101100"/>
            </a:xfrm>
          </p:grpSpPr>
          <p:grpSp>
            <p:nvGrpSpPr>
              <p:cNvPr id="2196" name="Google Shape;2196;p55"/>
              <p:cNvGrpSpPr/>
              <p:nvPr/>
            </p:nvGrpSpPr>
            <p:grpSpPr>
              <a:xfrm>
                <a:off x="965750" y="594475"/>
                <a:ext cx="101100" cy="101100"/>
                <a:chOff x="965750" y="594475"/>
                <a:chExt cx="101100" cy="101100"/>
              </a:xfrm>
            </p:grpSpPr>
            <p:sp>
              <p:nvSpPr>
                <p:cNvPr id="2197" name="Google Shape;2197;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8" name="Google Shape;2198;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99" name="Google Shape;2199;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200" name="Google Shape;2200;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03" name="Google Shape;2203;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pic>
        <p:nvPicPr>
          <p:cNvPr id="2050" name="Picture 2" descr="Ver las imágenes de ori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3156" y="3366640"/>
            <a:ext cx="2086831" cy="1466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2" name="Google Shape;1342;p44"/>
          <p:cNvSpPr txBox="1">
            <a:spLocks noGrp="1"/>
          </p:cNvSpPr>
          <p:nvPr>
            <p:ph type="body" idx="1"/>
          </p:nvPr>
        </p:nvSpPr>
        <p:spPr>
          <a:xfrm>
            <a:off x="126124" y="84083"/>
            <a:ext cx="8902262" cy="4897820"/>
          </a:xfrm>
          <a:prstGeom prst="rect">
            <a:avLst/>
          </a:prstGeom>
        </p:spPr>
        <p:txBody>
          <a:bodyPr spcFirstLastPara="1" wrap="square" lIns="182875" tIns="91425" rIns="274300" bIns="91425" anchor="ctr" anchorCtr="0">
            <a:noAutofit/>
          </a:bodyPr>
          <a:lstStyle/>
          <a:p>
            <a:pPr marL="0" lvl="0" indent="0">
              <a:buClr>
                <a:schemeClr val="dk1"/>
              </a:buClr>
              <a:buSzPts val="1100"/>
              <a:buNone/>
            </a:pPr>
            <a:r>
              <a:rPr lang="es-ES" sz="1600" dirty="0"/>
              <a:t>OB17: La contabilidad de acumulación (o devengo) describe los efectos de las transacciones y otros sucesos y circunstancias sobre los recursos económicos a través del tiempo. Esto es importante porque la información sobre los recursos económicos y los derechos de los acreedores de la entidad que informa proporciona una mejor base para evaluar el rendimiento pasado y futuro de la entidad con la información únicamente sobre cobros y pagos del periodo. </a:t>
            </a:r>
          </a:p>
          <a:p>
            <a:pPr marL="0" lvl="0" indent="0">
              <a:buClr>
                <a:schemeClr val="dk1"/>
              </a:buClr>
              <a:buSzPts val="1100"/>
              <a:buNone/>
            </a:pPr>
            <a:r>
              <a:rPr lang="es-ES" sz="1600" dirty="0"/>
              <a:t>OB18: La información sobre el rendimiento financiero de la entidad que informa durante un periodo, reflejado por los cambios en sus recursos económicos y los derechos de los acreedores es útil para evaluar la capacidad pasada y futura de la entidad para generar entradas de efectivo netas. Esa información indica en qué medida la entidad que informa ha incrementado sus recursos económicos disponibles, y de ese modo su capacidad para generar entradas de efectivo netas mediante sus operaciones, en lugar de obtener recursos adicionales directamente de los inversores y acreedores. </a:t>
            </a:r>
          </a:p>
          <a:p>
            <a:pPr marL="0" lvl="0" indent="0">
              <a:buClr>
                <a:schemeClr val="dk1"/>
              </a:buClr>
              <a:buSzPts val="1100"/>
              <a:buNone/>
            </a:pPr>
            <a:r>
              <a:rPr lang="es-ES" sz="1600" dirty="0"/>
              <a:t>OB19: La información sobre el rendimiento financiero de la entidad que informa durante un periodo puede indicar la medida en que sucesos como los cambios en los precios de mercado o las tasas de interés han incrementado o disminuido los recursos económicos y los derechos de los acreedores de la entidad, afectando a la capacidad de la entidad para generar entradas de efectivo netas.</a:t>
            </a:r>
          </a:p>
        </p:txBody>
      </p:sp>
    </p:spTree>
    <p:extLst>
      <p:ext uri="{BB962C8B-B14F-4D97-AF65-F5344CB8AC3E}">
        <p14:creationId xmlns:p14="http://schemas.microsoft.com/office/powerpoint/2010/main" val="147593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78"/>
        <p:cNvGrpSpPr/>
        <p:nvPr/>
      </p:nvGrpSpPr>
      <p:grpSpPr>
        <a:xfrm>
          <a:off x="0" y="0"/>
          <a:ext cx="0" cy="0"/>
          <a:chOff x="0" y="0"/>
          <a:chExt cx="0" cy="0"/>
        </a:xfrm>
      </p:grpSpPr>
      <p:grpSp>
        <p:nvGrpSpPr>
          <p:cNvPr id="2179" name="Google Shape;2179;p55"/>
          <p:cNvGrpSpPr/>
          <p:nvPr/>
        </p:nvGrpSpPr>
        <p:grpSpPr>
          <a:xfrm>
            <a:off x="123965" y="333905"/>
            <a:ext cx="7610041" cy="3736686"/>
            <a:chOff x="717116" y="770502"/>
            <a:chExt cx="6601956" cy="3280358"/>
          </a:xfrm>
        </p:grpSpPr>
        <p:sp>
          <p:nvSpPr>
            <p:cNvPr id="2180" name="Google Shape;2180;p55"/>
            <p:cNvSpPr/>
            <p:nvPr/>
          </p:nvSpPr>
          <p:spPr>
            <a:xfrm>
              <a:off x="717572" y="1000760"/>
              <a:ext cx="6601500" cy="30501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5"/>
            <p:cNvSpPr/>
            <p:nvPr/>
          </p:nvSpPr>
          <p:spPr>
            <a:xfrm>
              <a:off x="717116" y="770502"/>
              <a:ext cx="66015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2" name="Google Shape;2182;p55"/>
            <p:cNvGrpSpPr/>
            <p:nvPr/>
          </p:nvGrpSpPr>
          <p:grpSpPr>
            <a:xfrm>
              <a:off x="788325" y="835591"/>
              <a:ext cx="374100" cy="101100"/>
              <a:chOff x="965750" y="594475"/>
              <a:chExt cx="374100" cy="101100"/>
            </a:xfrm>
          </p:grpSpPr>
          <p:grpSp>
            <p:nvGrpSpPr>
              <p:cNvPr id="2183" name="Google Shape;2183;p55"/>
              <p:cNvGrpSpPr/>
              <p:nvPr/>
            </p:nvGrpSpPr>
            <p:grpSpPr>
              <a:xfrm>
                <a:off x="965750" y="594475"/>
                <a:ext cx="101100" cy="101100"/>
                <a:chOff x="965750" y="594475"/>
                <a:chExt cx="101100" cy="101100"/>
              </a:xfrm>
            </p:grpSpPr>
            <p:sp>
              <p:nvSpPr>
                <p:cNvPr id="2184" name="Google Shape;2184;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85" name="Google Shape;2185;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86" name="Google Shape;2186;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187" name="Google Shape;2187;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0" name="Google Shape;2190;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2191" name="Google Shape;2191;p55"/>
          <p:cNvSpPr txBox="1">
            <a:spLocks noGrp="1"/>
          </p:cNvSpPr>
          <p:nvPr>
            <p:ph type="title"/>
          </p:nvPr>
        </p:nvSpPr>
        <p:spPr>
          <a:xfrm>
            <a:off x="319731" y="668790"/>
            <a:ext cx="7413749" cy="3038933"/>
          </a:xfrm>
          <a:prstGeom prst="rect">
            <a:avLst/>
          </a:prstGeom>
        </p:spPr>
        <p:txBody>
          <a:bodyPr spcFirstLastPara="1" wrap="square" lIns="91425" tIns="91425" rIns="91425" bIns="91425" anchor="ctr" anchorCtr="0">
            <a:noAutofit/>
          </a:bodyPr>
          <a:lstStyle/>
          <a:p>
            <a:pPr lvl="0"/>
            <a:r>
              <a:rPr lang="es-ES" sz="4400" dirty="0"/>
              <a:t>Rendimiento financiero reflejado por flujos de efectivo pasados. </a:t>
            </a:r>
            <a:endParaRPr sz="4400" dirty="0"/>
          </a:p>
        </p:txBody>
      </p:sp>
      <p:grpSp>
        <p:nvGrpSpPr>
          <p:cNvPr id="2192" name="Google Shape;2192;p55"/>
          <p:cNvGrpSpPr/>
          <p:nvPr/>
        </p:nvGrpSpPr>
        <p:grpSpPr>
          <a:xfrm>
            <a:off x="6821432" y="2895094"/>
            <a:ext cx="2081878" cy="1770450"/>
            <a:chOff x="717113" y="770507"/>
            <a:chExt cx="2081878" cy="1770450"/>
          </a:xfrm>
        </p:grpSpPr>
        <p:sp>
          <p:nvSpPr>
            <p:cNvPr id="2193" name="Google Shape;2193;p55"/>
            <p:cNvSpPr/>
            <p:nvPr/>
          </p:nvSpPr>
          <p:spPr>
            <a:xfrm>
              <a:off x="717291" y="1000757"/>
              <a:ext cx="2081700" cy="1540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5"/>
            <p:cNvSpPr/>
            <p:nvPr/>
          </p:nvSpPr>
          <p:spPr>
            <a:xfrm>
              <a:off x="717113" y="770507"/>
              <a:ext cx="20817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5" name="Google Shape;2195;p55"/>
            <p:cNvGrpSpPr/>
            <p:nvPr/>
          </p:nvGrpSpPr>
          <p:grpSpPr>
            <a:xfrm>
              <a:off x="788325" y="835591"/>
              <a:ext cx="374100" cy="101100"/>
              <a:chOff x="965750" y="594475"/>
              <a:chExt cx="374100" cy="101100"/>
            </a:xfrm>
          </p:grpSpPr>
          <p:grpSp>
            <p:nvGrpSpPr>
              <p:cNvPr id="2196" name="Google Shape;2196;p55"/>
              <p:cNvGrpSpPr/>
              <p:nvPr/>
            </p:nvGrpSpPr>
            <p:grpSpPr>
              <a:xfrm>
                <a:off x="965750" y="594475"/>
                <a:ext cx="101100" cy="101100"/>
                <a:chOff x="965750" y="594475"/>
                <a:chExt cx="101100" cy="101100"/>
              </a:xfrm>
            </p:grpSpPr>
            <p:sp>
              <p:nvSpPr>
                <p:cNvPr id="2197" name="Google Shape;2197;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8" name="Google Shape;2198;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99" name="Google Shape;2199;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200" name="Google Shape;2200;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03" name="Google Shape;2203;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pic>
        <p:nvPicPr>
          <p:cNvPr id="2" name="Picture 1"/>
          <p:cNvPicPr>
            <a:picLocks noChangeAspect="1"/>
          </p:cNvPicPr>
          <p:nvPr/>
        </p:nvPicPr>
        <p:blipFill>
          <a:blip r:embed="rId3"/>
          <a:stretch>
            <a:fillRect/>
          </a:stretch>
        </p:blipFill>
        <p:spPr>
          <a:xfrm>
            <a:off x="6823927" y="3142351"/>
            <a:ext cx="2079383" cy="1469691"/>
          </a:xfrm>
          <a:prstGeom prst="rect">
            <a:avLst/>
          </a:prstGeom>
        </p:spPr>
      </p:pic>
    </p:spTree>
    <p:extLst>
      <p:ext uri="{BB962C8B-B14F-4D97-AF65-F5344CB8AC3E}">
        <p14:creationId xmlns:p14="http://schemas.microsoft.com/office/powerpoint/2010/main" val="19698453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2" name="Google Shape;1342;p44"/>
          <p:cNvSpPr txBox="1">
            <a:spLocks noGrp="1"/>
          </p:cNvSpPr>
          <p:nvPr>
            <p:ph type="body" idx="1"/>
          </p:nvPr>
        </p:nvSpPr>
        <p:spPr>
          <a:xfrm>
            <a:off x="693683" y="483477"/>
            <a:ext cx="7977352" cy="4000874"/>
          </a:xfrm>
          <a:prstGeom prst="rect">
            <a:avLst/>
          </a:prstGeom>
        </p:spPr>
        <p:txBody>
          <a:bodyPr spcFirstLastPara="1" wrap="square" lIns="182875" tIns="91425" rIns="274300" bIns="91425" anchor="ctr" anchorCtr="0">
            <a:noAutofit/>
          </a:bodyPr>
          <a:lstStyle/>
          <a:p>
            <a:pPr marL="0" lvl="0" indent="0">
              <a:buClr>
                <a:schemeClr val="dk1"/>
              </a:buClr>
              <a:buSzPts val="1100"/>
              <a:buNone/>
            </a:pPr>
            <a:r>
              <a:rPr lang="es-ES" sz="2000" dirty="0"/>
              <a:t>OB20: La información sobre los flujos de efectivo de una entidad que informa durante un periodo también ayuda a los usuarios a evaluar la capacidad de la entidad para generar entradas de efectivo netas futuras. La información sobre los flujos de efectivo ayuda a los usuarios a comprender las operaciones de una entidad que informa, a evaluar sus actividades de inversión y financiación, determinar su liquidez y solvencia e interpretar otra información sobre el rendimiento financiero.</a:t>
            </a:r>
          </a:p>
        </p:txBody>
      </p:sp>
    </p:spTree>
    <p:extLst>
      <p:ext uri="{BB962C8B-B14F-4D97-AF65-F5344CB8AC3E}">
        <p14:creationId xmlns:p14="http://schemas.microsoft.com/office/powerpoint/2010/main" val="4080821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78"/>
        <p:cNvGrpSpPr/>
        <p:nvPr/>
      </p:nvGrpSpPr>
      <p:grpSpPr>
        <a:xfrm>
          <a:off x="0" y="0"/>
          <a:ext cx="0" cy="0"/>
          <a:chOff x="0" y="0"/>
          <a:chExt cx="0" cy="0"/>
        </a:xfrm>
      </p:grpSpPr>
      <p:grpSp>
        <p:nvGrpSpPr>
          <p:cNvPr id="2179" name="Google Shape;2179;p55"/>
          <p:cNvGrpSpPr/>
          <p:nvPr/>
        </p:nvGrpSpPr>
        <p:grpSpPr>
          <a:xfrm>
            <a:off x="123965" y="333905"/>
            <a:ext cx="7610041" cy="3736686"/>
            <a:chOff x="717116" y="770502"/>
            <a:chExt cx="6601956" cy="3280358"/>
          </a:xfrm>
        </p:grpSpPr>
        <p:sp>
          <p:nvSpPr>
            <p:cNvPr id="2180" name="Google Shape;2180;p55"/>
            <p:cNvSpPr/>
            <p:nvPr/>
          </p:nvSpPr>
          <p:spPr>
            <a:xfrm>
              <a:off x="717572" y="1000760"/>
              <a:ext cx="6601500" cy="30501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5"/>
            <p:cNvSpPr/>
            <p:nvPr/>
          </p:nvSpPr>
          <p:spPr>
            <a:xfrm>
              <a:off x="717116" y="770502"/>
              <a:ext cx="66015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2" name="Google Shape;2182;p55"/>
            <p:cNvGrpSpPr/>
            <p:nvPr/>
          </p:nvGrpSpPr>
          <p:grpSpPr>
            <a:xfrm>
              <a:off x="788325" y="835591"/>
              <a:ext cx="374100" cy="101100"/>
              <a:chOff x="965750" y="594475"/>
              <a:chExt cx="374100" cy="101100"/>
            </a:xfrm>
          </p:grpSpPr>
          <p:grpSp>
            <p:nvGrpSpPr>
              <p:cNvPr id="2183" name="Google Shape;2183;p55"/>
              <p:cNvGrpSpPr/>
              <p:nvPr/>
            </p:nvGrpSpPr>
            <p:grpSpPr>
              <a:xfrm>
                <a:off x="965750" y="594475"/>
                <a:ext cx="101100" cy="101100"/>
                <a:chOff x="965750" y="594475"/>
                <a:chExt cx="101100" cy="101100"/>
              </a:xfrm>
            </p:grpSpPr>
            <p:sp>
              <p:nvSpPr>
                <p:cNvPr id="2184" name="Google Shape;2184;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85" name="Google Shape;2185;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86" name="Google Shape;2186;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187" name="Google Shape;2187;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0" name="Google Shape;2190;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2191" name="Google Shape;2191;p55"/>
          <p:cNvSpPr txBox="1">
            <a:spLocks noGrp="1"/>
          </p:cNvSpPr>
          <p:nvPr>
            <p:ph type="title"/>
          </p:nvPr>
        </p:nvSpPr>
        <p:spPr>
          <a:xfrm>
            <a:off x="319731" y="668790"/>
            <a:ext cx="7413749" cy="3038933"/>
          </a:xfrm>
          <a:prstGeom prst="rect">
            <a:avLst/>
          </a:prstGeom>
        </p:spPr>
        <p:txBody>
          <a:bodyPr spcFirstLastPara="1" wrap="square" lIns="91425" tIns="91425" rIns="91425" bIns="91425" anchor="ctr" anchorCtr="0">
            <a:noAutofit/>
          </a:bodyPr>
          <a:lstStyle/>
          <a:p>
            <a:pPr lvl="0"/>
            <a:r>
              <a:rPr lang="es-ES" sz="3200" dirty="0"/>
              <a:t>Cambios en los recursos económicos y en los derechos de los acreedores que no proceden del rendimiento financiero.</a:t>
            </a:r>
            <a:endParaRPr sz="3200" dirty="0"/>
          </a:p>
        </p:txBody>
      </p:sp>
      <p:grpSp>
        <p:nvGrpSpPr>
          <p:cNvPr id="2192" name="Google Shape;2192;p55"/>
          <p:cNvGrpSpPr/>
          <p:nvPr/>
        </p:nvGrpSpPr>
        <p:grpSpPr>
          <a:xfrm>
            <a:off x="6821432" y="2895094"/>
            <a:ext cx="2081878" cy="1770450"/>
            <a:chOff x="717113" y="770507"/>
            <a:chExt cx="2081878" cy="1770450"/>
          </a:xfrm>
        </p:grpSpPr>
        <p:sp>
          <p:nvSpPr>
            <p:cNvPr id="2193" name="Google Shape;2193;p55"/>
            <p:cNvSpPr/>
            <p:nvPr/>
          </p:nvSpPr>
          <p:spPr>
            <a:xfrm>
              <a:off x="717291" y="1000757"/>
              <a:ext cx="2081700" cy="1540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5"/>
            <p:cNvSpPr/>
            <p:nvPr/>
          </p:nvSpPr>
          <p:spPr>
            <a:xfrm>
              <a:off x="717113" y="770507"/>
              <a:ext cx="20817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5" name="Google Shape;2195;p55"/>
            <p:cNvGrpSpPr/>
            <p:nvPr/>
          </p:nvGrpSpPr>
          <p:grpSpPr>
            <a:xfrm>
              <a:off x="788325" y="835591"/>
              <a:ext cx="374100" cy="101100"/>
              <a:chOff x="965750" y="594475"/>
              <a:chExt cx="374100" cy="101100"/>
            </a:xfrm>
          </p:grpSpPr>
          <p:grpSp>
            <p:nvGrpSpPr>
              <p:cNvPr id="2196" name="Google Shape;2196;p55"/>
              <p:cNvGrpSpPr/>
              <p:nvPr/>
            </p:nvGrpSpPr>
            <p:grpSpPr>
              <a:xfrm>
                <a:off x="965750" y="594475"/>
                <a:ext cx="101100" cy="101100"/>
                <a:chOff x="965750" y="594475"/>
                <a:chExt cx="101100" cy="101100"/>
              </a:xfrm>
            </p:grpSpPr>
            <p:sp>
              <p:nvSpPr>
                <p:cNvPr id="2197" name="Google Shape;2197;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8" name="Google Shape;2198;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99" name="Google Shape;2199;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200" name="Google Shape;2200;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03" name="Google Shape;2203;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pic>
        <p:nvPicPr>
          <p:cNvPr id="2" name="Picture 1"/>
          <p:cNvPicPr>
            <a:picLocks noChangeAspect="1"/>
          </p:cNvPicPr>
          <p:nvPr/>
        </p:nvPicPr>
        <p:blipFill>
          <a:blip r:embed="rId3"/>
          <a:stretch>
            <a:fillRect/>
          </a:stretch>
        </p:blipFill>
        <p:spPr>
          <a:xfrm>
            <a:off x="6823749" y="3154312"/>
            <a:ext cx="2079383" cy="1469691"/>
          </a:xfrm>
          <a:prstGeom prst="rect">
            <a:avLst/>
          </a:prstGeom>
        </p:spPr>
      </p:pic>
    </p:spTree>
    <p:extLst>
      <p:ext uri="{BB962C8B-B14F-4D97-AF65-F5344CB8AC3E}">
        <p14:creationId xmlns:p14="http://schemas.microsoft.com/office/powerpoint/2010/main" val="28556523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2" name="Google Shape;1342;p44"/>
          <p:cNvSpPr txBox="1">
            <a:spLocks noGrp="1"/>
          </p:cNvSpPr>
          <p:nvPr>
            <p:ph type="body" idx="1"/>
          </p:nvPr>
        </p:nvSpPr>
        <p:spPr>
          <a:xfrm>
            <a:off x="693683" y="483477"/>
            <a:ext cx="7977352" cy="4000874"/>
          </a:xfrm>
          <a:prstGeom prst="rect">
            <a:avLst/>
          </a:prstGeom>
        </p:spPr>
        <p:txBody>
          <a:bodyPr spcFirstLastPara="1" wrap="square" lIns="182875" tIns="91425" rIns="274300" bIns="91425" anchor="ctr" anchorCtr="0">
            <a:noAutofit/>
          </a:bodyPr>
          <a:lstStyle/>
          <a:p>
            <a:pPr marL="0" lvl="0" indent="0">
              <a:buClr>
                <a:schemeClr val="dk1"/>
              </a:buClr>
              <a:buSzPts val="1100"/>
              <a:buNone/>
            </a:pPr>
            <a:r>
              <a:rPr lang="es-ES" sz="2000" dirty="0"/>
              <a:t>OB21: Los recursos económicos y los derechos de los acreedores de una entidad que informa pueden cambiar también por razones distintas del rendimiento financiero, tales como la emisión de títulos de propiedad adicionales. La información sobre este tipo de cambios es necesaria para proporcionar a los usuarios una comprensión completa de por qué cambiaron los recursos económicos y los derechos de los acreedores de la entidad que informa, y de las implicaciones de esos cambios para su rendimiento financiero futuro. </a:t>
            </a:r>
          </a:p>
        </p:txBody>
      </p:sp>
    </p:spTree>
    <p:extLst>
      <p:ext uri="{BB962C8B-B14F-4D97-AF65-F5344CB8AC3E}">
        <p14:creationId xmlns:p14="http://schemas.microsoft.com/office/powerpoint/2010/main" val="27450790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78"/>
        <p:cNvGrpSpPr/>
        <p:nvPr/>
      </p:nvGrpSpPr>
      <p:grpSpPr>
        <a:xfrm>
          <a:off x="0" y="0"/>
          <a:ext cx="0" cy="0"/>
          <a:chOff x="0" y="0"/>
          <a:chExt cx="0" cy="0"/>
        </a:xfrm>
      </p:grpSpPr>
      <p:grpSp>
        <p:nvGrpSpPr>
          <p:cNvPr id="2179" name="Google Shape;2179;p55"/>
          <p:cNvGrpSpPr/>
          <p:nvPr/>
        </p:nvGrpSpPr>
        <p:grpSpPr>
          <a:xfrm>
            <a:off x="1028100" y="893275"/>
            <a:ext cx="6780209" cy="3368928"/>
            <a:chOff x="717116" y="770502"/>
            <a:chExt cx="6601956" cy="3280358"/>
          </a:xfrm>
        </p:grpSpPr>
        <p:sp>
          <p:nvSpPr>
            <p:cNvPr id="2180" name="Google Shape;2180;p55"/>
            <p:cNvSpPr/>
            <p:nvPr/>
          </p:nvSpPr>
          <p:spPr>
            <a:xfrm>
              <a:off x="717572" y="1000760"/>
              <a:ext cx="6601500" cy="30501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5"/>
            <p:cNvSpPr/>
            <p:nvPr/>
          </p:nvSpPr>
          <p:spPr>
            <a:xfrm>
              <a:off x="717116" y="770502"/>
              <a:ext cx="66015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2" name="Google Shape;2182;p55"/>
            <p:cNvGrpSpPr/>
            <p:nvPr/>
          </p:nvGrpSpPr>
          <p:grpSpPr>
            <a:xfrm>
              <a:off x="788325" y="835591"/>
              <a:ext cx="374100" cy="101100"/>
              <a:chOff x="965750" y="594475"/>
              <a:chExt cx="374100" cy="101100"/>
            </a:xfrm>
          </p:grpSpPr>
          <p:grpSp>
            <p:nvGrpSpPr>
              <p:cNvPr id="2183" name="Google Shape;2183;p55"/>
              <p:cNvGrpSpPr/>
              <p:nvPr/>
            </p:nvGrpSpPr>
            <p:grpSpPr>
              <a:xfrm>
                <a:off x="965750" y="594475"/>
                <a:ext cx="101100" cy="101100"/>
                <a:chOff x="965750" y="594475"/>
                <a:chExt cx="101100" cy="101100"/>
              </a:xfrm>
            </p:grpSpPr>
            <p:sp>
              <p:nvSpPr>
                <p:cNvPr id="2184" name="Google Shape;2184;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85" name="Google Shape;2185;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86" name="Google Shape;2186;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187" name="Google Shape;2187;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0" name="Google Shape;2190;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2191" name="Google Shape;2191;p55"/>
          <p:cNvSpPr txBox="1">
            <a:spLocks noGrp="1"/>
          </p:cNvSpPr>
          <p:nvPr>
            <p:ph type="title"/>
          </p:nvPr>
        </p:nvSpPr>
        <p:spPr>
          <a:xfrm>
            <a:off x="1340406" y="1244475"/>
            <a:ext cx="5711458" cy="292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Muchas gracias.</a:t>
            </a:r>
            <a:endParaRPr dirty="0"/>
          </a:p>
        </p:txBody>
      </p:sp>
      <p:grpSp>
        <p:nvGrpSpPr>
          <p:cNvPr id="2192" name="Google Shape;2192;p55"/>
          <p:cNvGrpSpPr/>
          <p:nvPr/>
        </p:nvGrpSpPr>
        <p:grpSpPr>
          <a:xfrm>
            <a:off x="6766902" y="3108294"/>
            <a:ext cx="2081878" cy="1770450"/>
            <a:chOff x="717113" y="770507"/>
            <a:chExt cx="2081878" cy="1770450"/>
          </a:xfrm>
        </p:grpSpPr>
        <p:sp>
          <p:nvSpPr>
            <p:cNvPr id="2193" name="Google Shape;2193;p55"/>
            <p:cNvSpPr/>
            <p:nvPr/>
          </p:nvSpPr>
          <p:spPr>
            <a:xfrm>
              <a:off x="717291" y="1000757"/>
              <a:ext cx="2081700" cy="1540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5"/>
            <p:cNvSpPr/>
            <p:nvPr/>
          </p:nvSpPr>
          <p:spPr>
            <a:xfrm>
              <a:off x="717113" y="770507"/>
              <a:ext cx="20817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5" name="Google Shape;2195;p55"/>
            <p:cNvGrpSpPr/>
            <p:nvPr/>
          </p:nvGrpSpPr>
          <p:grpSpPr>
            <a:xfrm>
              <a:off x="788325" y="835591"/>
              <a:ext cx="374100" cy="101100"/>
              <a:chOff x="965750" y="594475"/>
              <a:chExt cx="374100" cy="101100"/>
            </a:xfrm>
          </p:grpSpPr>
          <p:grpSp>
            <p:nvGrpSpPr>
              <p:cNvPr id="2196" name="Google Shape;2196;p55"/>
              <p:cNvGrpSpPr/>
              <p:nvPr/>
            </p:nvGrpSpPr>
            <p:grpSpPr>
              <a:xfrm>
                <a:off x="965750" y="594475"/>
                <a:ext cx="101100" cy="101100"/>
                <a:chOff x="965750" y="594475"/>
                <a:chExt cx="101100" cy="101100"/>
              </a:xfrm>
            </p:grpSpPr>
            <p:sp>
              <p:nvSpPr>
                <p:cNvPr id="2197" name="Google Shape;2197;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8" name="Google Shape;2198;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99" name="Google Shape;2199;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200" name="Google Shape;2200;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03" name="Google Shape;2203;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grpSp>
        <p:nvGrpSpPr>
          <p:cNvPr id="2204" name="Google Shape;2204;p55"/>
          <p:cNvGrpSpPr/>
          <p:nvPr/>
        </p:nvGrpSpPr>
        <p:grpSpPr>
          <a:xfrm>
            <a:off x="7194214" y="3609862"/>
            <a:ext cx="1247663" cy="1114845"/>
            <a:chOff x="1021146" y="3490635"/>
            <a:chExt cx="1247663" cy="1114845"/>
          </a:xfrm>
        </p:grpSpPr>
        <p:sp>
          <p:nvSpPr>
            <p:cNvPr id="2205" name="Google Shape;2205;p55"/>
            <p:cNvSpPr/>
            <p:nvPr/>
          </p:nvSpPr>
          <p:spPr>
            <a:xfrm>
              <a:off x="1153964" y="3490635"/>
              <a:ext cx="1114845" cy="1114845"/>
            </a:xfrm>
            <a:custGeom>
              <a:avLst/>
              <a:gdLst/>
              <a:ahLst/>
              <a:cxnLst/>
              <a:rect l="l" t="t" r="r" b="b"/>
              <a:pathLst>
                <a:path w="54290" h="54290" extrusionOk="0">
                  <a:moveTo>
                    <a:pt x="27164" y="0"/>
                  </a:moveTo>
                  <a:cubicBezTo>
                    <a:pt x="12174" y="0"/>
                    <a:pt x="0" y="12175"/>
                    <a:pt x="0" y="27164"/>
                  </a:cubicBezTo>
                  <a:cubicBezTo>
                    <a:pt x="0" y="42115"/>
                    <a:pt x="12174" y="54289"/>
                    <a:pt x="27164" y="54289"/>
                  </a:cubicBezTo>
                  <a:cubicBezTo>
                    <a:pt x="42115" y="54289"/>
                    <a:pt x="54289" y="42115"/>
                    <a:pt x="54289" y="27164"/>
                  </a:cubicBezTo>
                  <a:cubicBezTo>
                    <a:pt x="54289" y="12099"/>
                    <a:pt x="42115" y="0"/>
                    <a:pt x="2716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5"/>
            <p:cNvSpPr/>
            <p:nvPr/>
          </p:nvSpPr>
          <p:spPr>
            <a:xfrm>
              <a:off x="1021146" y="3564845"/>
              <a:ext cx="1245325" cy="1012499"/>
            </a:xfrm>
            <a:custGeom>
              <a:avLst/>
              <a:gdLst/>
              <a:ahLst/>
              <a:cxnLst/>
              <a:rect l="l" t="t" r="r" b="b"/>
              <a:pathLst>
                <a:path w="60644" h="49306" extrusionOk="0">
                  <a:moveTo>
                    <a:pt x="60643" y="1"/>
                  </a:moveTo>
                  <a:lnTo>
                    <a:pt x="40518" y="5707"/>
                  </a:lnTo>
                  <a:lnTo>
                    <a:pt x="46795" y="11490"/>
                  </a:lnTo>
                  <a:lnTo>
                    <a:pt x="24729" y="34431"/>
                  </a:lnTo>
                  <a:lnTo>
                    <a:pt x="17463" y="27050"/>
                  </a:lnTo>
                  <a:lnTo>
                    <a:pt x="1" y="45844"/>
                  </a:lnTo>
                  <a:lnTo>
                    <a:pt x="3843" y="49306"/>
                  </a:lnTo>
                  <a:lnTo>
                    <a:pt x="17577" y="34278"/>
                  </a:lnTo>
                  <a:lnTo>
                    <a:pt x="21343" y="37931"/>
                  </a:lnTo>
                  <a:lnTo>
                    <a:pt x="21305" y="37931"/>
                  </a:lnTo>
                  <a:lnTo>
                    <a:pt x="24920" y="41469"/>
                  </a:lnTo>
                  <a:lnTo>
                    <a:pt x="50409" y="14876"/>
                  </a:lnTo>
                  <a:lnTo>
                    <a:pt x="56763" y="20773"/>
                  </a:lnTo>
                  <a:lnTo>
                    <a:pt x="60643" y="1"/>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16278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44"/>
          <p:cNvSpPr txBox="1">
            <a:spLocks noGrp="1"/>
          </p:cNvSpPr>
          <p:nvPr>
            <p:ph type="title"/>
          </p:nvPr>
        </p:nvSpPr>
        <p:spPr>
          <a:xfrm>
            <a:off x="641081" y="120538"/>
            <a:ext cx="7785444" cy="826635"/>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1. Relevancia.  </a:t>
            </a:r>
            <a:endParaRPr sz="2400" dirty="0"/>
          </a:p>
        </p:txBody>
      </p:sp>
      <p:sp>
        <p:nvSpPr>
          <p:cNvPr id="1342" name="Google Shape;1342;p44"/>
          <p:cNvSpPr txBox="1">
            <a:spLocks noGrp="1"/>
          </p:cNvSpPr>
          <p:nvPr>
            <p:ph type="body" idx="1"/>
          </p:nvPr>
        </p:nvSpPr>
        <p:spPr>
          <a:xfrm>
            <a:off x="717425" y="1152475"/>
            <a:ext cx="7709100" cy="3448800"/>
          </a:xfrm>
          <a:prstGeom prst="rect">
            <a:avLst/>
          </a:prstGeom>
        </p:spPr>
        <p:txBody>
          <a:bodyPr spcFirstLastPara="1" wrap="square" lIns="182875" tIns="91425" rIns="274300" bIns="91425" anchor="ctr" anchorCtr="0">
            <a:noAutofit/>
          </a:bodyPr>
          <a:lstStyle/>
          <a:p>
            <a:pPr marL="0" lvl="0" indent="0">
              <a:buClr>
                <a:schemeClr val="dk1"/>
              </a:buClr>
              <a:buSzPts val="1100"/>
              <a:buNone/>
            </a:pPr>
            <a:r>
              <a:rPr lang="es-ES" sz="1600" dirty="0"/>
              <a:t>La información financiera relevante es capaz de influir en las decisiones tomadas por los usuarios, las cuales tienen un valor predictivo, valor confirmatorio o ambos. La información financiera tiene valor predictivo si puede utilizarse por usuarios para predecir resultados futuros y la información financiera tiene valor confirmatorio si proporciona información sobre (confirma o cambia) evaluaciones anteriores. El valor predictivo y el valor confirmatorio de la información financiera están interrelacionados, pues la información que tiene valor predictivo habitualmente también tiene valor confirmatorio. </a:t>
            </a:r>
            <a:endParaRPr sz="1600" dirty="0"/>
          </a:p>
        </p:txBody>
      </p:sp>
      <p:grpSp>
        <p:nvGrpSpPr>
          <p:cNvPr id="1343" name="Google Shape;1343;p44"/>
          <p:cNvGrpSpPr/>
          <p:nvPr/>
        </p:nvGrpSpPr>
        <p:grpSpPr>
          <a:xfrm>
            <a:off x="717425" y="4672675"/>
            <a:ext cx="7709100" cy="228900"/>
            <a:chOff x="717431" y="368525"/>
            <a:chExt cx="7709100" cy="228900"/>
          </a:xfrm>
        </p:grpSpPr>
        <p:sp>
          <p:nvSpPr>
            <p:cNvPr id="1344" name="Google Shape;1344;p44"/>
            <p:cNvSpPr/>
            <p:nvPr/>
          </p:nvSpPr>
          <p:spPr>
            <a:xfrm>
              <a:off x="717431" y="368525"/>
              <a:ext cx="77091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5" name="Google Shape;1345;p44"/>
            <p:cNvGrpSpPr/>
            <p:nvPr/>
          </p:nvGrpSpPr>
          <p:grpSpPr>
            <a:xfrm>
              <a:off x="788613" y="433606"/>
              <a:ext cx="374100" cy="101100"/>
              <a:chOff x="965750" y="594475"/>
              <a:chExt cx="374100" cy="101100"/>
            </a:xfrm>
          </p:grpSpPr>
          <p:grpSp>
            <p:nvGrpSpPr>
              <p:cNvPr id="1346" name="Google Shape;1346;p44"/>
              <p:cNvGrpSpPr/>
              <p:nvPr/>
            </p:nvGrpSpPr>
            <p:grpSpPr>
              <a:xfrm>
                <a:off x="965750" y="594475"/>
                <a:ext cx="101100" cy="101100"/>
                <a:chOff x="965750" y="594475"/>
                <a:chExt cx="101100" cy="101100"/>
              </a:xfrm>
            </p:grpSpPr>
            <p:sp>
              <p:nvSpPr>
                <p:cNvPr id="1347" name="Google Shape;1347;p44"/>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8" name="Google Shape;1348;p44"/>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1349" name="Google Shape;1349;p44"/>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1350" name="Google Shape;1350;p44"/>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4"/>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4"/>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3" name="Google Shape;1353;p44"/>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spTree>
    <p:extLst>
      <p:ext uri="{BB962C8B-B14F-4D97-AF65-F5344CB8AC3E}">
        <p14:creationId xmlns:p14="http://schemas.microsoft.com/office/powerpoint/2010/main" val="1765226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44"/>
          <p:cNvSpPr txBox="1">
            <a:spLocks noGrp="1"/>
          </p:cNvSpPr>
          <p:nvPr>
            <p:ph type="title"/>
          </p:nvPr>
        </p:nvSpPr>
        <p:spPr>
          <a:xfrm>
            <a:off x="641081" y="110028"/>
            <a:ext cx="7785444" cy="826635"/>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1. Representación fiel.  </a:t>
            </a:r>
            <a:endParaRPr sz="2400" dirty="0"/>
          </a:p>
        </p:txBody>
      </p:sp>
      <p:sp>
        <p:nvSpPr>
          <p:cNvPr id="1342" name="Google Shape;1342;p44"/>
          <p:cNvSpPr txBox="1">
            <a:spLocks noGrp="1"/>
          </p:cNvSpPr>
          <p:nvPr>
            <p:ph type="body" idx="1"/>
          </p:nvPr>
        </p:nvSpPr>
        <p:spPr>
          <a:xfrm>
            <a:off x="717425" y="1152475"/>
            <a:ext cx="7709100" cy="3448800"/>
          </a:xfrm>
          <a:prstGeom prst="rect">
            <a:avLst/>
          </a:prstGeom>
        </p:spPr>
        <p:txBody>
          <a:bodyPr spcFirstLastPara="1" wrap="square" lIns="182875" tIns="91425" rIns="274300" bIns="91425" anchor="ctr" anchorCtr="0">
            <a:noAutofit/>
          </a:bodyPr>
          <a:lstStyle/>
          <a:p>
            <a:pPr marL="0" lvl="0" indent="0">
              <a:buClr>
                <a:schemeClr val="dk1"/>
              </a:buClr>
              <a:buSzPts val="1100"/>
              <a:buNone/>
            </a:pPr>
            <a:r>
              <a:rPr lang="es-ES" sz="2000" dirty="0"/>
              <a:t>Los informes financieros representan fenómenos económicos en palabras y números. Para ser útil, la información financiera debe no sólo representar los fenómenos relevantes, sino que también debe representar fielmente los fenómenos que pretende representar. Para ser una representación fiel perfecta, una descripción tendría tres características. Sería completa, neutral y libre de error. </a:t>
            </a:r>
            <a:endParaRPr sz="2000" dirty="0"/>
          </a:p>
        </p:txBody>
      </p:sp>
      <p:grpSp>
        <p:nvGrpSpPr>
          <p:cNvPr id="1343" name="Google Shape;1343;p44"/>
          <p:cNvGrpSpPr/>
          <p:nvPr/>
        </p:nvGrpSpPr>
        <p:grpSpPr>
          <a:xfrm>
            <a:off x="717425" y="4672675"/>
            <a:ext cx="7709100" cy="228900"/>
            <a:chOff x="717431" y="368525"/>
            <a:chExt cx="7709100" cy="228900"/>
          </a:xfrm>
        </p:grpSpPr>
        <p:sp>
          <p:nvSpPr>
            <p:cNvPr id="1344" name="Google Shape;1344;p44"/>
            <p:cNvSpPr/>
            <p:nvPr/>
          </p:nvSpPr>
          <p:spPr>
            <a:xfrm>
              <a:off x="717431" y="368525"/>
              <a:ext cx="77091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5" name="Google Shape;1345;p44"/>
            <p:cNvGrpSpPr/>
            <p:nvPr/>
          </p:nvGrpSpPr>
          <p:grpSpPr>
            <a:xfrm>
              <a:off x="788613" y="433606"/>
              <a:ext cx="374100" cy="101100"/>
              <a:chOff x="965750" y="594475"/>
              <a:chExt cx="374100" cy="101100"/>
            </a:xfrm>
          </p:grpSpPr>
          <p:grpSp>
            <p:nvGrpSpPr>
              <p:cNvPr id="1346" name="Google Shape;1346;p44"/>
              <p:cNvGrpSpPr/>
              <p:nvPr/>
            </p:nvGrpSpPr>
            <p:grpSpPr>
              <a:xfrm>
                <a:off x="965750" y="594475"/>
                <a:ext cx="101100" cy="101100"/>
                <a:chOff x="965750" y="594475"/>
                <a:chExt cx="101100" cy="101100"/>
              </a:xfrm>
            </p:grpSpPr>
            <p:sp>
              <p:nvSpPr>
                <p:cNvPr id="1347" name="Google Shape;1347;p44"/>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8" name="Google Shape;1348;p44"/>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1349" name="Google Shape;1349;p44"/>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1350" name="Google Shape;1350;p44"/>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4"/>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4"/>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3" name="Google Shape;1353;p44"/>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spTree>
    <p:extLst>
      <p:ext uri="{BB962C8B-B14F-4D97-AF65-F5344CB8AC3E}">
        <p14:creationId xmlns:p14="http://schemas.microsoft.com/office/powerpoint/2010/main" val="3539301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44"/>
          <p:cNvSpPr txBox="1">
            <a:spLocks noGrp="1"/>
          </p:cNvSpPr>
          <p:nvPr>
            <p:ph type="title"/>
          </p:nvPr>
        </p:nvSpPr>
        <p:spPr>
          <a:xfrm>
            <a:off x="641081" y="110028"/>
            <a:ext cx="7785444" cy="826635"/>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1. Representación fiel.  </a:t>
            </a:r>
            <a:endParaRPr sz="2400" dirty="0"/>
          </a:p>
        </p:txBody>
      </p:sp>
      <p:sp>
        <p:nvSpPr>
          <p:cNvPr id="1342" name="Google Shape;1342;p44"/>
          <p:cNvSpPr txBox="1">
            <a:spLocks noGrp="1"/>
          </p:cNvSpPr>
          <p:nvPr>
            <p:ph type="body" idx="1"/>
          </p:nvPr>
        </p:nvSpPr>
        <p:spPr>
          <a:xfrm>
            <a:off x="717425" y="1152475"/>
            <a:ext cx="7709100" cy="3448800"/>
          </a:xfrm>
          <a:prstGeom prst="rect">
            <a:avLst/>
          </a:prstGeom>
        </p:spPr>
        <p:txBody>
          <a:bodyPr spcFirstLastPara="1" wrap="square" lIns="182875" tIns="91425" rIns="274300" bIns="91425" anchor="ctr" anchorCtr="0">
            <a:noAutofit/>
          </a:bodyPr>
          <a:lstStyle/>
          <a:p>
            <a:pPr marL="228600" lvl="0" indent="-228600">
              <a:buClr>
                <a:schemeClr val="dk1"/>
              </a:buClr>
              <a:buSzPts val="1100"/>
            </a:pPr>
            <a:r>
              <a:rPr lang="es-ES" sz="1400" b="1" dirty="0"/>
              <a:t>COMPLETA: </a:t>
            </a:r>
            <a:r>
              <a:rPr lang="es-ES" sz="1400" dirty="0"/>
              <a:t>Una descripción completa incluye toda la información necesaria para que un usuario comprenda el fenómeno que está siendo representado, incluyendo todas las descripciones y explicaciones necesarias. Para algunas partidas, una descripción completa puede también conllevar explicaciones de hechos significativos sobre la calidad y naturaleza de las partidas, los factores y las circunstancias que pueden afectar a su calidad y naturaleza, y el proceso utilizado para determinar la descripción numérica. </a:t>
            </a:r>
          </a:p>
          <a:p>
            <a:pPr marL="228600" lvl="0" indent="-228600">
              <a:buClr>
                <a:schemeClr val="dk1"/>
              </a:buClr>
              <a:buSzPts val="1100"/>
            </a:pPr>
            <a:r>
              <a:rPr lang="es-CO" sz="1400" b="1" dirty="0"/>
              <a:t> NEUTRAL: </a:t>
            </a:r>
            <a:r>
              <a:rPr lang="es-ES" sz="1400" dirty="0"/>
              <a:t>Una descripción neutral no tiene sesgo en la selección o presentación de la información financiera, no está manipulada para incrementar la probabilidad de que la información financiera sea recibida de forma favorable o adversa por los usuarios. </a:t>
            </a:r>
          </a:p>
          <a:p>
            <a:pPr marL="228600" lvl="0" indent="-228600">
              <a:buClr>
                <a:schemeClr val="dk1"/>
              </a:buClr>
              <a:buSzPts val="1100"/>
            </a:pPr>
            <a:r>
              <a:rPr lang="es-CO" sz="1400" b="1" dirty="0"/>
              <a:t>LIBRE DE ERROR: : </a:t>
            </a:r>
            <a:r>
              <a:rPr lang="es-ES" sz="1400" dirty="0"/>
              <a:t>Libre de error significa que no hay errores u omisiones en la descripción del fenómeno. En este contexto, libre de errores no significa perfectamente exacto en todos los aspectos. Por ejemplo, una estimación de un precio o valor no observable no puede señalarse que sea exacta o inexacta. </a:t>
            </a:r>
            <a:endParaRPr sz="1400" dirty="0"/>
          </a:p>
        </p:txBody>
      </p:sp>
      <p:grpSp>
        <p:nvGrpSpPr>
          <p:cNvPr id="1343" name="Google Shape;1343;p44"/>
          <p:cNvGrpSpPr/>
          <p:nvPr/>
        </p:nvGrpSpPr>
        <p:grpSpPr>
          <a:xfrm>
            <a:off x="717425" y="4672675"/>
            <a:ext cx="7709100" cy="228900"/>
            <a:chOff x="717431" y="368525"/>
            <a:chExt cx="7709100" cy="228900"/>
          </a:xfrm>
        </p:grpSpPr>
        <p:sp>
          <p:nvSpPr>
            <p:cNvPr id="1344" name="Google Shape;1344;p44"/>
            <p:cNvSpPr/>
            <p:nvPr/>
          </p:nvSpPr>
          <p:spPr>
            <a:xfrm>
              <a:off x="717431" y="368525"/>
              <a:ext cx="7709100" cy="228900"/>
            </a:xfrm>
            <a:prstGeom prst="rect">
              <a:avLst/>
            </a:prstGeom>
            <a:solidFill>
              <a:schemeClr val="dk2"/>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5" name="Google Shape;1345;p44"/>
            <p:cNvGrpSpPr/>
            <p:nvPr/>
          </p:nvGrpSpPr>
          <p:grpSpPr>
            <a:xfrm>
              <a:off x="788613" y="433606"/>
              <a:ext cx="374100" cy="101100"/>
              <a:chOff x="965750" y="594475"/>
              <a:chExt cx="374100" cy="101100"/>
            </a:xfrm>
          </p:grpSpPr>
          <p:grpSp>
            <p:nvGrpSpPr>
              <p:cNvPr id="1346" name="Google Shape;1346;p44"/>
              <p:cNvGrpSpPr/>
              <p:nvPr/>
            </p:nvGrpSpPr>
            <p:grpSpPr>
              <a:xfrm>
                <a:off x="965750" y="594475"/>
                <a:ext cx="101100" cy="101100"/>
                <a:chOff x="965750" y="594475"/>
                <a:chExt cx="101100" cy="101100"/>
              </a:xfrm>
            </p:grpSpPr>
            <p:sp>
              <p:nvSpPr>
                <p:cNvPr id="1347" name="Google Shape;1347;p44"/>
                <p:cNvSpPr/>
                <p:nvPr/>
              </p:nvSpPr>
              <p:spPr>
                <a:xfrm>
                  <a:off x="965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8" name="Google Shape;1348;p44"/>
                <p:cNvCxnSpPr/>
                <p:nvPr/>
              </p:nvCxnSpPr>
              <p:spPr>
                <a:xfrm>
                  <a:off x="968975" y="599325"/>
                  <a:ext cx="95400" cy="95400"/>
                </a:xfrm>
                <a:prstGeom prst="straightConnector1">
                  <a:avLst/>
                </a:prstGeom>
                <a:noFill/>
                <a:ln w="9525" cap="flat" cmpd="sng">
                  <a:solidFill>
                    <a:srgbClr val="1155CC"/>
                  </a:solidFill>
                  <a:prstDash val="solid"/>
                  <a:round/>
                  <a:headEnd type="none" w="med" len="med"/>
                  <a:tailEnd type="none" w="med" len="med"/>
                </a:ln>
              </p:spPr>
            </p:cxnSp>
            <p:cxnSp>
              <p:nvCxnSpPr>
                <p:cNvPr id="1349" name="Google Shape;1349;p44"/>
                <p:cNvCxnSpPr/>
                <p:nvPr/>
              </p:nvCxnSpPr>
              <p:spPr>
                <a:xfrm flipH="1">
                  <a:off x="969777" y="599325"/>
                  <a:ext cx="95400" cy="95400"/>
                </a:xfrm>
                <a:prstGeom prst="straightConnector1">
                  <a:avLst/>
                </a:prstGeom>
                <a:noFill/>
                <a:ln w="9525" cap="flat" cmpd="sng">
                  <a:solidFill>
                    <a:srgbClr val="1155CC"/>
                  </a:solidFill>
                  <a:prstDash val="solid"/>
                  <a:round/>
                  <a:headEnd type="none" w="med" len="med"/>
                  <a:tailEnd type="none" w="med" len="med"/>
                </a:ln>
              </p:spPr>
            </p:cxnSp>
          </p:grpSp>
          <p:sp>
            <p:nvSpPr>
              <p:cNvPr id="1350" name="Google Shape;1350;p44"/>
              <p:cNvSpPr/>
              <p:nvPr/>
            </p:nvSpPr>
            <p:spPr>
              <a:xfrm>
                <a:off x="11022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4"/>
              <p:cNvSpPr/>
              <p:nvPr/>
            </p:nvSpPr>
            <p:spPr>
              <a:xfrm>
                <a:off x="1126100" y="618325"/>
                <a:ext cx="53400" cy="53400"/>
              </a:xfrm>
              <a:prstGeom prst="rect">
                <a:avLst/>
              </a:prstGeom>
              <a:solidFill>
                <a:schemeClr val="dk1"/>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4"/>
              <p:cNvSpPr/>
              <p:nvPr/>
            </p:nvSpPr>
            <p:spPr>
              <a:xfrm>
                <a:off x="1238750" y="594475"/>
                <a:ext cx="101100" cy="1011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3" name="Google Shape;1353;p44"/>
              <p:cNvCxnSpPr/>
              <p:nvPr/>
            </p:nvCxnSpPr>
            <p:spPr>
              <a:xfrm>
                <a:off x="1256750" y="677400"/>
                <a:ext cx="65100" cy="0"/>
              </a:xfrm>
              <a:prstGeom prst="straightConnector1">
                <a:avLst/>
              </a:prstGeom>
              <a:noFill/>
              <a:ln w="9525" cap="flat" cmpd="sng">
                <a:solidFill>
                  <a:srgbClr val="1155CC"/>
                </a:solidFill>
                <a:prstDash val="solid"/>
                <a:round/>
                <a:headEnd type="none" w="med" len="med"/>
                <a:tailEnd type="none" w="med" len="med"/>
              </a:ln>
            </p:spPr>
          </p:cxnSp>
        </p:grpSp>
      </p:grpSp>
    </p:spTree>
    <p:extLst>
      <p:ext uri="{BB962C8B-B14F-4D97-AF65-F5344CB8AC3E}">
        <p14:creationId xmlns:p14="http://schemas.microsoft.com/office/powerpoint/2010/main" val="273112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8"/>
        <p:cNvGrpSpPr/>
        <p:nvPr/>
      </p:nvGrpSpPr>
      <p:grpSpPr>
        <a:xfrm>
          <a:off x="0" y="0"/>
          <a:ext cx="0" cy="0"/>
          <a:chOff x="0" y="0"/>
          <a:chExt cx="0" cy="0"/>
        </a:xfrm>
      </p:grpSpPr>
      <p:grpSp>
        <p:nvGrpSpPr>
          <p:cNvPr id="2179" name="Google Shape;2179;p55"/>
          <p:cNvGrpSpPr/>
          <p:nvPr/>
        </p:nvGrpSpPr>
        <p:grpSpPr>
          <a:xfrm>
            <a:off x="123965" y="333905"/>
            <a:ext cx="7610041" cy="3736686"/>
            <a:chOff x="717116" y="770502"/>
            <a:chExt cx="6601956" cy="3280358"/>
          </a:xfrm>
        </p:grpSpPr>
        <p:sp>
          <p:nvSpPr>
            <p:cNvPr id="2180" name="Google Shape;2180;p55"/>
            <p:cNvSpPr/>
            <p:nvPr/>
          </p:nvSpPr>
          <p:spPr>
            <a:xfrm>
              <a:off x="717572" y="1000760"/>
              <a:ext cx="6601500" cy="30501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5"/>
            <p:cNvSpPr/>
            <p:nvPr/>
          </p:nvSpPr>
          <p:spPr>
            <a:xfrm>
              <a:off x="717116" y="770502"/>
              <a:ext cx="66015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2" name="Google Shape;2182;p55"/>
            <p:cNvGrpSpPr/>
            <p:nvPr/>
          </p:nvGrpSpPr>
          <p:grpSpPr>
            <a:xfrm>
              <a:off x="788325" y="835591"/>
              <a:ext cx="374100" cy="101100"/>
              <a:chOff x="965750" y="594475"/>
              <a:chExt cx="374100" cy="101100"/>
            </a:xfrm>
          </p:grpSpPr>
          <p:grpSp>
            <p:nvGrpSpPr>
              <p:cNvPr id="2183" name="Google Shape;2183;p55"/>
              <p:cNvGrpSpPr/>
              <p:nvPr/>
            </p:nvGrpSpPr>
            <p:grpSpPr>
              <a:xfrm>
                <a:off x="965750" y="594475"/>
                <a:ext cx="101100" cy="101100"/>
                <a:chOff x="965750" y="594475"/>
                <a:chExt cx="101100" cy="101100"/>
              </a:xfrm>
            </p:grpSpPr>
            <p:sp>
              <p:nvSpPr>
                <p:cNvPr id="2184" name="Google Shape;2184;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85" name="Google Shape;2185;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86" name="Google Shape;2186;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187" name="Google Shape;2187;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0" name="Google Shape;2190;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2191" name="Google Shape;2191;p55"/>
          <p:cNvSpPr txBox="1">
            <a:spLocks noGrp="1"/>
          </p:cNvSpPr>
          <p:nvPr>
            <p:ph type="title"/>
          </p:nvPr>
        </p:nvSpPr>
        <p:spPr>
          <a:xfrm>
            <a:off x="319731" y="781523"/>
            <a:ext cx="7024294" cy="292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t>Aplicación de las características cualitativas fundamentales. </a:t>
            </a:r>
            <a:endParaRPr sz="4400" dirty="0"/>
          </a:p>
        </p:txBody>
      </p:sp>
      <p:grpSp>
        <p:nvGrpSpPr>
          <p:cNvPr id="2192" name="Google Shape;2192;p55"/>
          <p:cNvGrpSpPr/>
          <p:nvPr/>
        </p:nvGrpSpPr>
        <p:grpSpPr>
          <a:xfrm>
            <a:off x="6610177" y="3185366"/>
            <a:ext cx="2081878" cy="1770450"/>
            <a:chOff x="717113" y="770507"/>
            <a:chExt cx="2081878" cy="1770450"/>
          </a:xfrm>
        </p:grpSpPr>
        <p:sp>
          <p:nvSpPr>
            <p:cNvPr id="2193" name="Google Shape;2193;p55"/>
            <p:cNvSpPr/>
            <p:nvPr/>
          </p:nvSpPr>
          <p:spPr>
            <a:xfrm>
              <a:off x="717291" y="1000757"/>
              <a:ext cx="2081700" cy="1540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5"/>
            <p:cNvSpPr/>
            <p:nvPr/>
          </p:nvSpPr>
          <p:spPr>
            <a:xfrm>
              <a:off x="717113" y="770507"/>
              <a:ext cx="20817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5" name="Google Shape;2195;p55"/>
            <p:cNvGrpSpPr/>
            <p:nvPr/>
          </p:nvGrpSpPr>
          <p:grpSpPr>
            <a:xfrm>
              <a:off x="788325" y="835591"/>
              <a:ext cx="374100" cy="101100"/>
              <a:chOff x="965750" y="594475"/>
              <a:chExt cx="374100" cy="101100"/>
            </a:xfrm>
          </p:grpSpPr>
          <p:grpSp>
            <p:nvGrpSpPr>
              <p:cNvPr id="2196" name="Google Shape;2196;p55"/>
              <p:cNvGrpSpPr/>
              <p:nvPr/>
            </p:nvGrpSpPr>
            <p:grpSpPr>
              <a:xfrm>
                <a:off x="965750" y="594475"/>
                <a:ext cx="101100" cy="101100"/>
                <a:chOff x="965750" y="594475"/>
                <a:chExt cx="101100" cy="101100"/>
              </a:xfrm>
            </p:grpSpPr>
            <p:sp>
              <p:nvSpPr>
                <p:cNvPr id="2197" name="Google Shape;2197;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8" name="Google Shape;2198;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99" name="Google Shape;2199;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200" name="Google Shape;2200;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03" name="Google Shape;2203;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pic>
        <p:nvPicPr>
          <p:cNvPr id="2" name="Picture 1"/>
          <p:cNvPicPr>
            <a:picLocks noChangeAspect="1"/>
          </p:cNvPicPr>
          <p:nvPr/>
        </p:nvPicPr>
        <p:blipFill>
          <a:blip r:embed="rId3"/>
          <a:stretch>
            <a:fillRect/>
          </a:stretch>
        </p:blipFill>
        <p:spPr>
          <a:xfrm>
            <a:off x="6610177" y="3433625"/>
            <a:ext cx="2079383" cy="1469691"/>
          </a:xfrm>
          <a:prstGeom prst="rect">
            <a:avLst/>
          </a:prstGeom>
        </p:spPr>
      </p:pic>
    </p:spTree>
    <p:extLst>
      <p:ext uri="{BB962C8B-B14F-4D97-AF65-F5344CB8AC3E}">
        <p14:creationId xmlns:p14="http://schemas.microsoft.com/office/powerpoint/2010/main" val="1862069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44"/>
          <p:cNvSpPr txBox="1">
            <a:spLocks noGrp="1"/>
          </p:cNvSpPr>
          <p:nvPr>
            <p:ph type="title"/>
          </p:nvPr>
        </p:nvSpPr>
        <p:spPr>
          <a:xfrm>
            <a:off x="641081" y="120538"/>
            <a:ext cx="7785444" cy="826635"/>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Aplicación de las características cualitativas fundamentales. </a:t>
            </a:r>
            <a:endParaRPr sz="2400" dirty="0"/>
          </a:p>
        </p:txBody>
      </p:sp>
      <p:sp>
        <p:nvSpPr>
          <p:cNvPr id="1342" name="Google Shape;1342;p44"/>
          <p:cNvSpPr txBox="1">
            <a:spLocks noGrp="1"/>
          </p:cNvSpPr>
          <p:nvPr>
            <p:ph type="body" idx="1"/>
          </p:nvPr>
        </p:nvSpPr>
        <p:spPr>
          <a:xfrm>
            <a:off x="436496" y="1059543"/>
            <a:ext cx="8194613" cy="3982357"/>
          </a:xfrm>
          <a:prstGeom prst="rect">
            <a:avLst/>
          </a:prstGeom>
        </p:spPr>
        <p:txBody>
          <a:bodyPr spcFirstLastPara="1" wrap="square" lIns="182875" tIns="91425" rIns="274300" bIns="91425" anchor="ctr" anchorCtr="0">
            <a:noAutofit/>
          </a:bodyPr>
          <a:lstStyle/>
          <a:p>
            <a:pPr marL="0" lvl="0" indent="0">
              <a:buClr>
                <a:schemeClr val="dk1"/>
              </a:buClr>
              <a:buSzPts val="1100"/>
              <a:buNone/>
            </a:pPr>
            <a:r>
              <a:rPr lang="es-ES" sz="1800" dirty="0"/>
              <a:t>Para que sea útil, la información ha de ser relevante y representarse fielmente. Los procesos más eficientes y eficaces para aplicar las características cualitativas fundamentales serían habitualmente de la forma siguiente: </a:t>
            </a:r>
          </a:p>
          <a:p>
            <a:pPr marL="0" lvl="0" indent="0">
              <a:buClr>
                <a:schemeClr val="dk1"/>
              </a:buClr>
              <a:buSzPts val="1100"/>
              <a:buNone/>
            </a:pPr>
            <a:endParaRPr lang="es-ES" sz="1800" dirty="0"/>
          </a:p>
          <a:p>
            <a:pPr marL="0" lvl="0" indent="0">
              <a:buClr>
                <a:schemeClr val="dk1"/>
              </a:buClr>
              <a:buSzPts val="1100"/>
              <a:buNone/>
            </a:pPr>
            <a:r>
              <a:rPr lang="es-ES" sz="1800" dirty="0"/>
              <a:t>1) Identificar un fenómeno económico que tiene el potencial de ser útil a los usuarios de la información financiera de la entidad que informa; 2) Identificar el tipo de información sobre ese fenómeno que sería más relevante si se encontrara disponible y pudiera ser representada fielmente; 3) Determinar si esa información está disponible y puede ser representada fielmente. Si es así, el proceso de satisfacer las características cualitativas fundamentales .</a:t>
            </a:r>
          </a:p>
        </p:txBody>
      </p:sp>
    </p:spTree>
    <p:extLst>
      <p:ext uri="{BB962C8B-B14F-4D97-AF65-F5344CB8AC3E}">
        <p14:creationId xmlns:p14="http://schemas.microsoft.com/office/powerpoint/2010/main" val="4003880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78"/>
        <p:cNvGrpSpPr/>
        <p:nvPr/>
      </p:nvGrpSpPr>
      <p:grpSpPr>
        <a:xfrm>
          <a:off x="0" y="0"/>
          <a:ext cx="0" cy="0"/>
          <a:chOff x="0" y="0"/>
          <a:chExt cx="0" cy="0"/>
        </a:xfrm>
      </p:grpSpPr>
      <p:grpSp>
        <p:nvGrpSpPr>
          <p:cNvPr id="2179" name="Google Shape;2179;p55"/>
          <p:cNvGrpSpPr/>
          <p:nvPr/>
        </p:nvGrpSpPr>
        <p:grpSpPr>
          <a:xfrm>
            <a:off x="123965" y="333905"/>
            <a:ext cx="7610041" cy="3736686"/>
            <a:chOff x="717116" y="770502"/>
            <a:chExt cx="6601956" cy="3280358"/>
          </a:xfrm>
        </p:grpSpPr>
        <p:sp>
          <p:nvSpPr>
            <p:cNvPr id="2180" name="Google Shape;2180;p55"/>
            <p:cNvSpPr/>
            <p:nvPr/>
          </p:nvSpPr>
          <p:spPr>
            <a:xfrm>
              <a:off x="717572" y="1000760"/>
              <a:ext cx="6601500" cy="30501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5"/>
            <p:cNvSpPr/>
            <p:nvPr/>
          </p:nvSpPr>
          <p:spPr>
            <a:xfrm>
              <a:off x="717116" y="770502"/>
              <a:ext cx="66015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2" name="Google Shape;2182;p55"/>
            <p:cNvGrpSpPr/>
            <p:nvPr/>
          </p:nvGrpSpPr>
          <p:grpSpPr>
            <a:xfrm>
              <a:off x="788325" y="835591"/>
              <a:ext cx="374100" cy="101100"/>
              <a:chOff x="965750" y="594475"/>
              <a:chExt cx="374100" cy="101100"/>
            </a:xfrm>
          </p:grpSpPr>
          <p:grpSp>
            <p:nvGrpSpPr>
              <p:cNvPr id="2183" name="Google Shape;2183;p55"/>
              <p:cNvGrpSpPr/>
              <p:nvPr/>
            </p:nvGrpSpPr>
            <p:grpSpPr>
              <a:xfrm>
                <a:off x="965750" y="594475"/>
                <a:ext cx="101100" cy="101100"/>
                <a:chOff x="965750" y="594475"/>
                <a:chExt cx="101100" cy="101100"/>
              </a:xfrm>
            </p:grpSpPr>
            <p:sp>
              <p:nvSpPr>
                <p:cNvPr id="2184" name="Google Shape;2184;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85" name="Google Shape;2185;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86" name="Google Shape;2186;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187" name="Google Shape;2187;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0" name="Google Shape;2190;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sp>
        <p:nvSpPr>
          <p:cNvPr id="2191" name="Google Shape;2191;p55"/>
          <p:cNvSpPr txBox="1">
            <a:spLocks noGrp="1"/>
          </p:cNvSpPr>
          <p:nvPr>
            <p:ph type="title"/>
          </p:nvPr>
        </p:nvSpPr>
        <p:spPr>
          <a:xfrm>
            <a:off x="319731" y="781523"/>
            <a:ext cx="7024294" cy="292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400" dirty="0"/>
              <a:t>Características cualitativas de mejora. </a:t>
            </a:r>
            <a:endParaRPr sz="5400" dirty="0"/>
          </a:p>
        </p:txBody>
      </p:sp>
      <p:grpSp>
        <p:nvGrpSpPr>
          <p:cNvPr id="2192" name="Google Shape;2192;p55"/>
          <p:cNvGrpSpPr/>
          <p:nvPr/>
        </p:nvGrpSpPr>
        <p:grpSpPr>
          <a:xfrm>
            <a:off x="6610177" y="3185366"/>
            <a:ext cx="2081878" cy="1770450"/>
            <a:chOff x="717113" y="770507"/>
            <a:chExt cx="2081878" cy="1770450"/>
          </a:xfrm>
        </p:grpSpPr>
        <p:sp>
          <p:nvSpPr>
            <p:cNvPr id="2193" name="Google Shape;2193;p55"/>
            <p:cNvSpPr/>
            <p:nvPr/>
          </p:nvSpPr>
          <p:spPr>
            <a:xfrm>
              <a:off x="717291" y="1000757"/>
              <a:ext cx="2081700" cy="15402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5"/>
            <p:cNvSpPr/>
            <p:nvPr/>
          </p:nvSpPr>
          <p:spPr>
            <a:xfrm>
              <a:off x="717113" y="770507"/>
              <a:ext cx="2081700" cy="228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5" name="Google Shape;2195;p55"/>
            <p:cNvGrpSpPr/>
            <p:nvPr/>
          </p:nvGrpSpPr>
          <p:grpSpPr>
            <a:xfrm>
              <a:off x="788325" y="835591"/>
              <a:ext cx="374100" cy="101100"/>
              <a:chOff x="965750" y="594475"/>
              <a:chExt cx="374100" cy="101100"/>
            </a:xfrm>
          </p:grpSpPr>
          <p:grpSp>
            <p:nvGrpSpPr>
              <p:cNvPr id="2196" name="Google Shape;2196;p55"/>
              <p:cNvGrpSpPr/>
              <p:nvPr/>
            </p:nvGrpSpPr>
            <p:grpSpPr>
              <a:xfrm>
                <a:off x="965750" y="594475"/>
                <a:ext cx="101100" cy="101100"/>
                <a:chOff x="965750" y="594475"/>
                <a:chExt cx="101100" cy="101100"/>
              </a:xfrm>
            </p:grpSpPr>
            <p:sp>
              <p:nvSpPr>
                <p:cNvPr id="2197" name="Google Shape;2197;p55"/>
                <p:cNvSpPr/>
                <p:nvPr/>
              </p:nvSpPr>
              <p:spPr>
                <a:xfrm>
                  <a:off x="965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8" name="Google Shape;2198;p55"/>
                <p:cNvCxnSpPr/>
                <p:nvPr/>
              </p:nvCxnSpPr>
              <p:spPr>
                <a:xfrm>
                  <a:off x="968975" y="599325"/>
                  <a:ext cx="95400" cy="95400"/>
                </a:xfrm>
                <a:prstGeom prst="straightConnector1">
                  <a:avLst/>
                </a:prstGeom>
                <a:noFill/>
                <a:ln w="9525" cap="flat" cmpd="sng">
                  <a:solidFill>
                    <a:schemeClr val="dk1"/>
                  </a:solidFill>
                  <a:prstDash val="solid"/>
                  <a:round/>
                  <a:headEnd type="none" w="med" len="med"/>
                  <a:tailEnd type="none" w="med" len="med"/>
                </a:ln>
              </p:spPr>
            </p:cxnSp>
            <p:cxnSp>
              <p:nvCxnSpPr>
                <p:cNvPr id="2199" name="Google Shape;2199;p55"/>
                <p:cNvCxnSpPr/>
                <p:nvPr/>
              </p:nvCxnSpPr>
              <p:spPr>
                <a:xfrm flipH="1">
                  <a:off x="969777" y="599325"/>
                  <a:ext cx="95400" cy="95400"/>
                </a:xfrm>
                <a:prstGeom prst="straightConnector1">
                  <a:avLst/>
                </a:prstGeom>
                <a:noFill/>
                <a:ln w="9525" cap="flat" cmpd="sng">
                  <a:solidFill>
                    <a:schemeClr val="dk1"/>
                  </a:solidFill>
                  <a:prstDash val="solid"/>
                  <a:round/>
                  <a:headEnd type="none" w="med" len="med"/>
                  <a:tailEnd type="none" w="med" len="med"/>
                </a:ln>
              </p:spPr>
            </p:cxnSp>
          </p:grpSp>
          <p:sp>
            <p:nvSpPr>
              <p:cNvPr id="2200" name="Google Shape;2200;p55"/>
              <p:cNvSpPr/>
              <p:nvPr/>
            </p:nvSpPr>
            <p:spPr>
              <a:xfrm>
                <a:off x="11022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5"/>
              <p:cNvSpPr/>
              <p:nvPr/>
            </p:nvSpPr>
            <p:spPr>
              <a:xfrm>
                <a:off x="1126100" y="618325"/>
                <a:ext cx="53400" cy="53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5"/>
              <p:cNvSpPr/>
              <p:nvPr/>
            </p:nvSpPr>
            <p:spPr>
              <a:xfrm>
                <a:off x="1238750" y="594475"/>
                <a:ext cx="101100" cy="10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03" name="Google Shape;2203;p55"/>
              <p:cNvCxnSpPr/>
              <p:nvPr/>
            </p:nvCxnSpPr>
            <p:spPr>
              <a:xfrm>
                <a:off x="1256750" y="677400"/>
                <a:ext cx="65100" cy="0"/>
              </a:xfrm>
              <a:prstGeom prst="straightConnector1">
                <a:avLst/>
              </a:prstGeom>
              <a:noFill/>
              <a:ln w="9525" cap="flat" cmpd="sng">
                <a:solidFill>
                  <a:schemeClr val="dk1"/>
                </a:solidFill>
                <a:prstDash val="solid"/>
                <a:round/>
                <a:headEnd type="none" w="med" len="med"/>
                <a:tailEnd type="none" w="med" len="med"/>
              </a:ln>
            </p:spPr>
          </p:cxnSp>
        </p:grpSp>
      </p:grpSp>
      <p:pic>
        <p:nvPicPr>
          <p:cNvPr id="2" name="Picture 1"/>
          <p:cNvPicPr>
            <a:picLocks noChangeAspect="1"/>
          </p:cNvPicPr>
          <p:nvPr/>
        </p:nvPicPr>
        <p:blipFill>
          <a:blip r:embed="rId3"/>
          <a:stretch>
            <a:fillRect/>
          </a:stretch>
        </p:blipFill>
        <p:spPr>
          <a:xfrm>
            <a:off x="6610177" y="3433625"/>
            <a:ext cx="2079383" cy="1469691"/>
          </a:xfrm>
          <a:prstGeom prst="rect">
            <a:avLst/>
          </a:prstGeom>
        </p:spPr>
      </p:pic>
    </p:spTree>
    <p:extLst>
      <p:ext uri="{BB962C8B-B14F-4D97-AF65-F5344CB8AC3E}">
        <p14:creationId xmlns:p14="http://schemas.microsoft.com/office/powerpoint/2010/main" val="2810087892"/>
      </p:ext>
    </p:extLst>
  </p:cSld>
  <p:clrMapOvr>
    <a:masterClrMapping/>
  </p:clrMapOvr>
</p:sld>
</file>

<file path=ppt/theme/theme1.xml><?xml version="1.0" encoding="utf-8"?>
<a:theme xmlns:a="http://schemas.openxmlformats.org/drawingml/2006/main" name="Sales Planning Process by Slidesgo">
  <a:themeElements>
    <a:clrScheme name="Simple Light">
      <a:dk1>
        <a:srgbClr val="1155CC"/>
      </a:dk1>
      <a:lt1>
        <a:srgbClr val="EEDCC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155C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457</TotalTime>
  <Words>2545</Words>
  <Application>Microsoft Office PowerPoint</Application>
  <PresentationFormat>Presentación en pantalla (16:9)</PresentationFormat>
  <Paragraphs>78</Paragraphs>
  <Slides>35</Slides>
  <Notes>35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35</vt:i4>
      </vt:variant>
    </vt:vector>
  </HeadingPairs>
  <TitlesOfParts>
    <vt:vector size="40" baseType="lpstr">
      <vt:lpstr>Overpass Mono</vt:lpstr>
      <vt:lpstr>Arial</vt:lpstr>
      <vt:lpstr>Roboto Condensed Light</vt:lpstr>
      <vt:lpstr>Montserrat</vt:lpstr>
      <vt:lpstr>Sales Planning Process by Slidesgo</vt:lpstr>
      <vt:lpstr>Características cualitativas de la información financiera útil. </vt:lpstr>
      <vt:lpstr>Características cualitativas de la información financiera útil. </vt:lpstr>
      <vt:lpstr>Características cualitativas fundamentales. </vt:lpstr>
      <vt:lpstr>1. Relevancia.  </vt:lpstr>
      <vt:lpstr>1. Representación fiel.  </vt:lpstr>
      <vt:lpstr>1. Representación fiel.  </vt:lpstr>
      <vt:lpstr>Aplicación de las características cualitativas fundamentales. </vt:lpstr>
      <vt:lpstr>Aplicación de las características cualitativas fundamentales. </vt:lpstr>
      <vt:lpstr>Características cualitativas de mejora. </vt:lpstr>
      <vt:lpstr>Características cualitativas de mejora. </vt:lpstr>
      <vt:lpstr>Características cualitativas de mejora. </vt:lpstr>
      <vt:lpstr>Aplicación de las características cualitativas de mejora. </vt:lpstr>
      <vt:lpstr>Aplicación de las características cualitativas de mejora. </vt:lpstr>
      <vt:lpstr>La restricción del costo en la información financiera útil. </vt:lpstr>
      <vt:lpstr>Aplicación de las características cualitativas de mejora. </vt:lpstr>
      <vt:lpstr>Aclaración</vt:lpstr>
      <vt:lpstr>Alcance de El Marco Conceptual para la Información Financiera.  </vt:lpstr>
      <vt:lpstr>El objetivo de la información financiera con propósito general. </vt:lpstr>
      <vt:lpstr>Objetivo, utilidad y limitaciones de la información financiera con propósito general. </vt:lpstr>
      <vt:lpstr>Objetivo, utilidad y limitaciones de la información financiera con propósito general</vt:lpstr>
      <vt:lpstr>Presentación de PowerPoint</vt:lpstr>
      <vt:lpstr>Presentación de PowerPoint</vt:lpstr>
      <vt:lpstr>Información sobre los recursos económicos, los derechos de los acreedores y los cambios en estos de la entidad que informa. </vt:lpstr>
      <vt:lpstr>Información sobre los recursos económicos, los derechos de los acreedores y los cambios en estos de la entidad que informa.</vt:lpstr>
      <vt:lpstr>Recursos económicos y derechos de los acreedores. </vt:lpstr>
      <vt:lpstr>Presentación de PowerPoint</vt:lpstr>
      <vt:lpstr>Cambios en los recursos económicos y en los derechos de los acreedores. </vt:lpstr>
      <vt:lpstr>Presentación de PowerPoint</vt:lpstr>
      <vt:lpstr>Rendimiento financiero reflejado por la contabilidad de acumulación (o devengo)</vt:lpstr>
      <vt:lpstr>Presentación de PowerPoint</vt:lpstr>
      <vt:lpstr>Rendimiento financiero reflejado por flujos de efectivo pasados. </vt:lpstr>
      <vt:lpstr>Presentación de PowerPoint</vt:lpstr>
      <vt:lpstr>Cambios en los recursos económicos y en los derechos de los acreedores que no proceden del rendimiento financiero.</vt:lpstr>
      <vt:lpstr>Presentación de PowerPoint</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Marco Conceptual para la Información Financiera. </dc:title>
  <cp:lastModifiedBy>sala1</cp:lastModifiedBy>
  <cp:revision>36</cp:revision>
  <dcterms:modified xsi:type="dcterms:W3CDTF">2022-04-20T02:50:03Z</dcterms:modified>
</cp:coreProperties>
</file>