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30"/>
  </p:notesMasterIdLst>
  <p:sldIdLst>
    <p:sldId id="256" r:id="rId2"/>
    <p:sldId id="257" r:id="rId3"/>
    <p:sldId id="268" r:id="rId4"/>
    <p:sldId id="313" r:id="rId5"/>
    <p:sldId id="316" r:id="rId6"/>
    <p:sldId id="312" r:id="rId7"/>
    <p:sldId id="317" r:id="rId8"/>
    <p:sldId id="276" r:id="rId9"/>
    <p:sldId id="318" r:id="rId10"/>
    <p:sldId id="321" r:id="rId11"/>
    <p:sldId id="322" r:id="rId12"/>
    <p:sldId id="320" r:id="rId13"/>
    <p:sldId id="323" r:id="rId14"/>
    <p:sldId id="324" r:id="rId15"/>
    <p:sldId id="325" r:id="rId16"/>
    <p:sldId id="319" r:id="rId17"/>
    <p:sldId id="326" r:id="rId18"/>
    <p:sldId id="327" r:id="rId19"/>
    <p:sldId id="328" r:id="rId20"/>
    <p:sldId id="329" r:id="rId21"/>
    <p:sldId id="330" r:id="rId22"/>
    <p:sldId id="331" r:id="rId23"/>
    <p:sldId id="332" r:id="rId24"/>
    <p:sldId id="333" r:id="rId25"/>
    <p:sldId id="334" r:id="rId26"/>
    <p:sldId id="335" r:id="rId27"/>
    <p:sldId id="337" r:id="rId28"/>
    <p:sldId id="315" r:id="rId29"/>
  </p:sldIdLst>
  <p:sldSz cx="9144000" cy="5143500" type="screen16x9"/>
  <p:notesSz cx="6858000" cy="9144000"/>
  <p:embeddedFontLst>
    <p:embeddedFont>
      <p:font typeface="Overpass Mono" panose="020B0604020202020204" charset="0"/>
      <p:regular r:id="rId31"/>
      <p:bold r:id="rId32"/>
    </p:embeddedFont>
    <p:embeddedFont>
      <p:font typeface="Montserrat"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00142D-34BA-4E5C-A37F-8EF31162FA6C}">
  <a:tblStyle styleId="{5900142D-34BA-4E5C-A37F-8EF31162FA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42116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358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516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910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09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606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393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807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182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204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3455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098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71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053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8434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964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770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498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718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0355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4795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714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549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098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846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561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698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4"/>
        <p:cNvGrpSpPr/>
        <p:nvPr/>
      </p:nvGrpSpPr>
      <p:grpSpPr>
        <a:xfrm>
          <a:off x="0" y="0"/>
          <a:ext cx="0" cy="0"/>
          <a:chOff x="0" y="0"/>
          <a:chExt cx="0" cy="0"/>
        </a:xfrm>
      </p:grpSpPr>
      <p:sp>
        <p:nvSpPr>
          <p:cNvPr id="2655" name="Google Shape;2655;g102adc4f4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6" name="Google Shape;2656;g102adc4f4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284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36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3421" y="1293575"/>
            <a:ext cx="4255200" cy="24492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6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163459" y="4177825"/>
            <a:ext cx="4111500" cy="241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500">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3" y="-6843"/>
            <a:ext cx="9144088" cy="5150400"/>
            <a:chOff x="-53" y="-6843"/>
            <a:chExt cx="9144088" cy="5150400"/>
          </a:xfrm>
        </p:grpSpPr>
        <p:cxnSp>
          <p:nvCxnSpPr>
            <p:cNvPr id="12" name="Google Shape;12;p2"/>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3" name="Google Shape;13;p2"/>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4" name="Google Shape;14;p2"/>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 name="Google Shape;15;p2"/>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6" name="Google Shape;16;p2"/>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7" name="Google Shape;17;p2"/>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 name="Google Shape;18;p2"/>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9" name="Google Shape;19;p2"/>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0" name="Google Shape;20;p2"/>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 name="Google Shape;21;p2"/>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 name="Google Shape;22;p2"/>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3" name="Google Shape;23;p2"/>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 name="Google Shape;24;p2"/>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5" name="Google Shape;25;p2"/>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6" name="Google Shape;26;p2"/>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7" name="Google Shape;27;p2"/>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8;p2"/>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 name="Google Shape;29;p2"/>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 name="Google Shape;30;p2"/>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1" name="Google Shape;31;p2"/>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2" name="Google Shape;32;p2"/>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3" name="Google Shape;33;p2"/>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4" name="Google Shape;34;p2"/>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5" name="Google Shape;35;p2"/>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6" name="Google Shape;36;p2"/>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7" name="Google Shape;37;p2"/>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8" name="Google Shape;38;p2"/>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9" name="Google Shape;39;p2"/>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3"/>
        <p:cNvGrpSpPr/>
        <p:nvPr/>
      </p:nvGrpSpPr>
      <p:grpSpPr>
        <a:xfrm>
          <a:off x="0" y="0"/>
          <a:ext cx="0" cy="0"/>
          <a:chOff x="0" y="0"/>
          <a:chExt cx="0" cy="0"/>
        </a:xfrm>
      </p:grpSpPr>
      <p:sp>
        <p:nvSpPr>
          <p:cNvPr id="74" name="Google Shape;74;p4"/>
          <p:cNvSpPr txBox="1">
            <a:spLocks noGrp="1"/>
          </p:cNvSpPr>
          <p:nvPr>
            <p:ph type="body" idx="1"/>
          </p:nvPr>
        </p:nvSpPr>
        <p:spPr>
          <a:xfrm>
            <a:off x="717425" y="1152475"/>
            <a:ext cx="7709100" cy="3448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lt2"/>
              </a:buClr>
              <a:buSzPts val="1200"/>
              <a:buAutoNum type="arabicPeriod"/>
              <a:defRPr sz="11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75" name="Google Shape;75;p4"/>
          <p:cNvGrpSpPr/>
          <p:nvPr/>
        </p:nvGrpSpPr>
        <p:grpSpPr>
          <a:xfrm>
            <a:off x="-53" y="-6843"/>
            <a:ext cx="9144088" cy="5150400"/>
            <a:chOff x="-53" y="-6843"/>
            <a:chExt cx="9144088" cy="5150400"/>
          </a:xfrm>
        </p:grpSpPr>
        <p:cxnSp>
          <p:nvCxnSpPr>
            <p:cNvPr id="76" name="Google Shape;76;p4"/>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7" name="Google Shape;77;p4"/>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8" name="Google Shape;78;p4"/>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9" name="Google Shape;79;p4"/>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0" name="Google Shape;80;p4"/>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1" name="Google Shape;81;p4"/>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2" name="Google Shape;82;p4"/>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3" name="Google Shape;83;p4"/>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 name="Google Shape;84;p4"/>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5" name="Google Shape;85;p4"/>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6" name="Google Shape;86;p4"/>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7" name="Google Shape;87;p4"/>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8" name="Google Shape;88;p4"/>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9" name="Google Shape;89;p4"/>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0" name="Google Shape;90;p4"/>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1" name="Google Shape;91;p4"/>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2" name="Google Shape;92;p4"/>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3" name="Google Shape;93;p4"/>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4" name="Google Shape;94;p4"/>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5" name="Google Shape;95;p4"/>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6" name="Google Shape;96;p4"/>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7" name="Google Shape;97;p4"/>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8" name="Google Shape;98;p4"/>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9" name="Google Shape;99;p4"/>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0" name="Google Shape;100;p4"/>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1" name="Google Shape;101;p4"/>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2" name="Google Shape;102;p4"/>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3" name="Google Shape;103;p4"/>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104" name="Google Shape;104;p4"/>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3"/>
        <p:cNvGrpSpPr/>
        <p:nvPr/>
      </p:nvGrpSpPr>
      <p:grpSpPr>
        <a:xfrm>
          <a:off x="0" y="0"/>
          <a:ext cx="0" cy="0"/>
          <a:chOff x="0" y="0"/>
          <a:chExt cx="0" cy="0"/>
        </a:xfrm>
      </p:grpSpPr>
      <p:sp>
        <p:nvSpPr>
          <p:cNvPr id="204" name="Google Shape;204;p8"/>
          <p:cNvSpPr txBox="1">
            <a:spLocks noGrp="1"/>
          </p:cNvSpPr>
          <p:nvPr>
            <p:ph type="title"/>
          </p:nvPr>
        </p:nvSpPr>
        <p:spPr>
          <a:xfrm>
            <a:off x="1340406" y="1244475"/>
            <a:ext cx="5157900" cy="29262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4800"/>
              <a:buNone/>
              <a:defRPr sz="8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05" name="Google Shape;205;p8"/>
          <p:cNvGrpSpPr/>
          <p:nvPr/>
        </p:nvGrpSpPr>
        <p:grpSpPr>
          <a:xfrm>
            <a:off x="-53" y="-6843"/>
            <a:ext cx="9144088" cy="5150400"/>
            <a:chOff x="-53" y="-6843"/>
            <a:chExt cx="9144088" cy="5150400"/>
          </a:xfrm>
        </p:grpSpPr>
        <p:cxnSp>
          <p:nvCxnSpPr>
            <p:cNvPr id="206" name="Google Shape;206;p8"/>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07" name="Google Shape;207;p8"/>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08" name="Google Shape;208;p8"/>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09" name="Google Shape;209;p8"/>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0" name="Google Shape;210;p8"/>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1" name="Google Shape;211;p8"/>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p8"/>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3" name="Google Shape;213;p8"/>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4" name="Google Shape;214;p8"/>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5" name="Google Shape;215;p8"/>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6" name="Google Shape;216;p8"/>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7" name="Google Shape;217;p8"/>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8" name="Google Shape;218;p8"/>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9" name="Google Shape;219;p8"/>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0" name="Google Shape;220;p8"/>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1" name="Google Shape;221;p8"/>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2" name="Google Shape;222;p8"/>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3" name="Google Shape;223;p8"/>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4" name="Google Shape;224;p8"/>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25" name="Google Shape;225;p8"/>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26" name="Google Shape;226;p8"/>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27" name="Google Shape;227;p8"/>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28" name="Google Shape;228;p8"/>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29" name="Google Shape;229;p8"/>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30" name="Google Shape;230;p8"/>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31" name="Google Shape;231;p8"/>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32" name="Google Shape;232;p8"/>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33" name="Google Shape;233;p8"/>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CUSTOM_1_2_1">
    <p:spTree>
      <p:nvGrpSpPr>
        <p:cNvPr id="1" name="Shape 527"/>
        <p:cNvGrpSpPr/>
        <p:nvPr/>
      </p:nvGrpSpPr>
      <p:grpSpPr>
        <a:xfrm>
          <a:off x="0" y="0"/>
          <a:ext cx="0" cy="0"/>
          <a:chOff x="0" y="0"/>
          <a:chExt cx="0" cy="0"/>
        </a:xfrm>
      </p:grpSpPr>
      <p:grpSp>
        <p:nvGrpSpPr>
          <p:cNvPr id="528" name="Google Shape;528;p19"/>
          <p:cNvGrpSpPr/>
          <p:nvPr/>
        </p:nvGrpSpPr>
        <p:grpSpPr>
          <a:xfrm>
            <a:off x="-53" y="-6843"/>
            <a:ext cx="9144088" cy="5150400"/>
            <a:chOff x="-53" y="-6843"/>
            <a:chExt cx="9144088" cy="5150400"/>
          </a:xfrm>
        </p:grpSpPr>
        <p:cxnSp>
          <p:nvCxnSpPr>
            <p:cNvPr id="529" name="Google Shape;529;p19"/>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0" name="Google Shape;530;p19"/>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1" name="Google Shape;531;p19"/>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2" name="Google Shape;532;p19"/>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3" name="Google Shape;533;p19"/>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4" name="Google Shape;534;p19"/>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5" name="Google Shape;535;p19"/>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6" name="Google Shape;536;p19"/>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7" name="Google Shape;537;p19"/>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8" name="Google Shape;538;p19"/>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9" name="Google Shape;539;p19"/>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0" name="Google Shape;540;p19"/>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1" name="Google Shape;541;p19"/>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2" name="Google Shape;542;p19"/>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3" name="Google Shape;543;p19"/>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4" name="Google Shape;544;p19"/>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5" name="Google Shape;545;p19"/>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6" name="Google Shape;546;p19"/>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7" name="Google Shape;547;p19"/>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48" name="Google Shape;548;p19"/>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49" name="Google Shape;549;p19"/>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19"/>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19"/>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19"/>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19"/>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19"/>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19"/>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19"/>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557" name="Google Shape;557;p19"/>
          <p:cNvSpPr txBox="1">
            <a:spLocks noGrp="1"/>
          </p:cNvSpPr>
          <p:nvPr>
            <p:ph type="title"/>
          </p:nvPr>
        </p:nvSpPr>
        <p:spPr>
          <a:xfrm>
            <a:off x="1381450" y="1370025"/>
            <a:ext cx="6381300" cy="171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58" name="Google Shape;558;p19"/>
          <p:cNvSpPr txBox="1">
            <a:spLocks noGrp="1"/>
          </p:cNvSpPr>
          <p:nvPr>
            <p:ph type="subTitle" idx="1"/>
          </p:nvPr>
        </p:nvSpPr>
        <p:spPr>
          <a:xfrm>
            <a:off x="3136031" y="3521180"/>
            <a:ext cx="2871900" cy="7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229"/>
        <p:cNvGrpSpPr/>
        <p:nvPr/>
      </p:nvGrpSpPr>
      <p:grpSpPr>
        <a:xfrm>
          <a:off x="0" y="0"/>
          <a:ext cx="0" cy="0"/>
          <a:chOff x="0" y="0"/>
          <a:chExt cx="0" cy="0"/>
        </a:xfrm>
      </p:grpSpPr>
      <p:grpSp>
        <p:nvGrpSpPr>
          <p:cNvPr id="1230" name="Google Shape;1230;p39"/>
          <p:cNvGrpSpPr/>
          <p:nvPr/>
        </p:nvGrpSpPr>
        <p:grpSpPr>
          <a:xfrm>
            <a:off x="-53" y="-6843"/>
            <a:ext cx="9144088" cy="5150400"/>
            <a:chOff x="-53" y="-6843"/>
            <a:chExt cx="9144088" cy="5150400"/>
          </a:xfrm>
        </p:grpSpPr>
        <p:cxnSp>
          <p:nvCxnSpPr>
            <p:cNvPr id="1231" name="Google Shape;1231;p39"/>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2" name="Google Shape;1232;p39"/>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3" name="Google Shape;1233;p39"/>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4" name="Google Shape;1234;p39"/>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5" name="Google Shape;1235;p39"/>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6" name="Google Shape;1236;p39"/>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7" name="Google Shape;1237;p39"/>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8" name="Google Shape;1238;p39"/>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9" name="Google Shape;1239;p39"/>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0" name="Google Shape;1240;p39"/>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1" name="Google Shape;1241;p39"/>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2" name="Google Shape;1242;p39"/>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3" name="Google Shape;1243;p39"/>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4" name="Google Shape;1244;p39"/>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5" name="Google Shape;1245;p39"/>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6" name="Google Shape;1246;p39"/>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7" name="Google Shape;1247;p39"/>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8" name="Google Shape;1248;p39"/>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9" name="Google Shape;1249;p39"/>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0" name="Google Shape;1250;p39"/>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1" name="Google Shape;1251;p39"/>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2" name="Google Shape;1252;p39"/>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3" name="Google Shape;1253;p39"/>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4" name="Google Shape;1254;p39"/>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5" name="Google Shape;1255;p39"/>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6" name="Google Shape;1256;p39"/>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7" name="Google Shape;1257;p39"/>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8" name="Google Shape;1258;p39"/>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1pPr>
            <a:lvl2pPr lvl="1">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2pPr>
            <a:lvl3pPr lvl="2">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3pPr>
            <a:lvl4pPr lvl="3">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4pPr>
            <a:lvl5pPr lvl="4">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5pPr>
            <a:lvl6pPr lvl="5">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6pPr>
            <a:lvl7pPr lvl="6">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7pPr>
            <a:lvl8pPr lvl="7">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8pPr>
            <a:lvl9pPr lvl="8">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9pPr>
          </a:lstStyle>
          <a:p>
            <a:endParaRPr/>
          </a:p>
        </p:txBody>
      </p:sp>
      <p:sp>
        <p:nvSpPr>
          <p:cNvPr id="7" name="Google Shape;7;p1"/>
          <p:cNvSpPr txBox="1">
            <a:spLocks noGrp="1"/>
          </p:cNvSpPr>
          <p:nvPr>
            <p:ph type="body" idx="1"/>
          </p:nvPr>
        </p:nvSpPr>
        <p:spPr>
          <a:xfrm>
            <a:off x="311700" y="114612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marL="914400" lvl="1"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8" r:id="rId4"/>
    <p:sldLayoutId id="2147483665" r:id="rId5"/>
    <p:sldLayoutId id="214748368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grpSp>
        <p:nvGrpSpPr>
          <p:cNvPr id="1269" name="Google Shape;1269;p43"/>
          <p:cNvGrpSpPr/>
          <p:nvPr/>
        </p:nvGrpSpPr>
        <p:grpSpPr>
          <a:xfrm>
            <a:off x="528848" y="654668"/>
            <a:ext cx="5128475" cy="3356250"/>
            <a:chOff x="717125" y="770497"/>
            <a:chExt cx="5128475" cy="3356250"/>
          </a:xfrm>
        </p:grpSpPr>
        <p:sp>
          <p:nvSpPr>
            <p:cNvPr id="1270" name="Google Shape;1270;p43"/>
            <p:cNvSpPr/>
            <p:nvPr/>
          </p:nvSpPr>
          <p:spPr>
            <a:xfrm>
              <a:off x="717700" y="1000747"/>
              <a:ext cx="5127900" cy="31260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3"/>
            <p:cNvSpPr/>
            <p:nvPr/>
          </p:nvSpPr>
          <p:spPr>
            <a:xfrm>
              <a:off x="717125" y="770497"/>
              <a:ext cx="51276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2" name="Google Shape;1272;p43"/>
            <p:cNvGrpSpPr/>
            <p:nvPr/>
          </p:nvGrpSpPr>
          <p:grpSpPr>
            <a:xfrm>
              <a:off x="788325" y="835591"/>
              <a:ext cx="374100" cy="101100"/>
              <a:chOff x="965750" y="594475"/>
              <a:chExt cx="374100" cy="101100"/>
            </a:xfrm>
          </p:grpSpPr>
          <p:grpSp>
            <p:nvGrpSpPr>
              <p:cNvPr id="1273" name="Google Shape;1273;p43"/>
              <p:cNvGrpSpPr/>
              <p:nvPr/>
            </p:nvGrpSpPr>
            <p:grpSpPr>
              <a:xfrm>
                <a:off x="965750" y="594475"/>
                <a:ext cx="101100" cy="101100"/>
                <a:chOff x="965750" y="594475"/>
                <a:chExt cx="101100" cy="101100"/>
              </a:xfrm>
            </p:grpSpPr>
            <p:sp>
              <p:nvSpPr>
                <p:cNvPr id="1274" name="Google Shape;1274;p43"/>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5" name="Google Shape;1275;p43"/>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276" name="Google Shape;1276;p43"/>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277" name="Google Shape;1277;p43"/>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3"/>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3"/>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80" name="Google Shape;1280;p43"/>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grpSp>
        <p:nvGrpSpPr>
          <p:cNvPr id="1281" name="Google Shape;1281;p43"/>
          <p:cNvGrpSpPr/>
          <p:nvPr/>
        </p:nvGrpSpPr>
        <p:grpSpPr>
          <a:xfrm>
            <a:off x="897022" y="3491724"/>
            <a:ext cx="4423800" cy="692875"/>
            <a:chOff x="949425" y="3693200"/>
            <a:chExt cx="4423800" cy="692875"/>
          </a:xfrm>
        </p:grpSpPr>
        <p:grpSp>
          <p:nvGrpSpPr>
            <p:cNvPr id="1282" name="Google Shape;1282;p43"/>
            <p:cNvGrpSpPr/>
            <p:nvPr/>
          </p:nvGrpSpPr>
          <p:grpSpPr>
            <a:xfrm>
              <a:off x="949425" y="3693200"/>
              <a:ext cx="4423800" cy="228900"/>
              <a:chOff x="717138" y="770523"/>
              <a:chExt cx="4423800" cy="228900"/>
            </a:xfrm>
          </p:grpSpPr>
          <p:sp>
            <p:nvSpPr>
              <p:cNvPr id="1283" name="Google Shape;1283;p43"/>
              <p:cNvSpPr/>
              <p:nvPr/>
            </p:nvSpPr>
            <p:spPr>
              <a:xfrm>
                <a:off x="717138" y="770523"/>
                <a:ext cx="44238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4" name="Google Shape;1284;p43"/>
              <p:cNvGrpSpPr/>
              <p:nvPr/>
            </p:nvGrpSpPr>
            <p:grpSpPr>
              <a:xfrm>
                <a:off x="788325" y="835591"/>
                <a:ext cx="374100" cy="101100"/>
                <a:chOff x="965750" y="594475"/>
                <a:chExt cx="374100" cy="101100"/>
              </a:xfrm>
            </p:grpSpPr>
            <p:grpSp>
              <p:nvGrpSpPr>
                <p:cNvPr id="1285" name="Google Shape;1285;p43"/>
                <p:cNvGrpSpPr/>
                <p:nvPr/>
              </p:nvGrpSpPr>
              <p:grpSpPr>
                <a:xfrm>
                  <a:off x="965750" y="594475"/>
                  <a:ext cx="101100" cy="101100"/>
                  <a:chOff x="965750" y="594475"/>
                  <a:chExt cx="101100" cy="101100"/>
                </a:xfrm>
              </p:grpSpPr>
              <p:sp>
                <p:nvSpPr>
                  <p:cNvPr id="1286" name="Google Shape;1286;p43"/>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87" name="Google Shape;1287;p43"/>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288" name="Google Shape;1288;p43"/>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289" name="Google Shape;1289;p43"/>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3"/>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1" name="Google Shape;1291;p43"/>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
          <p:nvSpPr>
            <p:cNvPr id="1292" name="Google Shape;1292;p43"/>
            <p:cNvSpPr/>
            <p:nvPr/>
          </p:nvSpPr>
          <p:spPr>
            <a:xfrm>
              <a:off x="949425" y="3925275"/>
              <a:ext cx="4423800" cy="460800"/>
            </a:xfrm>
            <a:prstGeom prst="rect">
              <a:avLst/>
            </a:prstGeom>
            <a:solidFill>
              <a:srgbClr val="1155CC"/>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3" name="Google Shape;1293;p43"/>
          <p:cNvSpPr txBox="1">
            <a:spLocks noGrp="1"/>
          </p:cNvSpPr>
          <p:nvPr>
            <p:ph type="ctrTitle"/>
          </p:nvPr>
        </p:nvSpPr>
        <p:spPr>
          <a:xfrm>
            <a:off x="591369" y="654668"/>
            <a:ext cx="4966359" cy="29202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El Marco Conceptual para la Información Financiera. </a:t>
            </a:r>
            <a:endParaRPr sz="3200" dirty="0"/>
          </a:p>
        </p:txBody>
      </p:sp>
      <p:sp>
        <p:nvSpPr>
          <p:cNvPr id="1294" name="Google Shape;1294;p43"/>
          <p:cNvSpPr txBox="1">
            <a:spLocks noGrp="1"/>
          </p:cNvSpPr>
          <p:nvPr>
            <p:ph type="subTitle" idx="1"/>
          </p:nvPr>
        </p:nvSpPr>
        <p:spPr>
          <a:xfrm>
            <a:off x="1123104" y="3823357"/>
            <a:ext cx="4111500" cy="24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Hellen Margarita Castellar Castillo. </a:t>
            </a:r>
            <a:endParaRPr dirty="0"/>
          </a:p>
        </p:txBody>
      </p:sp>
      <p:grpSp>
        <p:nvGrpSpPr>
          <p:cNvPr id="1295" name="Google Shape;1295;p43"/>
          <p:cNvGrpSpPr/>
          <p:nvPr/>
        </p:nvGrpSpPr>
        <p:grpSpPr>
          <a:xfrm>
            <a:off x="5883405" y="1839187"/>
            <a:ext cx="3035134" cy="2896325"/>
            <a:chOff x="717125" y="770510"/>
            <a:chExt cx="3035134" cy="2896325"/>
          </a:xfrm>
        </p:grpSpPr>
        <p:sp>
          <p:nvSpPr>
            <p:cNvPr id="1296" name="Google Shape;1296;p43"/>
            <p:cNvSpPr/>
            <p:nvPr/>
          </p:nvSpPr>
          <p:spPr>
            <a:xfrm>
              <a:off x="717459" y="1000735"/>
              <a:ext cx="3034800" cy="26661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17125" y="770510"/>
              <a:ext cx="3035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8" name="Google Shape;1298;p43"/>
            <p:cNvGrpSpPr/>
            <p:nvPr/>
          </p:nvGrpSpPr>
          <p:grpSpPr>
            <a:xfrm>
              <a:off x="788325" y="835591"/>
              <a:ext cx="374100" cy="101100"/>
              <a:chOff x="965750" y="594475"/>
              <a:chExt cx="374100" cy="101100"/>
            </a:xfrm>
          </p:grpSpPr>
          <p:grpSp>
            <p:nvGrpSpPr>
              <p:cNvPr id="1299" name="Google Shape;1299;p43"/>
              <p:cNvGrpSpPr/>
              <p:nvPr/>
            </p:nvGrpSpPr>
            <p:grpSpPr>
              <a:xfrm>
                <a:off x="965750" y="594475"/>
                <a:ext cx="101100" cy="101100"/>
                <a:chOff x="965750" y="594475"/>
                <a:chExt cx="101100" cy="101100"/>
              </a:xfrm>
            </p:grpSpPr>
            <p:sp>
              <p:nvSpPr>
                <p:cNvPr id="1300" name="Google Shape;1300;p43"/>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1" name="Google Shape;1301;p43"/>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02" name="Google Shape;1302;p43"/>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03" name="Google Shape;1303;p43"/>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3"/>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6" name="Google Shape;1306;p43"/>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pic>
        <p:nvPicPr>
          <p:cNvPr id="3" name="Picture 2"/>
          <p:cNvPicPr>
            <a:picLocks noChangeAspect="1"/>
          </p:cNvPicPr>
          <p:nvPr/>
        </p:nvPicPr>
        <p:blipFill rotWithShape="1">
          <a:blip r:embed="rId3"/>
          <a:srcRect l="9247" t="10683" r="2920" b="7873"/>
          <a:stretch/>
        </p:blipFill>
        <p:spPr>
          <a:xfrm>
            <a:off x="5962976" y="2545869"/>
            <a:ext cx="2932635" cy="171318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23965" y="333905"/>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319731" y="781523"/>
            <a:ext cx="7024294" cy="292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smtClean="0"/>
              <a:t>El objetivo de la información financiera con propósito general. </a:t>
            </a:r>
            <a:endParaRPr sz="4400" dirty="0"/>
          </a:p>
        </p:txBody>
      </p:sp>
      <p:grpSp>
        <p:nvGrpSpPr>
          <p:cNvPr id="2192" name="Google Shape;2192;p55"/>
          <p:cNvGrpSpPr/>
          <p:nvPr/>
        </p:nvGrpSpPr>
        <p:grpSpPr>
          <a:xfrm>
            <a:off x="6610177" y="3185366"/>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3"/>
          <a:stretch>
            <a:fillRect/>
          </a:stretch>
        </p:blipFill>
        <p:spPr>
          <a:xfrm>
            <a:off x="6610177" y="3433625"/>
            <a:ext cx="2079383" cy="1469691"/>
          </a:xfrm>
          <a:prstGeom prst="rect">
            <a:avLst/>
          </a:prstGeom>
        </p:spPr>
      </p:pic>
    </p:spTree>
    <p:extLst>
      <p:ext uri="{BB962C8B-B14F-4D97-AF65-F5344CB8AC3E}">
        <p14:creationId xmlns:p14="http://schemas.microsoft.com/office/powerpoint/2010/main" val="2810087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641081" y="120538"/>
            <a:ext cx="7785444" cy="826635"/>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CO" sz="2400" dirty="0" smtClean="0"/>
              <a:t>El objetivo de la información financiera con propósito general. </a:t>
            </a:r>
            <a:endParaRPr sz="2400" dirty="0"/>
          </a:p>
        </p:txBody>
      </p:sp>
      <p:sp>
        <p:nvSpPr>
          <p:cNvPr id="1342" name="Google Shape;1342;p44"/>
          <p:cNvSpPr txBox="1">
            <a:spLocks noGrp="1"/>
          </p:cNvSpPr>
          <p:nvPr>
            <p:ph type="body" idx="1"/>
          </p:nvPr>
        </p:nvSpPr>
        <p:spPr>
          <a:xfrm>
            <a:off x="436496" y="1059543"/>
            <a:ext cx="8194613" cy="3982357"/>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2800" dirty="0" smtClean="0"/>
              <a:t>Se constituye en el </a:t>
            </a:r>
            <a:r>
              <a:rPr lang="es-ES" sz="2800" dirty="0"/>
              <a:t>fundamento del Marco </a:t>
            </a:r>
            <a:r>
              <a:rPr lang="es-ES" sz="2800" dirty="0" smtClean="0"/>
              <a:t>Conceptual donde se informan las </a:t>
            </a:r>
            <a:r>
              <a:rPr lang="es-ES" sz="2800" dirty="0"/>
              <a:t>características cualitativas y restricciones de la información financiera útil, elementos de los estados financieros, reconocimiento, medición, presentación e información a revelar </a:t>
            </a:r>
            <a:r>
              <a:rPr lang="es-ES" sz="2800" dirty="0" smtClean="0"/>
              <a:t>que se derivan del objetivo. </a:t>
            </a:r>
          </a:p>
        </p:txBody>
      </p:sp>
    </p:spTree>
    <p:extLst>
      <p:ext uri="{BB962C8B-B14F-4D97-AF65-F5344CB8AC3E}">
        <p14:creationId xmlns:p14="http://schemas.microsoft.com/office/powerpoint/2010/main" val="1258428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23965" y="333905"/>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319731" y="781523"/>
            <a:ext cx="7024294" cy="2926200"/>
          </a:xfrm>
          <a:prstGeom prst="rect">
            <a:avLst/>
          </a:prstGeom>
        </p:spPr>
        <p:txBody>
          <a:bodyPr spcFirstLastPara="1" wrap="square" lIns="91425" tIns="91425" rIns="91425" bIns="91425" anchor="ctr" anchorCtr="0">
            <a:noAutofit/>
          </a:bodyPr>
          <a:lstStyle/>
          <a:p>
            <a:pPr lvl="0"/>
            <a:r>
              <a:rPr lang="es-ES" sz="4400" dirty="0"/>
              <a:t>Objetivo, utilidad y limitaciones de la información financiera con propósito </a:t>
            </a:r>
            <a:r>
              <a:rPr lang="es-ES" sz="4400" dirty="0" smtClean="0"/>
              <a:t>general. </a:t>
            </a:r>
            <a:endParaRPr sz="4400" dirty="0"/>
          </a:p>
        </p:txBody>
      </p:sp>
      <p:grpSp>
        <p:nvGrpSpPr>
          <p:cNvPr id="2192" name="Google Shape;2192;p55"/>
          <p:cNvGrpSpPr/>
          <p:nvPr/>
        </p:nvGrpSpPr>
        <p:grpSpPr>
          <a:xfrm>
            <a:off x="6610177" y="3185366"/>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3"/>
          <a:stretch>
            <a:fillRect/>
          </a:stretch>
        </p:blipFill>
        <p:spPr>
          <a:xfrm>
            <a:off x="6610177" y="3433625"/>
            <a:ext cx="2079383" cy="1469691"/>
          </a:xfrm>
          <a:prstGeom prst="rect">
            <a:avLst/>
          </a:prstGeom>
        </p:spPr>
      </p:pic>
    </p:spTree>
    <p:extLst>
      <p:ext uri="{BB962C8B-B14F-4D97-AF65-F5344CB8AC3E}">
        <p14:creationId xmlns:p14="http://schemas.microsoft.com/office/powerpoint/2010/main" val="3548834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282342" y="203879"/>
            <a:ext cx="8502919" cy="826635"/>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r>
              <a:rPr lang="es-ES" sz="2400" dirty="0"/>
              <a:t>Objetivo, utilidad y limitaciones de la información financiera con propósito general</a:t>
            </a:r>
            <a:endParaRPr sz="2400" dirty="0"/>
          </a:p>
        </p:txBody>
      </p:sp>
      <p:sp>
        <p:nvSpPr>
          <p:cNvPr id="1342" name="Google Shape;1342;p44"/>
          <p:cNvSpPr txBox="1">
            <a:spLocks noGrp="1"/>
          </p:cNvSpPr>
          <p:nvPr>
            <p:ph type="body" idx="1"/>
          </p:nvPr>
        </p:nvSpPr>
        <p:spPr>
          <a:xfrm>
            <a:off x="436494" y="1248228"/>
            <a:ext cx="8194613" cy="3546929"/>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2400" dirty="0"/>
              <a:t>OB2: El objetivo de la información financiera con propósito </a:t>
            </a:r>
            <a:r>
              <a:rPr lang="es-ES" sz="2400" dirty="0" smtClean="0"/>
              <a:t>general es </a:t>
            </a:r>
            <a:r>
              <a:rPr lang="es-ES" sz="2400" dirty="0"/>
              <a:t>proporcionar información financiera sobre </a:t>
            </a:r>
            <a:r>
              <a:rPr lang="es-ES" sz="2400" dirty="0" smtClean="0"/>
              <a:t>determinada entidad que sea </a:t>
            </a:r>
            <a:r>
              <a:rPr lang="es-ES" sz="2400" dirty="0"/>
              <a:t>útil a los inversores, prestamistas y otros acreedores existentes </a:t>
            </a:r>
            <a:r>
              <a:rPr lang="es-ES" sz="2400" dirty="0" smtClean="0"/>
              <a:t>para </a:t>
            </a:r>
            <a:r>
              <a:rPr lang="es-ES" sz="2400" dirty="0"/>
              <a:t>tomar </a:t>
            </a:r>
            <a:r>
              <a:rPr lang="es-ES" sz="2400" dirty="0" smtClean="0"/>
              <a:t>decisiones, esas decisiones conllevan comprar</a:t>
            </a:r>
            <a:r>
              <a:rPr lang="es-ES" sz="2400" dirty="0"/>
              <a:t>, vender o mantener instrumentos de patrimonio y de deuda y proporcionar o liquidar préstamos y otras formas de </a:t>
            </a:r>
            <a:r>
              <a:rPr lang="es-ES" sz="2400" dirty="0" smtClean="0"/>
              <a:t>crédito. </a:t>
            </a:r>
          </a:p>
        </p:txBody>
      </p:sp>
    </p:spTree>
    <p:extLst>
      <p:ext uri="{BB962C8B-B14F-4D97-AF65-F5344CB8AC3E}">
        <p14:creationId xmlns:p14="http://schemas.microsoft.com/office/powerpoint/2010/main" val="3986032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2" name="Google Shape;1342;p44"/>
          <p:cNvSpPr txBox="1">
            <a:spLocks noGrp="1"/>
          </p:cNvSpPr>
          <p:nvPr>
            <p:ph type="body" idx="1"/>
          </p:nvPr>
        </p:nvSpPr>
        <p:spPr>
          <a:xfrm>
            <a:off x="174172" y="159657"/>
            <a:ext cx="8781142" cy="4766128"/>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1600" dirty="0" smtClean="0"/>
              <a:t>OB3: Los </a:t>
            </a:r>
            <a:r>
              <a:rPr lang="es-ES" sz="1600" dirty="0"/>
              <a:t>inversores, prestamistas y otros acreedores existentes o potenciales necesitan información que les ayude a evaluar las perspectivas de entrada de efectivo neta futura a la </a:t>
            </a:r>
            <a:r>
              <a:rPr lang="es-ES" sz="1600" dirty="0" smtClean="0"/>
              <a:t>entidad para conocer cuanta rentabilidad obtienen de esa inversión o préstamo. </a:t>
            </a:r>
          </a:p>
          <a:p>
            <a:pPr marL="0" lvl="0" indent="0">
              <a:buClr>
                <a:schemeClr val="dk1"/>
              </a:buClr>
              <a:buSzPts val="1100"/>
              <a:buNone/>
            </a:pPr>
            <a:r>
              <a:rPr lang="es-ES" sz="1600" dirty="0" smtClean="0"/>
              <a:t>OB4: Para </a:t>
            </a:r>
            <a:r>
              <a:rPr lang="es-ES" sz="1600" dirty="0"/>
              <a:t>evaluar las perspectivas de entrada de efectivo neta futura de una entidad, los inversores, prestamistas y otros acreedores </a:t>
            </a:r>
            <a:r>
              <a:rPr lang="es-ES" sz="1600" dirty="0" smtClean="0"/>
              <a:t>necesitan </a:t>
            </a:r>
            <a:r>
              <a:rPr lang="es-ES" sz="1600" dirty="0"/>
              <a:t>información sobre los recursos de la </a:t>
            </a:r>
            <a:r>
              <a:rPr lang="es-ES" sz="1600" dirty="0" smtClean="0"/>
              <a:t>entidad, esta información </a:t>
            </a:r>
            <a:r>
              <a:rPr lang="es-ES" sz="1600" dirty="0"/>
              <a:t>sobre el cumplimiento de la gerencia con sus responsabilidades es </a:t>
            </a:r>
            <a:r>
              <a:rPr lang="es-ES" sz="1600" dirty="0" smtClean="0"/>
              <a:t>útil para la toma de  </a:t>
            </a:r>
            <a:r>
              <a:rPr lang="es-ES" sz="1600" dirty="0"/>
              <a:t>decisiones de inversores, prestamistas y otros acreedores </a:t>
            </a:r>
            <a:r>
              <a:rPr lang="es-ES" sz="1600" dirty="0" smtClean="0"/>
              <a:t>existentes. </a:t>
            </a:r>
          </a:p>
          <a:p>
            <a:pPr marL="0" lvl="0" indent="0">
              <a:buClr>
                <a:schemeClr val="dk1"/>
              </a:buClr>
              <a:buSzPts val="1100"/>
              <a:buNone/>
            </a:pPr>
            <a:r>
              <a:rPr lang="es-ES" sz="1600" dirty="0" smtClean="0"/>
              <a:t>OB5: Numerosos </a:t>
            </a:r>
            <a:r>
              <a:rPr lang="es-ES" sz="1600" dirty="0"/>
              <a:t>inversores, prestamistas y otros acreedores </a:t>
            </a:r>
            <a:r>
              <a:rPr lang="es-ES" sz="1600" dirty="0" smtClean="0"/>
              <a:t>no </a:t>
            </a:r>
            <a:r>
              <a:rPr lang="es-ES" sz="1600" dirty="0"/>
              <a:t>pueden requerir que las entidades </a:t>
            </a:r>
            <a:r>
              <a:rPr lang="es-ES" sz="1600" dirty="0" smtClean="0"/>
              <a:t>les </a:t>
            </a:r>
            <a:r>
              <a:rPr lang="es-ES" sz="1600" dirty="0"/>
              <a:t>proporcionen información directamente, </a:t>
            </a:r>
            <a:r>
              <a:rPr lang="es-ES" sz="1600" dirty="0" smtClean="0"/>
              <a:t>deben </a:t>
            </a:r>
            <a:r>
              <a:rPr lang="es-ES" sz="1600" dirty="0"/>
              <a:t>confiar en los informes financieros con propósito general para obtener la mayor parte de la información financiera que necesitan. </a:t>
            </a:r>
            <a:endParaRPr lang="es-ES" sz="1600" dirty="0" smtClean="0"/>
          </a:p>
          <a:p>
            <a:pPr marL="0" lvl="0" indent="0">
              <a:buClr>
                <a:schemeClr val="dk1"/>
              </a:buClr>
              <a:buSzPts val="1100"/>
              <a:buNone/>
            </a:pPr>
            <a:r>
              <a:rPr lang="es-ES" sz="1600" dirty="0" smtClean="0"/>
              <a:t>OB6: Los informes </a:t>
            </a:r>
            <a:r>
              <a:rPr lang="es-ES" sz="1600" dirty="0"/>
              <a:t>financieros con propósito general no proporcionan </a:t>
            </a:r>
            <a:r>
              <a:rPr lang="es-ES" sz="1600" dirty="0" smtClean="0"/>
              <a:t>toda </a:t>
            </a:r>
            <a:r>
              <a:rPr lang="es-ES" sz="1600" dirty="0"/>
              <a:t>la información que necesitan los inversores, prestamistas y otros </a:t>
            </a:r>
            <a:r>
              <a:rPr lang="es-ES" sz="1600" dirty="0" smtClean="0"/>
              <a:t>acreedores, se necesita </a:t>
            </a:r>
            <a:r>
              <a:rPr lang="es-ES" sz="1600" dirty="0"/>
              <a:t>considerar </a:t>
            </a:r>
            <a:r>
              <a:rPr lang="es-ES" sz="1600" dirty="0" smtClean="0"/>
              <a:t>información </a:t>
            </a:r>
            <a:r>
              <a:rPr lang="es-ES" sz="1600" dirty="0"/>
              <a:t>pertinente de otras fuentes, por ejemplo, las condiciones económicas generales y las expectativas, los sucesos y la situación política, y las perspectivas del sector industrial y de la empresa.</a:t>
            </a:r>
            <a:endParaRPr lang="es-ES" sz="1600" dirty="0" smtClean="0"/>
          </a:p>
        </p:txBody>
      </p:sp>
    </p:spTree>
    <p:extLst>
      <p:ext uri="{BB962C8B-B14F-4D97-AF65-F5344CB8AC3E}">
        <p14:creationId xmlns:p14="http://schemas.microsoft.com/office/powerpoint/2010/main" val="4139737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2" name="Google Shape;1342;p44"/>
          <p:cNvSpPr txBox="1">
            <a:spLocks noGrp="1"/>
          </p:cNvSpPr>
          <p:nvPr>
            <p:ph type="body" idx="1"/>
          </p:nvPr>
        </p:nvSpPr>
        <p:spPr>
          <a:xfrm>
            <a:off x="130628" y="130628"/>
            <a:ext cx="8839199" cy="4809671"/>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1600" dirty="0" smtClean="0"/>
              <a:t>OB7: Los </a:t>
            </a:r>
            <a:r>
              <a:rPr lang="es-ES" sz="1600" dirty="0"/>
              <a:t>informes financieros </a:t>
            </a:r>
            <a:r>
              <a:rPr lang="es-ES" sz="1600" dirty="0" smtClean="0"/>
              <a:t>no </a:t>
            </a:r>
            <a:r>
              <a:rPr lang="es-ES" sz="1600" dirty="0"/>
              <a:t>están diseñados para mostrar el valor de la entidad que informa; pero proporcionan información para ayudar a los inversores, prestamistas y otros acreedores existentes o potenciales a estimar el valor de la entidad que informa. </a:t>
            </a:r>
            <a:endParaRPr lang="es-ES" sz="1600" dirty="0" smtClean="0"/>
          </a:p>
          <a:p>
            <a:pPr marL="0" lvl="0" indent="0">
              <a:buClr>
                <a:schemeClr val="dk1"/>
              </a:buClr>
              <a:buSzPts val="1100"/>
              <a:buNone/>
            </a:pPr>
            <a:r>
              <a:rPr lang="es-ES" sz="1600" dirty="0" smtClean="0"/>
              <a:t>OB8: </a:t>
            </a:r>
            <a:r>
              <a:rPr lang="es-ES" sz="1600" dirty="0"/>
              <a:t>Los usuarios principales individuales tienen necesidades de información y deseos diferentes, y que posiblemente entran en conflicto. El </a:t>
            </a:r>
            <a:r>
              <a:rPr lang="es-ES" sz="1600" dirty="0" smtClean="0"/>
              <a:t>Consejo tratará </a:t>
            </a:r>
            <a:r>
              <a:rPr lang="es-ES" sz="1600" dirty="0"/>
              <a:t>de proporcionar </a:t>
            </a:r>
            <a:r>
              <a:rPr lang="es-ES" sz="1600" dirty="0" smtClean="0"/>
              <a:t>información </a:t>
            </a:r>
            <a:r>
              <a:rPr lang="es-ES" sz="1600" dirty="0"/>
              <a:t>que satisfaga las necesidades del mayor número de usuarios principales. </a:t>
            </a:r>
            <a:endParaRPr lang="es-ES" sz="1600" dirty="0" smtClean="0"/>
          </a:p>
          <a:p>
            <a:pPr marL="0" lvl="0" indent="0">
              <a:buClr>
                <a:schemeClr val="dk1"/>
              </a:buClr>
              <a:buSzPts val="1100"/>
              <a:buNone/>
            </a:pPr>
            <a:r>
              <a:rPr lang="es-ES" sz="1600" dirty="0" smtClean="0"/>
              <a:t>OB9: La </a:t>
            </a:r>
            <a:r>
              <a:rPr lang="es-ES" sz="1600" dirty="0"/>
              <a:t>gerencia de una entidad que informa también está interesada en información financiera sobre la </a:t>
            </a:r>
            <a:r>
              <a:rPr lang="es-ES" sz="1600" dirty="0" smtClean="0"/>
              <a:t>entidad, pero la </a:t>
            </a:r>
            <a:r>
              <a:rPr lang="es-ES" sz="1600" dirty="0"/>
              <a:t>gerencia no necesita confiar en informes financieros </a:t>
            </a:r>
            <a:r>
              <a:rPr lang="es-ES" sz="1600" dirty="0" smtClean="0"/>
              <a:t>porque </a:t>
            </a:r>
            <a:r>
              <a:rPr lang="es-ES" sz="1600" dirty="0"/>
              <a:t>es capaz de obtener la información financiera que necesita de forma </a:t>
            </a:r>
            <a:r>
              <a:rPr lang="es-ES" sz="1600" dirty="0" smtClean="0"/>
              <a:t>interna.</a:t>
            </a:r>
          </a:p>
          <a:p>
            <a:pPr marL="0" lvl="0" indent="0">
              <a:buClr>
                <a:schemeClr val="dk1"/>
              </a:buClr>
              <a:buSzPts val="1100"/>
              <a:buNone/>
            </a:pPr>
            <a:r>
              <a:rPr lang="es-ES" sz="1600" dirty="0" smtClean="0"/>
              <a:t>OB10: Los reguladores </a:t>
            </a:r>
            <a:r>
              <a:rPr lang="es-ES" sz="1600" dirty="0"/>
              <a:t>y público distinto de los inversores, prestamistas y otros acreedores, pueden encontrar también útiles los informes financieros con propósito general. Sin embargo, esos informes no están principalmente dirigidos a estos otros grupos. </a:t>
            </a:r>
            <a:endParaRPr lang="es-ES" sz="1600" dirty="0" smtClean="0"/>
          </a:p>
          <a:p>
            <a:pPr marL="0" lvl="0" indent="0">
              <a:buClr>
                <a:schemeClr val="dk1"/>
              </a:buClr>
              <a:buSzPts val="1100"/>
              <a:buNone/>
            </a:pPr>
            <a:r>
              <a:rPr lang="es-ES" sz="1600" dirty="0" smtClean="0"/>
              <a:t>OB11: Los informes </a:t>
            </a:r>
            <a:r>
              <a:rPr lang="es-ES" sz="1600" dirty="0"/>
              <a:t>financieros se basan en estimaciones, juicios y modelos en lugar de representaciones </a:t>
            </a:r>
            <a:r>
              <a:rPr lang="es-ES" sz="1600" dirty="0" smtClean="0"/>
              <a:t>exactas, los cuales se establecen en el Marco Conceptual y cuya meta final a largo plazo es comprender</a:t>
            </a:r>
            <a:r>
              <a:rPr lang="es-ES" sz="1600" dirty="0"/>
              <a:t>, aceptar e implementar nuevas formas de analizar transacciones y otros </a:t>
            </a:r>
            <a:r>
              <a:rPr lang="es-ES" sz="1600" dirty="0" smtClean="0"/>
              <a:t>sucesos. </a:t>
            </a:r>
          </a:p>
        </p:txBody>
      </p:sp>
    </p:spTree>
    <p:extLst>
      <p:ext uri="{BB962C8B-B14F-4D97-AF65-F5344CB8AC3E}">
        <p14:creationId xmlns:p14="http://schemas.microsoft.com/office/powerpoint/2010/main" val="2803805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23965" y="333905"/>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319731" y="781523"/>
            <a:ext cx="7024294" cy="2926200"/>
          </a:xfrm>
          <a:prstGeom prst="rect">
            <a:avLst/>
          </a:prstGeom>
        </p:spPr>
        <p:txBody>
          <a:bodyPr spcFirstLastPara="1" wrap="square" lIns="91425" tIns="91425" rIns="91425" bIns="91425" anchor="ctr" anchorCtr="0">
            <a:noAutofit/>
          </a:bodyPr>
          <a:lstStyle/>
          <a:p>
            <a:pPr lvl="0"/>
            <a:r>
              <a:rPr lang="es-ES" sz="3600" dirty="0"/>
              <a:t>Información sobre los recursos económicos, los derechos de los acreedores y los cambios en estos de la entidad que </a:t>
            </a:r>
            <a:r>
              <a:rPr lang="es-ES" sz="3600" dirty="0" smtClean="0"/>
              <a:t>informa. </a:t>
            </a:r>
            <a:endParaRPr sz="3600" dirty="0"/>
          </a:p>
        </p:txBody>
      </p:sp>
      <p:grpSp>
        <p:nvGrpSpPr>
          <p:cNvPr id="2192" name="Google Shape;2192;p55"/>
          <p:cNvGrpSpPr/>
          <p:nvPr/>
        </p:nvGrpSpPr>
        <p:grpSpPr>
          <a:xfrm>
            <a:off x="6610177" y="3185366"/>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3"/>
          <a:stretch>
            <a:fillRect/>
          </a:stretch>
        </p:blipFill>
        <p:spPr>
          <a:xfrm>
            <a:off x="6610177" y="3433625"/>
            <a:ext cx="2079383" cy="1469691"/>
          </a:xfrm>
          <a:prstGeom prst="rect">
            <a:avLst/>
          </a:prstGeom>
        </p:spPr>
      </p:pic>
    </p:spTree>
    <p:extLst>
      <p:ext uri="{BB962C8B-B14F-4D97-AF65-F5344CB8AC3E}">
        <p14:creationId xmlns:p14="http://schemas.microsoft.com/office/powerpoint/2010/main" val="3853507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453088" y="193109"/>
            <a:ext cx="8256176" cy="1171233"/>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r>
              <a:rPr lang="es-ES" sz="2400" dirty="0"/>
              <a:t>Información sobre los recursos económicos, los derechos de los acreedores y los cambios en estos de la entidad que </a:t>
            </a:r>
            <a:r>
              <a:rPr lang="es-ES" sz="2400" dirty="0" smtClean="0"/>
              <a:t>informa.</a:t>
            </a:r>
            <a:endParaRPr sz="2400" dirty="0"/>
          </a:p>
        </p:txBody>
      </p:sp>
      <p:sp>
        <p:nvSpPr>
          <p:cNvPr id="1342" name="Google Shape;1342;p44"/>
          <p:cNvSpPr txBox="1">
            <a:spLocks noGrp="1"/>
          </p:cNvSpPr>
          <p:nvPr>
            <p:ph type="body" idx="1"/>
          </p:nvPr>
        </p:nvSpPr>
        <p:spPr>
          <a:xfrm>
            <a:off x="641081" y="1422399"/>
            <a:ext cx="7880190" cy="3503386"/>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2000" dirty="0" smtClean="0"/>
              <a:t>OB12: Los </a:t>
            </a:r>
            <a:r>
              <a:rPr lang="es-ES" sz="2000" dirty="0"/>
              <a:t>informes financieros </a:t>
            </a:r>
            <a:r>
              <a:rPr lang="es-ES" sz="2000" dirty="0" smtClean="0"/>
              <a:t>proporcionan </a:t>
            </a:r>
            <a:r>
              <a:rPr lang="es-ES" sz="2000" dirty="0"/>
              <a:t>información sobre la situación financiera de una entidad que </a:t>
            </a:r>
            <a:r>
              <a:rPr lang="es-ES" sz="2000" dirty="0" smtClean="0"/>
              <a:t>informa sobre </a:t>
            </a:r>
            <a:r>
              <a:rPr lang="es-ES" sz="2000" dirty="0"/>
              <a:t>los recursos económicos de </a:t>
            </a:r>
            <a:r>
              <a:rPr lang="es-ES" sz="2000" dirty="0" smtClean="0"/>
              <a:t>una entidad, los </a:t>
            </a:r>
            <a:r>
              <a:rPr lang="es-ES" sz="2000" dirty="0"/>
              <a:t>derechos de los acreedores contra la entidad que </a:t>
            </a:r>
            <a:r>
              <a:rPr lang="es-ES" sz="2000" dirty="0" smtClean="0"/>
              <a:t>informa,  los </a:t>
            </a:r>
            <a:r>
              <a:rPr lang="es-ES" sz="2000" dirty="0"/>
              <a:t>efectos de las transacciones y otros sucesos que cambian los recursos económicos y los derechos de los acreedores de una entidad que informa. </a:t>
            </a:r>
            <a:r>
              <a:rPr lang="es-ES" sz="2000" dirty="0" smtClean="0"/>
              <a:t> Este tipo de información es útil </a:t>
            </a:r>
            <a:r>
              <a:rPr lang="es-ES" sz="2000" dirty="0"/>
              <a:t>a la hora de tomar decisiones para proporcionar recursos a una entidad.</a:t>
            </a:r>
            <a:endParaRPr lang="es-ES" sz="2000" dirty="0" smtClean="0"/>
          </a:p>
        </p:txBody>
      </p:sp>
    </p:spTree>
    <p:extLst>
      <p:ext uri="{BB962C8B-B14F-4D97-AF65-F5344CB8AC3E}">
        <p14:creationId xmlns:p14="http://schemas.microsoft.com/office/powerpoint/2010/main" val="3958699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23965" y="333905"/>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319731" y="668790"/>
            <a:ext cx="5563959" cy="3038933"/>
          </a:xfrm>
          <a:prstGeom prst="rect">
            <a:avLst/>
          </a:prstGeom>
        </p:spPr>
        <p:txBody>
          <a:bodyPr spcFirstLastPara="1" wrap="square" lIns="91425" tIns="91425" rIns="91425" bIns="91425" anchor="ctr" anchorCtr="0">
            <a:noAutofit/>
          </a:bodyPr>
          <a:lstStyle/>
          <a:p>
            <a:pPr lvl="0"/>
            <a:r>
              <a:rPr lang="es-ES" sz="4400" dirty="0"/>
              <a:t>Recursos económicos y derechos de los </a:t>
            </a:r>
            <a:r>
              <a:rPr lang="es-ES" sz="4400" dirty="0" smtClean="0"/>
              <a:t>acreedores. </a:t>
            </a:r>
            <a:endParaRPr sz="4400" dirty="0"/>
          </a:p>
        </p:txBody>
      </p:sp>
      <p:grpSp>
        <p:nvGrpSpPr>
          <p:cNvPr id="2192" name="Google Shape;2192;p55"/>
          <p:cNvGrpSpPr/>
          <p:nvPr/>
        </p:nvGrpSpPr>
        <p:grpSpPr>
          <a:xfrm>
            <a:off x="6378615" y="2395920"/>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3"/>
          <a:stretch>
            <a:fillRect/>
          </a:stretch>
        </p:blipFill>
        <p:spPr>
          <a:xfrm>
            <a:off x="6380932" y="2632258"/>
            <a:ext cx="2079383" cy="1469691"/>
          </a:xfrm>
          <a:prstGeom prst="rect">
            <a:avLst/>
          </a:prstGeom>
        </p:spPr>
      </p:pic>
    </p:spTree>
    <p:extLst>
      <p:ext uri="{BB962C8B-B14F-4D97-AF65-F5344CB8AC3E}">
        <p14:creationId xmlns:p14="http://schemas.microsoft.com/office/powerpoint/2010/main" val="13413521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2" name="Google Shape;1342;p44"/>
          <p:cNvSpPr txBox="1">
            <a:spLocks noGrp="1"/>
          </p:cNvSpPr>
          <p:nvPr>
            <p:ph type="body" idx="1"/>
          </p:nvPr>
        </p:nvSpPr>
        <p:spPr>
          <a:xfrm>
            <a:off x="788275" y="672662"/>
            <a:ext cx="7372255" cy="3563444"/>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1600" dirty="0" smtClean="0"/>
              <a:t>OB13: La </a:t>
            </a:r>
            <a:r>
              <a:rPr lang="es-ES" sz="1600" dirty="0"/>
              <a:t>información sobre </a:t>
            </a:r>
            <a:r>
              <a:rPr lang="es-ES" sz="1600" dirty="0" smtClean="0"/>
              <a:t>los </a:t>
            </a:r>
            <a:r>
              <a:rPr lang="es-ES" sz="1600" dirty="0"/>
              <a:t>recursos económicos y los derechos de los acreedores de la entidad que informa puede ayudar a los usuarios a identificar las fortalezas y debilidades financieras de esta </a:t>
            </a:r>
            <a:r>
              <a:rPr lang="es-ES" sz="1600" dirty="0" smtClean="0"/>
              <a:t>entidad y con base a esto tomar decisiones </a:t>
            </a:r>
            <a:r>
              <a:rPr lang="es-ES" sz="1600" dirty="0"/>
              <a:t>p</a:t>
            </a:r>
            <a:r>
              <a:rPr lang="es-ES" sz="1600" dirty="0" smtClean="0"/>
              <a:t>rioritarias.</a:t>
            </a:r>
          </a:p>
          <a:p>
            <a:pPr marL="0" lvl="0" indent="0">
              <a:buClr>
                <a:schemeClr val="dk1"/>
              </a:buClr>
              <a:buSzPts val="1100"/>
              <a:buNone/>
            </a:pPr>
            <a:endParaRPr lang="es-ES" sz="1600" dirty="0" smtClean="0"/>
          </a:p>
          <a:p>
            <a:pPr marL="0" lvl="0" indent="0">
              <a:buClr>
                <a:schemeClr val="dk1"/>
              </a:buClr>
              <a:buSzPts val="1100"/>
              <a:buNone/>
            </a:pPr>
            <a:r>
              <a:rPr lang="es-ES" sz="1600" dirty="0" smtClean="0"/>
              <a:t>OB14: Los </a:t>
            </a:r>
            <a:r>
              <a:rPr lang="es-ES" sz="1600" dirty="0"/>
              <a:t>diferentes tipos de recursos económicos afectan de forma distinta a la evaluación de un usuario de las perspectivas de la entidad que informa sobre los flujos de efectivo </a:t>
            </a:r>
            <a:r>
              <a:rPr lang="es-ES" sz="1600" dirty="0" smtClean="0"/>
              <a:t>futuros y los </a:t>
            </a:r>
            <a:r>
              <a:rPr lang="es-ES" sz="1600" dirty="0"/>
              <a:t>usuarios de los informes financieros necesitan conocer la naturaleza e importe de los recursos disponibles para </a:t>
            </a:r>
            <a:r>
              <a:rPr lang="es-ES" sz="1600" dirty="0" smtClean="0"/>
              <a:t>utilizarlos </a:t>
            </a:r>
            <a:r>
              <a:rPr lang="es-ES" sz="1600" dirty="0"/>
              <a:t>en las operaciones de la entidad que informa.</a:t>
            </a:r>
            <a:endParaRPr lang="es-ES" sz="1600" dirty="0" smtClean="0"/>
          </a:p>
        </p:txBody>
      </p:sp>
    </p:spTree>
    <p:extLst>
      <p:ext uri="{BB962C8B-B14F-4D97-AF65-F5344CB8AC3E}">
        <p14:creationId xmlns:p14="http://schemas.microsoft.com/office/powerpoint/2010/main" val="2103377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641081" y="120538"/>
            <a:ext cx="7785444" cy="826635"/>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El Marco Conceptual para la Información Financiera. </a:t>
            </a:r>
            <a:endParaRPr sz="2400" dirty="0"/>
          </a:p>
        </p:txBody>
      </p:sp>
      <p:sp>
        <p:nvSpPr>
          <p:cNvPr id="1342" name="Google Shape;1342;p44"/>
          <p:cNvSpPr txBox="1">
            <a:spLocks noGrp="1"/>
          </p:cNvSpPr>
          <p:nvPr>
            <p:ph type="body" idx="1"/>
          </p:nvPr>
        </p:nvSpPr>
        <p:spPr>
          <a:xfrm>
            <a:off x="717425" y="1152475"/>
            <a:ext cx="7709100" cy="3448800"/>
          </a:xfrm>
          <a:prstGeom prst="rect">
            <a:avLst/>
          </a:prstGeom>
        </p:spPr>
        <p:txBody>
          <a:bodyPr spcFirstLastPara="1" wrap="square" lIns="182875" tIns="91425" rIns="274300" bIns="91425" anchor="ctr" anchorCtr="0">
            <a:noAutofit/>
          </a:bodyPr>
          <a:lstStyle/>
          <a:p>
            <a:pPr marL="0" lvl="0" indent="0" algn="l" rtl="0">
              <a:spcBef>
                <a:spcPts val="0"/>
              </a:spcBef>
              <a:spcAft>
                <a:spcPts val="0"/>
              </a:spcAft>
              <a:buClr>
                <a:schemeClr val="dk1"/>
              </a:buClr>
              <a:buSzPts val="1100"/>
              <a:buFont typeface="Arial"/>
              <a:buNone/>
            </a:pPr>
            <a:r>
              <a:rPr lang="es-CO" sz="2000" dirty="0" smtClean="0"/>
              <a:t>Fue emitido por El Consejo de Normas Internacionales de Contabilidad en septiembre de 2010 y sustituyó el Marco Conceptual para la Preparación y Presentación de estados financieros. </a:t>
            </a:r>
          </a:p>
          <a:p>
            <a:pPr marL="0" lvl="0" indent="0" algn="l" rtl="0">
              <a:spcBef>
                <a:spcPts val="0"/>
              </a:spcBef>
              <a:spcAft>
                <a:spcPts val="0"/>
              </a:spcAft>
              <a:buClr>
                <a:schemeClr val="dk1"/>
              </a:buClr>
              <a:buSzPts val="1100"/>
              <a:buFont typeface="Arial"/>
              <a:buNone/>
            </a:pPr>
            <a:endParaRPr lang="es-CO" sz="2000" dirty="0" smtClean="0"/>
          </a:p>
          <a:p>
            <a:pPr marL="0" lvl="0" indent="0" algn="l" rtl="0">
              <a:spcBef>
                <a:spcPts val="0"/>
              </a:spcBef>
              <a:spcAft>
                <a:spcPts val="0"/>
              </a:spcAft>
              <a:buClr>
                <a:schemeClr val="dk1"/>
              </a:buClr>
              <a:buSzPts val="1100"/>
              <a:buFont typeface="Arial"/>
              <a:buNone/>
            </a:pPr>
            <a:r>
              <a:rPr lang="es-CO" sz="2000" dirty="0" smtClean="0"/>
              <a:t>El Marco Conceptual para la Información Financiera se desarrolló con el fin de generar una variada gama de modelos contables, conceptos de capital y mantenimiento del capital. </a:t>
            </a:r>
            <a:endParaRPr sz="2000" dirty="0"/>
          </a:p>
        </p:txBody>
      </p:sp>
      <p:grpSp>
        <p:nvGrpSpPr>
          <p:cNvPr id="1343" name="Google Shape;1343;p44"/>
          <p:cNvGrpSpPr/>
          <p:nvPr/>
        </p:nvGrpSpPr>
        <p:grpSpPr>
          <a:xfrm>
            <a:off x="717425" y="467267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23965" y="333905"/>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319731" y="668790"/>
            <a:ext cx="5563959" cy="3038933"/>
          </a:xfrm>
          <a:prstGeom prst="rect">
            <a:avLst/>
          </a:prstGeom>
        </p:spPr>
        <p:txBody>
          <a:bodyPr spcFirstLastPara="1" wrap="square" lIns="91425" tIns="91425" rIns="91425" bIns="91425" anchor="ctr" anchorCtr="0">
            <a:noAutofit/>
          </a:bodyPr>
          <a:lstStyle/>
          <a:p>
            <a:pPr lvl="0"/>
            <a:r>
              <a:rPr lang="es-ES" sz="4400" dirty="0"/>
              <a:t>Cambios en los recursos económicos y en los derechos de los </a:t>
            </a:r>
            <a:r>
              <a:rPr lang="es-ES" sz="4400" dirty="0" smtClean="0"/>
              <a:t>acreedores. </a:t>
            </a:r>
            <a:endParaRPr sz="4400" dirty="0"/>
          </a:p>
        </p:txBody>
      </p:sp>
      <p:grpSp>
        <p:nvGrpSpPr>
          <p:cNvPr id="2192" name="Google Shape;2192;p55"/>
          <p:cNvGrpSpPr/>
          <p:nvPr/>
        </p:nvGrpSpPr>
        <p:grpSpPr>
          <a:xfrm>
            <a:off x="6378615" y="2395920"/>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3"/>
          <a:stretch>
            <a:fillRect/>
          </a:stretch>
        </p:blipFill>
        <p:spPr>
          <a:xfrm>
            <a:off x="6380932" y="2632258"/>
            <a:ext cx="2079383" cy="1469691"/>
          </a:xfrm>
          <a:prstGeom prst="rect">
            <a:avLst/>
          </a:prstGeom>
        </p:spPr>
      </p:pic>
    </p:spTree>
    <p:extLst>
      <p:ext uri="{BB962C8B-B14F-4D97-AF65-F5344CB8AC3E}">
        <p14:creationId xmlns:p14="http://schemas.microsoft.com/office/powerpoint/2010/main" val="3338334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2" name="Google Shape;1342;p44"/>
          <p:cNvSpPr txBox="1">
            <a:spLocks noGrp="1"/>
          </p:cNvSpPr>
          <p:nvPr>
            <p:ph type="body" idx="1"/>
          </p:nvPr>
        </p:nvSpPr>
        <p:spPr>
          <a:xfrm>
            <a:off x="1166648" y="609600"/>
            <a:ext cx="7126513" cy="3738115"/>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1600" dirty="0" smtClean="0"/>
              <a:t>OB15: Los </a:t>
            </a:r>
            <a:r>
              <a:rPr lang="es-ES" sz="1600" dirty="0"/>
              <a:t>cambios en los recursos económicos y en los derechos de los acreedores de la entidad </a:t>
            </a:r>
            <a:r>
              <a:rPr lang="es-ES" sz="1600" dirty="0" smtClean="0"/>
              <a:t>proceden </a:t>
            </a:r>
            <a:r>
              <a:rPr lang="es-ES" sz="1600" dirty="0"/>
              <a:t>del rendimiento financiero de esa entidad </a:t>
            </a:r>
            <a:r>
              <a:rPr lang="es-ES" sz="1600" dirty="0" smtClean="0"/>
              <a:t>y </a:t>
            </a:r>
            <a:r>
              <a:rPr lang="es-ES" sz="1600" dirty="0"/>
              <a:t>de otros sucesos o </a:t>
            </a:r>
            <a:r>
              <a:rPr lang="es-ES" sz="1600" dirty="0" smtClean="0"/>
              <a:t>transacciones</a:t>
            </a:r>
            <a:r>
              <a:rPr lang="es-ES" sz="1600" dirty="0"/>
              <a:t>, tales como la emisión de deuda o instrumentos de </a:t>
            </a:r>
            <a:r>
              <a:rPr lang="es-ES" sz="1600" dirty="0" smtClean="0"/>
              <a:t>patrimonio. Para </a:t>
            </a:r>
            <a:r>
              <a:rPr lang="es-ES" sz="1600" dirty="0"/>
              <a:t>evaluar de forma apropiada las perspectivas de flujos de efectivo futuros de la entidad que informa, los usuarios necesitan ser capaces de distinguir entre ambos cambios. </a:t>
            </a:r>
            <a:endParaRPr lang="es-ES" sz="1600" dirty="0" smtClean="0"/>
          </a:p>
          <a:p>
            <a:pPr marL="0" lvl="0" indent="0">
              <a:buClr>
                <a:schemeClr val="dk1"/>
              </a:buClr>
              <a:buSzPts val="1100"/>
              <a:buNone/>
            </a:pPr>
            <a:endParaRPr lang="es-ES" sz="1600" dirty="0" smtClean="0"/>
          </a:p>
          <a:p>
            <a:pPr marL="0" lvl="0" indent="0">
              <a:buClr>
                <a:schemeClr val="dk1"/>
              </a:buClr>
              <a:buSzPts val="1100"/>
              <a:buNone/>
            </a:pPr>
            <a:r>
              <a:rPr lang="es-ES" sz="1600" dirty="0" smtClean="0"/>
              <a:t>OB16: La </a:t>
            </a:r>
            <a:r>
              <a:rPr lang="es-ES" sz="1600" dirty="0"/>
              <a:t>información sobre el rendimiento financiero de una entidad </a:t>
            </a:r>
            <a:r>
              <a:rPr lang="es-ES" sz="1600" dirty="0" smtClean="0"/>
              <a:t>ayuda </a:t>
            </a:r>
            <a:r>
              <a:rPr lang="es-ES" sz="1600" dirty="0"/>
              <a:t>a los usuarios a comprender la rentabilidad que la entidad ha producido a partir de sus recursos económicos. </a:t>
            </a:r>
            <a:r>
              <a:rPr lang="es-ES" sz="1600" dirty="0" smtClean="0"/>
              <a:t>La </a:t>
            </a:r>
            <a:r>
              <a:rPr lang="es-ES" sz="1600" dirty="0"/>
              <a:t>información sobre la variabilidad y componentes de esa rentabilidad es también importante, especialmente para evaluar la incertidumbre de los flujos de efectivo futuros. </a:t>
            </a:r>
            <a:endParaRPr lang="es-ES" sz="1600" dirty="0" smtClean="0"/>
          </a:p>
        </p:txBody>
      </p:sp>
    </p:spTree>
    <p:extLst>
      <p:ext uri="{BB962C8B-B14F-4D97-AF65-F5344CB8AC3E}">
        <p14:creationId xmlns:p14="http://schemas.microsoft.com/office/powerpoint/2010/main" val="1871414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23965" y="333905"/>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319731" y="668790"/>
            <a:ext cx="7413749" cy="3038933"/>
          </a:xfrm>
          <a:prstGeom prst="rect">
            <a:avLst/>
          </a:prstGeom>
        </p:spPr>
        <p:txBody>
          <a:bodyPr spcFirstLastPara="1" wrap="square" lIns="91425" tIns="91425" rIns="91425" bIns="91425" anchor="ctr" anchorCtr="0">
            <a:noAutofit/>
          </a:bodyPr>
          <a:lstStyle/>
          <a:p>
            <a:pPr lvl="0"/>
            <a:r>
              <a:rPr lang="es-ES" sz="4400" dirty="0"/>
              <a:t>Rendimiento financiero reflejado por la contabilidad de acumulación (o devengo)</a:t>
            </a:r>
            <a:endParaRPr sz="4400" dirty="0"/>
          </a:p>
        </p:txBody>
      </p:sp>
      <p:grpSp>
        <p:nvGrpSpPr>
          <p:cNvPr id="2192" name="Google Shape;2192;p55"/>
          <p:cNvGrpSpPr/>
          <p:nvPr/>
        </p:nvGrpSpPr>
        <p:grpSpPr>
          <a:xfrm>
            <a:off x="6821432" y="2895094"/>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3"/>
          <a:stretch>
            <a:fillRect/>
          </a:stretch>
        </p:blipFill>
        <p:spPr>
          <a:xfrm>
            <a:off x="6823927" y="3142351"/>
            <a:ext cx="2079383" cy="1469691"/>
          </a:xfrm>
          <a:prstGeom prst="rect">
            <a:avLst/>
          </a:prstGeom>
        </p:spPr>
      </p:pic>
    </p:spTree>
    <p:extLst>
      <p:ext uri="{BB962C8B-B14F-4D97-AF65-F5344CB8AC3E}">
        <p14:creationId xmlns:p14="http://schemas.microsoft.com/office/powerpoint/2010/main" val="33626995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2" name="Google Shape;1342;p44"/>
          <p:cNvSpPr txBox="1">
            <a:spLocks noGrp="1"/>
          </p:cNvSpPr>
          <p:nvPr>
            <p:ph type="body" idx="1"/>
          </p:nvPr>
        </p:nvSpPr>
        <p:spPr>
          <a:xfrm>
            <a:off x="126124" y="84083"/>
            <a:ext cx="8902262" cy="4897820"/>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1600" dirty="0" smtClean="0"/>
              <a:t>OB17: La </a:t>
            </a:r>
            <a:r>
              <a:rPr lang="es-ES" sz="1600" dirty="0"/>
              <a:t>contabilidad de acumulación (o devengo) describe los efectos de las transacciones y otros sucesos y circunstancias sobre los recursos económicos </a:t>
            </a:r>
            <a:r>
              <a:rPr lang="es-ES" sz="1600" dirty="0" smtClean="0"/>
              <a:t>a través del tiempo. Esto </a:t>
            </a:r>
            <a:r>
              <a:rPr lang="es-ES" sz="1600" dirty="0"/>
              <a:t>es importante porque la información sobre los recursos económicos y los derechos de los acreedores de la entidad que informa </a:t>
            </a:r>
            <a:r>
              <a:rPr lang="es-ES" sz="1600" dirty="0" smtClean="0"/>
              <a:t>proporciona </a:t>
            </a:r>
            <a:r>
              <a:rPr lang="es-ES" sz="1600" dirty="0"/>
              <a:t>una mejor base para evaluar el rendimiento pasado y futuro de la entidad </a:t>
            </a:r>
            <a:r>
              <a:rPr lang="es-ES" sz="1600" dirty="0" smtClean="0"/>
              <a:t>con </a:t>
            </a:r>
            <a:r>
              <a:rPr lang="es-ES" sz="1600" dirty="0"/>
              <a:t>la información únicamente sobre cobros y pagos del periodo. </a:t>
            </a:r>
            <a:endParaRPr lang="es-ES" sz="1600" dirty="0" smtClean="0"/>
          </a:p>
          <a:p>
            <a:pPr marL="0" lvl="0" indent="0">
              <a:buClr>
                <a:schemeClr val="dk1"/>
              </a:buClr>
              <a:buSzPts val="1100"/>
              <a:buNone/>
            </a:pPr>
            <a:r>
              <a:rPr lang="es-ES" sz="1600" dirty="0" smtClean="0"/>
              <a:t>OB18: </a:t>
            </a:r>
            <a:r>
              <a:rPr lang="es-ES" sz="1600" dirty="0"/>
              <a:t>La información sobre el rendimiento financiero de la entidad que informa durante un periodo, reflejado por los cambios en sus recursos económicos y los derechos de los acreedores </a:t>
            </a:r>
            <a:r>
              <a:rPr lang="es-ES" sz="1600" dirty="0" smtClean="0"/>
              <a:t>es </a:t>
            </a:r>
            <a:r>
              <a:rPr lang="es-ES" sz="1600" dirty="0"/>
              <a:t>útil para evaluar la capacidad pasada y futura de la entidad para generar entradas de efectivo netas. Esa información indica en qué medida la entidad que informa ha incrementado sus recursos económicos disponibles, y de ese modo su capacidad para generar entradas de efectivo netas mediante sus operaciones, en lugar de obtener recursos adicionales directamente de los inversores y acreedores. </a:t>
            </a:r>
            <a:endParaRPr lang="es-ES" sz="1600" dirty="0" smtClean="0"/>
          </a:p>
          <a:p>
            <a:pPr marL="0" lvl="0" indent="0">
              <a:buClr>
                <a:schemeClr val="dk1"/>
              </a:buClr>
              <a:buSzPts val="1100"/>
              <a:buNone/>
            </a:pPr>
            <a:r>
              <a:rPr lang="es-ES" sz="1600" dirty="0" smtClean="0"/>
              <a:t>OB19: La </a:t>
            </a:r>
            <a:r>
              <a:rPr lang="es-ES" sz="1600" dirty="0"/>
              <a:t>información sobre el rendimiento financiero de la entidad que informa durante un periodo puede </a:t>
            </a:r>
            <a:r>
              <a:rPr lang="es-ES" sz="1600" dirty="0" smtClean="0"/>
              <a:t>indicar </a:t>
            </a:r>
            <a:r>
              <a:rPr lang="es-ES" sz="1600" dirty="0"/>
              <a:t>la medida en que sucesos </a:t>
            </a:r>
            <a:r>
              <a:rPr lang="es-ES" sz="1600" dirty="0" smtClean="0"/>
              <a:t>como </a:t>
            </a:r>
            <a:r>
              <a:rPr lang="es-ES" sz="1600" dirty="0"/>
              <a:t>los cambios en los precios de mercado o las tasas de interés han incrementado o disminuido los recursos económicos y los derechos de los acreedores de la entidad, afectando a la capacidad de la entidad para generar entradas de efectivo </a:t>
            </a:r>
            <a:r>
              <a:rPr lang="es-ES" sz="1600" dirty="0" smtClean="0"/>
              <a:t>netas.</a:t>
            </a:r>
            <a:endParaRPr lang="es-ES" sz="1600" dirty="0" smtClean="0"/>
          </a:p>
        </p:txBody>
      </p:sp>
    </p:spTree>
    <p:extLst>
      <p:ext uri="{BB962C8B-B14F-4D97-AF65-F5344CB8AC3E}">
        <p14:creationId xmlns:p14="http://schemas.microsoft.com/office/powerpoint/2010/main" val="1475932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23965" y="333905"/>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319731" y="668790"/>
            <a:ext cx="7413749" cy="3038933"/>
          </a:xfrm>
          <a:prstGeom prst="rect">
            <a:avLst/>
          </a:prstGeom>
        </p:spPr>
        <p:txBody>
          <a:bodyPr spcFirstLastPara="1" wrap="square" lIns="91425" tIns="91425" rIns="91425" bIns="91425" anchor="ctr" anchorCtr="0">
            <a:noAutofit/>
          </a:bodyPr>
          <a:lstStyle/>
          <a:p>
            <a:pPr lvl="0"/>
            <a:r>
              <a:rPr lang="es-ES" sz="4400" dirty="0"/>
              <a:t>Rendimiento financiero reflejado por flujos de efectivo </a:t>
            </a:r>
            <a:r>
              <a:rPr lang="es-ES" sz="4400" dirty="0" smtClean="0"/>
              <a:t>pasados. </a:t>
            </a:r>
            <a:endParaRPr sz="4400" dirty="0"/>
          </a:p>
        </p:txBody>
      </p:sp>
      <p:grpSp>
        <p:nvGrpSpPr>
          <p:cNvPr id="2192" name="Google Shape;2192;p55"/>
          <p:cNvGrpSpPr/>
          <p:nvPr/>
        </p:nvGrpSpPr>
        <p:grpSpPr>
          <a:xfrm>
            <a:off x="6821432" y="2895094"/>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3"/>
          <a:stretch>
            <a:fillRect/>
          </a:stretch>
        </p:blipFill>
        <p:spPr>
          <a:xfrm>
            <a:off x="6823927" y="3142351"/>
            <a:ext cx="2079383" cy="1469691"/>
          </a:xfrm>
          <a:prstGeom prst="rect">
            <a:avLst/>
          </a:prstGeom>
        </p:spPr>
      </p:pic>
    </p:spTree>
    <p:extLst>
      <p:ext uri="{BB962C8B-B14F-4D97-AF65-F5344CB8AC3E}">
        <p14:creationId xmlns:p14="http://schemas.microsoft.com/office/powerpoint/2010/main" val="1969845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2" name="Google Shape;1342;p44"/>
          <p:cNvSpPr txBox="1">
            <a:spLocks noGrp="1"/>
          </p:cNvSpPr>
          <p:nvPr>
            <p:ph type="body" idx="1"/>
          </p:nvPr>
        </p:nvSpPr>
        <p:spPr>
          <a:xfrm>
            <a:off x="693683" y="483477"/>
            <a:ext cx="7977352" cy="4000874"/>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2000" dirty="0" smtClean="0"/>
              <a:t>OB20: </a:t>
            </a:r>
            <a:r>
              <a:rPr lang="es-ES" sz="2000" dirty="0"/>
              <a:t>La información sobre los flujos de efectivo de una entidad que informa durante un periodo también ayuda a los usuarios a evaluar la capacidad de la entidad para generar entradas de efectivo netas futuras. </a:t>
            </a:r>
            <a:r>
              <a:rPr lang="es-ES" sz="2000" dirty="0" smtClean="0"/>
              <a:t>La </a:t>
            </a:r>
            <a:r>
              <a:rPr lang="es-ES" sz="2000" dirty="0"/>
              <a:t>información sobre los flujos de efectivo ayuda a los usuarios a comprender las operaciones de una entidad que informa, a evaluar sus actividades de inversión y financiación, determinar su liquidez y solvencia e interpretar otra información sobre el rendimiento </a:t>
            </a:r>
            <a:r>
              <a:rPr lang="es-ES" sz="2000" dirty="0" smtClean="0"/>
              <a:t>financiero.</a:t>
            </a:r>
            <a:endParaRPr lang="es-ES" sz="2000" dirty="0" smtClean="0"/>
          </a:p>
        </p:txBody>
      </p:sp>
    </p:spTree>
    <p:extLst>
      <p:ext uri="{BB962C8B-B14F-4D97-AF65-F5344CB8AC3E}">
        <p14:creationId xmlns:p14="http://schemas.microsoft.com/office/powerpoint/2010/main" val="40808219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23965" y="333905"/>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319731" y="668790"/>
            <a:ext cx="7413749" cy="3038933"/>
          </a:xfrm>
          <a:prstGeom prst="rect">
            <a:avLst/>
          </a:prstGeom>
        </p:spPr>
        <p:txBody>
          <a:bodyPr spcFirstLastPara="1" wrap="square" lIns="91425" tIns="91425" rIns="91425" bIns="91425" anchor="ctr" anchorCtr="0">
            <a:noAutofit/>
          </a:bodyPr>
          <a:lstStyle/>
          <a:p>
            <a:pPr lvl="0"/>
            <a:r>
              <a:rPr lang="es-ES" sz="3200" dirty="0"/>
              <a:t>Cambios en los recursos económicos y en los derechos de los acreedores que no proceden del rendimiento </a:t>
            </a:r>
            <a:r>
              <a:rPr lang="es-ES" sz="3200" dirty="0" smtClean="0"/>
              <a:t>financiero.</a:t>
            </a:r>
            <a:endParaRPr sz="3200" dirty="0"/>
          </a:p>
        </p:txBody>
      </p:sp>
      <p:grpSp>
        <p:nvGrpSpPr>
          <p:cNvPr id="2192" name="Google Shape;2192;p55"/>
          <p:cNvGrpSpPr/>
          <p:nvPr/>
        </p:nvGrpSpPr>
        <p:grpSpPr>
          <a:xfrm>
            <a:off x="6821432" y="2895094"/>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3"/>
          <a:stretch>
            <a:fillRect/>
          </a:stretch>
        </p:blipFill>
        <p:spPr>
          <a:xfrm>
            <a:off x="6823749" y="3154312"/>
            <a:ext cx="2079383" cy="1469691"/>
          </a:xfrm>
          <a:prstGeom prst="rect">
            <a:avLst/>
          </a:prstGeom>
        </p:spPr>
      </p:pic>
    </p:spTree>
    <p:extLst>
      <p:ext uri="{BB962C8B-B14F-4D97-AF65-F5344CB8AC3E}">
        <p14:creationId xmlns:p14="http://schemas.microsoft.com/office/powerpoint/2010/main" val="2855652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2" name="Google Shape;1342;p44"/>
          <p:cNvSpPr txBox="1">
            <a:spLocks noGrp="1"/>
          </p:cNvSpPr>
          <p:nvPr>
            <p:ph type="body" idx="1"/>
          </p:nvPr>
        </p:nvSpPr>
        <p:spPr>
          <a:xfrm>
            <a:off x="693683" y="483477"/>
            <a:ext cx="7977352" cy="4000874"/>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2000" dirty="0" smtClean="0"/>
              <a:t>OB21: </a:t>
            </a:r>
            <a:r>
              <a:rPr lang="es-ES" sz="2000" dirty="0"/>
              <a:t>Los recursos económicos y los derechos de los acreedores de una entidad que informa pueden cambiar también por razones distintas del rendimiento financiero, tales como la emisión de títulos de propiedad adicionales. La información sobre este tipo de cambios es necesaria para proporcionar a los usuarios una comprensión completa de por qué cambiaron los recursos económicos y los derechos de los acreedores de la entidad que informa, y de las implicaciones de esos cambios para su rendimiento financiero </a:t>
            </a:r>
            <a:r>
              <a:rPr lang="es-ES" sz="2000" dirty="0" smtClean="0"/>
              <a:t>futuro. </a:t>
            </a:r>
            <a:endParaRPr lang="es-ES" sz="2000" dirty="0" smtClean="0"/>
          </a:p>
        </p:txBody>
      </p:sp>
    </p:spTree>
    <p:extLst>
      <p:ext uri="{BB962C8B-B14F-4D97-AF65-F5344CB8AC3E}">
        <p14:creationId xmlns:p14="http://schemas.microsoft.com/office/powerpoint/2010/main" val="27450790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028100" y="893275"/>
            <a:ext cx="6780209" cy="3368928"/>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1340406" y="1244475"/>
            <a:ext cx="5711458" cy="292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Muchas gracias.</a:t>
            </a:r>
            <a:endParaRPr dirty="0"/>
          </a:p>
        </p:txBody>
      </p:sp>
      <p:grpSp>
        <p:nvGrpSpPr>
          <p:cNvPr id="2192" name="Google Shape;2192;p55"/>
          <p:cNvGrpSpPr/>
          <p:nvPr/>
        </p:nvGrpSpPr>
        <p:grpSpPr>
          <a:xfrm>
            <a:off x="6766902" y="3108294"/>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2204" name="Google Shape;2204;p55"/>
          <p:cNvGrpSpPr/>
          <p:nvPr/>
        </p:nvGrpSpPr>
        <p:grpSpPr>
          <a:xfrm>
            <a:off x="7194214" y="3609862"/>
            <a:ext cx="1247663" cy="1114845"/>
            <a:chOff x="1021146" y="3490635"/>
            <a:chExt cx="1247663" cy="1114845"/>
          </a:xfrm>
        </p:grpSpPr>
        <p:sp>
          <p:nvSpPr>
            <p:cNvPr id="2205" name="Google Shape;2205;p55"/>
            <p:cNvSpPr/>
            <p:nvPr/>
          </p:nvSpPr>
          <p:spPr>
            <a:xfrm>
              <a:off x="1153964" y="3490635"/>
              <a:ext cx="1114845" cy="1114845"/>
            </a:xfrm>
            <a:custGeom>
              <a:avLst/>
              <a:gdLst/>
              <a:ahLst/>
              <a:cxnLst/>
              <a:rect l="l" t="t" r="r" b="b"/>
              <a:pathLst>
                <a:path w="54290" h="54290" extrusionOk="0">
                  <a:moveTo>
                    <a:pt x="27164" y="0"/>
                  </a:moveTo>
                  <a:cubicBezTo>
                    <a:pt x="12174" y="0"/>
                    <a:pt x="0" y="12175"/>
                    <a:pt x="0" y="27164"/>
                  </a:cubicBezTo>
                  <a:cubicBezTo>
                    <a:pt x="0" y="42115"/>
                    <a:pt x="12174" y="54289"/>
                    <a:pt x="27164" y="54289"/>
                  </a:cubicBezTo>
                  <a:cubicBezTo>
                    <a:pt x="42115" y="54289"/>
                    <a:pt x="54289" y="42115"/>
                    <a:pt x="54289" y="27164"/>
                  </a:cubicBezTo>
                  <a:cubicBezTo>
                    <a:pt x="54289" y="12099"/>
                    <a:pt x="42115" y="0"/>
                    <a:pt x="2716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5"/>
            <p:cNvSpPr/>
            <p:nvPr/>
          </p:nvSpPr>
          <p:spPr>
            <a:xfrm>
              <a:off x="1021146" y="3564845"/>
              <a:ext cx="1245325" cy="1012499"/>
            </a:xfrm>
            <a:custGeom>
              <a:avLst/>
              <a:gdLst/>
              <a:ahLst/>
              <a:cxnLst/>
              <a:rect l="l" t="t" r="r" b="b"/>
              <a:pathLst>
                <a:path w="60644" h="49306" extrusionOk="0">
                  <a:moveTo>
                    <a:pt x="60643" y="1"/>
                  </a:moveTo>
                  <a:lnTo>
                    <a:pt x="40518" y="5707"/>
                  </a:lnTo>
                  <a:lnTo>
                    <a:pt x="46795" y="11490"/>
                  </a:lnTo>
                  <a:lnTo>
                    <a:pt x="24729" y="34431"/>
                  </a:lnTo>
                  <a:lnTo>
                    <a:pt x="17463" y="27050"/>
                  </a:lnTo>
                  <a:lnTo>
                    <a:pt x="1" y="45844"/>
                  </a:lnTo>
                  <a:lnTo>
                    <a:pt x="3843" y="49306"/>
                  </a:lnTo>
                  <a:lnTo>
                    <a:pt x="17577" y="34278"/>
                  </a:lnTo>
                  <a:lnTo>
                    <a:pt x="21343" y="37931"/>
                  </a:lnTo>
                  <a:lnTo>
                    <a:pt x="21305" y="37931"/>
                  </a:lnTo>
                  <a:lnTo>
                    <a:pt x="24920" y="41469"/>
                  </a:lnTo>
                  <a:lnTo>
                    <a:pt x="50409" y="14876"/>
                  </a:lnTo>
                  <a:lnTo>
                    <a:pt x="56763" y="20773"/>
                  </a:lnTo>
                  <a:lnTo>
                    <a:pt x="60643"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16278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470381" y="608004"/>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1055602" y="1022079"/>
            <a:ext cx="6093798" cy="292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smtClean="0"/>
              <a:t>El Consejo de Normas Internacionales de Contabilidad. </a:t>
            </a:r>
            <a:endParaRPr sz="4400" dirty="0"/>
          </a:p>
        </p:txBody>
      </p:sp>
      <p:grpSp>
        <p:nvGrpSpPr>
          <p:cNvPr id="2192" name="Google Shape;2192;p55"/>
          <p:cNvGrpSpPr/>
          <p:nvPr/>
        </p:nvGrpSpPr>
        <p:grpSpPr>
          <a:xfrm>
            <a:off x="6693156" y="3077122"/>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050" name="Picture 2" descr="Ver las imágenes de ori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3156" y="3366640"/>
            <a:ext cx="2086831" cy="1466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641081" y="120538"/>
            <a:ext cx="7785444" cy="826635"/>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El Consejo de Normas Internacionales de Contabilidad. </a:t>
            </a:r>
            <a:endParaRPr sz="2400" dirty="0"/>
          </a:p>
        </p:txBody>
      </p:sp>
      <p:sp>
        <p:nvSpPr>
          <p:cNvPr id="1342" name="Google Shape;1342;p44"/>
          <p:cNvSpPr txBox="1">
            <a:spLocks noGrp="1"/>
          </p:cNvSpPr>
          <p:nvPr>
            <p:ph type="body" idx="1"/>
          </p:nvPr>
        </p:nvSpPr>
        <p:spPr>
          <a:xfrm>
            <a:off x="717425" y="1152475"/>
            <a:ext cx="7709100" cy="3448800"/>
          </a:xfrm>
          <a:prstGeom prst="rect">
            <a:avLst/>
          </a:prstGeom>
        </p:spPr>
        <p:txBody>
          <a:bodyPr spcFirstLastPara="1" wrap="square" lIns="182875" tIns="91425" rIns="274300" bIns="91425" anchor="ctr" anchorCtr="0">
            <a:noAutofit/>
          </a:bodyPr>
          <a:lstStyle/>
          <a:p>
            <a:pPr marL="0" lvl="0" indent="0" algn="l" rtl="0">
              <a:spcBef>
                <a:spcPts val="0"/>
              </a:spcBef>
              <a:spcAft>
                <a:spcPts val="0"/>
              </a:spcAft>
              <a:buClr>
                <a:schemeClr val="dk1"/>
              </a:buClr>
              <a:buSzPts val="1100"/>
              <a:buFont typeface="Arial"/>
              <a:buNone/>
            </a:pPr>
            <a:r>
              <a:rPr lang="es-CO" sz="2800" dirty="0" smtClean="0"/>
              <a:t>Tiene como misión eliminar las diferencias existentes en todo el mundo con respecto a los estados financieros y sus regulaciones y las normas contables con sus procedimientos ligados a su realización y presentación. </a:t>
            </a:r>
            <a:endParaRPr sz="2800" dirty="0"/>
          </a:p>
        </p:txBody>
      </p:sp>
      <p:grpSp>
        <p:nvGrpSpPr>
          <p:cNvPr id="1343" name="Google Shape;1343;p44"/>
          <p:cNvGrpSpPr/>
          <p:nvPr/>
        </p:nvGrpSpPr>
        <p:grpSpPr>
          <a:xfrm>
            <a:off x="717425" y="467267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Tree>
    <p:extLst>
      <p:ext uri="{BB962C8B-B14F-4D97-AF65-F5344CB8AC3E}">
        <p14:creationId xmlns:p14="http://schemas.microsoft.com/office/powerpoint/2010/main" val="1765226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23965" y="333905"/>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319731" y="781523"/>
            <a:ext cx="7024294" cy="292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smtClean="0"/>
              <a:t>El propósito y el valor normativo de El Marco Conceptual para la Información Financiera. </a:t>
            </a:r>
            <a:endParaRPr sz="4400" dirty="0"/>
          </a:p>
        </p:txBody>
      </p:sp>
      <p:grpSp>
        <p:nvGrpSpPr>
          <p:cNvPr id="2192" name="Google Shape;2192;p55"/>
          <p:cNvGrpSpPr/>
          <p:nvPr/>
        </p:nvGrpSpPr>
        <p:grpSpPr>
          <a:xfrm>
            <a:off x="6610177" y="3185366"/>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3"/>
          <a:stretch>
            <a:fillRect/>
          </a:stretch>
        </p:blipFill>
        <p:spPr>
          <a:xfrm>
            <a:off x="6610177" y="3433625"/>
            <a:ext cx="2079383" cy="1469691"/>
          </a:xfrm>
          <a:prstGeom prst="rect">
            <a:avLst/>
          </a:prstGeom>
        </p:spPr>
      </p:pic>
    </p:spTree>
    <p:extLst>
      <p:ext uri="{BB962C8B-B14F-4D97-AF65-F5344CB8AC3E}">
        <p14:creationId xmlns:p14="http://schemas.microsoft.com/office/powerpoint/2010/main" val="1862069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641081" y="120538"/>
            <a:ext cx="7785444" cy="826635"/>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El Marco Conceptual para la Información Financiera. </a:t>
            </a:r>
            <a:endParaRPr sz="2400" dirty="0"/>
          </a:p>
        </p:txBody>
      </p:sp>
      <p:sp>
        <p:nvSpPr>
          <p:cNvPr id="1342" name="Google Shape;1342;p44"/>
          <p:cNvSpPr txBox="1">
            <a:spLocks noGrp="1"/>
          </p:cNvSpPr>
          <p:nvPr>
            <p:ph type="body" idx="1"/>
          </p:nvPr>
        </p:nvSpPr>
        <p:spPr>
          <a:xfrm>
            <a:off x="436496" y="1059543"/>
            <a:ext cx="8194613" cy="3982357"/>
          </a:xfrm>
          <a:prstGeom prst="rect">
            <a:avLst/>
          </a:prstGeom>
        </p:spPr>
        <p:txBody>
          <a:bodyPr spcFirstLastPara="1" wrap="square" lIns="182875" tIns="91425" rIns="274300" bIns="91425" anchor="ctr" anchorCtr="0">
            <a:noAutofit/>
          </a:bodyPr>
          <a:lstStyle/>
          <a:p>
            <a:pPr marL="0" lvl="0" indent="0" algn="l" rtl="0">
              <a:spcBef>
                <a:spcPts val="0"/>
              </a:spcBef>
              <a:spcAft>
                <a:spcPts val="0"/>
              </a:spcAft>
              <a:buClr>
                <a:schemeClr val="dk1"/>
              </a:buClr>
              <a:buSzPts val="1100"/>
              <a:buFont typeface="Arial"/>
              <a:buNone/>
            </a:pPr>
            <a:r>
              <a:rPr lang="es-CO" sz="2000" dirty="0" smtClean="0"/>
              <a:t>El propósito de El Marco Conceptual de la Información Financiera  es:</a:t>
            </a:r>
          </a:p>
          <a:p>
            <a:pPr marL="0" lvl="0" indent="0">
              <a:buClr>
                <a:schemeClr val="dk1"/>
              </a:buClr>
              <a:buSzPts val="1100"/>
              <a:buNone/>
            </a:pPr>
            <a:r>
              <a:rPr lang="es-ES" sz="2000" dirty="0" smtClean="0"/>
              <a:t>(a). Ayudar al Consejo en el desarrollo de futuras NIIF y en la revisión de las existentes.</a:t>
            </a:r>
          </a:p>
          <a:p>
            <a:pPr marL="0" lvl="0" indent="0">
              <a:buClr>
                <a:schemeClr val="dk1"/>
              </a:buClr>
              <a:buSzPts val="1100"/>
              <a:buNone/>
            </a:pPr>
            <a:r>
              <a:rPr lang="es-ES" sz="2000" dirty="0" smtClean="0"/>
              <a:t>(b). Ayudar al Consejo en la promoción de la armonización de regulaciones, normas contables y procedimientos asociados con la presentación de estados financieros, mediante el suministro de fundamentos para la reducción del número de tratamientos contables alternativos permitidos por las NIIF.</a:t>
            </a:r>
          </a:p>
          <a:p>
            <a:pPr marL="0" lvl="0" indent="0">
              <a:buClr>
                <a:schemeClr val="dk1"/>
              </a:buClr>
              <a:buSzPts val="1100"/>
              <a:buNone/>
            </a:pPr>
            <a:r>
              <a:rPr lang="es-ES" sz="2000" dirty="0" smtClean="0"/>
              <a:t>(c). Ayudar a los organismos nacionales de emisión de normas en el desarrollo de las normas nacionales. </a:t>
            </a:r>
          </a:p>
        </p:txBody>
      </p:sp>
    </p:spTree>
    <p:extLst>
      <p:ext uri="{BB962C8B-B14F-4D97-AF65-F5344CB8AC3E}">
        <p14:creationId xmlns:p14="http://schemas.microsoft.com/office/powerpoint/2010/main" val="4003880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333142" y="0"/>
            <a:ext cx="8401319" cy="947173"/>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Propósitos y valor normativo de El Marco Conceptual para la Información Financiera. </a:t>
            </a:r>
            <a:endParaRPr sz="2400" dirty="0"/>
          </a:p>
        </p:txBody>
      </p:sp>
      <p:sp>
        <p:nvSpPr>
          <p:cNvPr id="1342" name="Google Shape;1342;p44"/>
          <p:cNvSpPr txBox="1">
            <a:spLocks noGrp="1"/>
          </p:cNvSpPr>
          <p:nvPr>
            <p:ph type="body" idx="1"/>
          </p:nvPr>
        </p:nvSpPr>
        <p:spPr>
          <a:xfrm>
            <a:off x="436496" y="1059543"/>
            <a:ext cx="8194613" cy="3982357"/>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2000" dirty="0" smtClean="0"/>
              <a:t>(d). Ayudar </a:t>
            </a:r>
            <a:r>
              <a:rPr lang="es-ES" sz="2000" dirty="0"/>
              <a:t>a las personas encargadas de preparar los estados financieros en la aplicación de las NIIF y en el tratamiento de algunos aspectos que todavía no han sido objeto de una </a:t>
            </a:r>
            <a:r>
              <a:rPr lang="es-ES" sz="2000" dirty="0" smtClean="0"/>
              <a:t>NIIF.</a:t>
            </a:r>
          </a:p>
          <a:p>
            <a:pPr marL="0" lvl="0" indent="0">
              <a:buClr>
                <a:schemeClr val="dk1"/>
              </a:buClr>
              <a:buSzPts val="1100"/>
              <a:buNone/>
            </a:pPr>
            <a:r>
              <a:rPr lang="es-ES" sz="2000" dirty="0" smtClean="0"/>
              <a:t>(e). Ayudar </a:t>
            </a:r>
            <a:r>
              <a:rPr lang="es-ES" sz="2000" dirty="0"/>
              <a:t>a los auditores a formarse una opinión acerca de si los estados financieros están de acuerdo con las NIIF.</a:t>
            </a:r>
          </a:p>
          <a:p>
            <a:pPr marL="0" lvl="0" indent="0">
              <a:buClr>
                <a:schemeClr val="dk1"/>
              </a:buClr>
              <a:buSzPts val="1100"/>
              <a:buNone/>
            </a:pPr>
            <a:r>
              <a:rPr lang="es-ES" sz="2000" dirty="0" smtClean="0"/>
              <a:t>(f). Ayudar </a:t>
            </a:r>
            <a:r>
              <a:rPr lang="es-ES" sz="2000" dirty="0"/>
              <a:t>a los usuarios de los estados financieros a interpretar la información contenida en los estados financieros preparados de acuerdo con las </a:t>
            </a:r>
            <a:r>
              <a:rPr lang="es-ES" sz="2000" dirty="0" smtClean="0"/>
              <a:t>NIIF.</a:t>
            </a:r>
          </a:p>
          <a:p>
            <a:pPr marL="0" lvl="0" indent="0">
              <a:buClr>
                <a:schemeClr val="dk1"/>
              </a:buClr>
              <a:buSzPts val="1100"/>
              <a:buNone/>
            </a:pPr>
            <a:r>
              <a:rPr lang="es-ES" sz="2000" dirty="0" smtClean="0"/>
              <a:t>(g). Suministrar </a:t>
            </a:r>
            <a:r>
              <a:rPr lang="es-ES" sz="2000" dirty="0"/>
              <a:t>a todos aquéllos interesados en la labor del IASB información acerca de su enfoque para la formulación de las </a:t>
            </a:r>
            <a:r>
              <a:rPr lang="es-ES" sz="2000" dirty="0" smtClean="0"/>
              <a:t>NIIF.</a:t>
            </a:r>
            <a:endParaRPr lang="es-ES" sz="2000" dirty="0"/>
          </a:p>
        </p:txBody>
      </p:sp>
    </p:spTree>
    <p:extLst>
      <p:ext uri="{BB962C8B-B14F-4D97-AF65-F5344CB8AC3E}">
        <p14:creationId xmlns:p14="http://schemas.microsoft.com/office/powerpoint/2010/main" val="2010128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7"/>
        <p:cNvGrpSpPr/>
        <p:nvPr/>
      </p:nvGrpSpPr>
      <p:grpSpPr>
        <a:xfrm>
          <a:off x="0" y="0"/>
          <a:ext cx="0" cy="0"/>
          <a:chOff x="0" y="0"/>
          <a:chExt cx="0" cy="0"/>
        </a:xfrm>
      </p:grpSpPr>
      <p:grpSp>
        <p:nvGrpSpPr>
          <p:cNvPr id="2658" name="Google Shape;2658;p63"/>
          <p:cNvGrpSpPr/>
          <p:nvPr/>
        </p:nvGrpSpPr>
        <p:grpSpPr>
          <a:xfrm>
            <a:off x="1903904" y="188686"/>
            <a:ext cx="5335788" cy="943464"/>
            <a:chOff x="717116" y="770502"/>
            <a:chExt cx="5830900" cy="2128364"/>
          </a:xfrm>
        </p:grpSpPr>
        <p:sp>
          <p:nvSpPr>
            <p:cNvPr id="2659" name="Google Shape;2659;p63"/>
            <p:cNvSpPr/>
            <p:nvPr/>
          </p:nvSpPr>
          <p:spPr>
            <a:xfrm>
              <a:off x="717516" y="1000767"/>
              <a:ext cx="5830500" cy="1898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63"/>
            <p:cNvSpPr/>
            <p:nvPr/>
          </p:nvSpPr>
          <p:spPr>
            <a:xfrm>
              <a:off x="717116" y="770502"/>
              <a:ext cx="5830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1" name="Google Shape;2661;p63"/>
            <p:cNvGrpSpPr/>
            <p:nvPr/>
          </p:nvGrpSpPr>
          <p:grpSpPr>
            <a:xfrm>
              <a:off x="788325" y="835591"/>
              <a:ext cx="374100" cy="101100"/>
              <a:chOff x="965750" y="594475"/>
              <a:chExt cx="374100" cy="101100"/>
            </a:xfrm>
          </p:grpSpPr>
          <p:grpSp>
            <p:nvGrpSpPr>
              <p:cNvPr id="2662" name="Google Shape;2662;p63"/>
              <p:cNvGrpSpPr/>
              <p:nvPr/>
            </p:nvGrpSpPr>
            <p:grpSpPr>
              <a:xfrm>
                <a:off x="965750" y="594475"/>
                <a:ext cx="101100" cy="101100"/>
                <a:chOff x="965750" y="594475"/>
                <a:chExt cx="101100" cy="101100"/>
              </a:xfrm>
            </p:grpSpPr>
            <p:sp>
              <p:nvSpPr>
                <p:cNvPr id="2663" name="Google Shape;2663;p63"/>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64" name="Google Shape;2664;p63"/>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665" name="Google Shape;2665;p63"/>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666" name="Google Shape;2666;p63"/>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63"/>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63"/>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69" name="Google Shape;2669;p63"/>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670" name="Google Shape;2670;p63"/>
          <p:cNvSpPr txBox="1">
            <a:spLocks noGrp="1"/>
          </p:cNvSpPr>
          <p:nvPr>
            <p:ph type="title"/>
          </p:nvPr>
        </p:nvSpPr>
        <p:spPr>
          <a:xfrm>
            <a:off x="1207278" y="-145046"/>
            <a:ext cx="6381300" cy="17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Aclaración</a:t>
            </a:r>
            <a:endParaRPr dirty="0"/>
          </a:p>
        </p:txBody>
      </p:sp>
      <p:grpSp>
        <p:nvGrpSpPr>
          <p:cNvPr id="2671" name="Google Shape;2671;p63"/>
          <p:cNvGrpSpPr/>
          <p:nvPr/>
        </p:nvGrpSpPr>
        <p:grpSpPr>
          <a:xfrm>
            <a:off x="2015325" y="1451429"/>
            <a:ext cx="5044696" cy="3019613"/>
            <a:chOff x="717122" y="770508"/>
            <a:chExt cx="2775949" cy="1029434"/>
          </a:xfrm>
        </p:grpSpPr>
        <p:sp>
          <p:nvSpPr>
            <p:cNvPr id="2672" name="Google Shape;2672;p63"/>
            <p:cNvSpPr/>
            <p:nvPr/>
          </p:nvSpPr>
          <p:spPr>
            <a:xfrm>
              <a:off x="717472" y="1000742"/>
              <a:ext cx="2775600" cy="799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63"/>
            <p:cNvSpPr/>
            <p:nvPr/>
          </p:nvSpPr>
          <p:spPr>
            <a:xfrm>
              <a:off x="717122" y="770508"/>
              <a:ext cx="27756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4" name="Google Shape;2674;p63"/>
            <p:cNvGrpSpPr/>
            <p:nvPr/>
          </p:nvGrpSpPr>
          <p:grpSpPr>
            <a:xfrm>
              <a:off x="788325" y="835591"/>
              <a:ext cx="374100" cy="101100"/>
              <a:chOff x="965750" y="594475"/>
              <a:chExt cx="374100" cy="101100"/>
            </a:xfrm>
          </p:grpSpPr>
          <p:grpSp>
            <p:nvGrpSpPr>
              <p:cNvPr id="2675" name="Google Shape;2675;p63"/>
              <p:cNvGrpSpPr/>
              <p:nvPr/>
            </p:nvGrpSpPr>
            <p:grpSpPr>
              <a:xfrm>
                <a:off x="965750" y="594475"/>
                <a:ext cx="101100" cy="101100"/>
                <a:chOff x="965750" y="594475"/>
                <a:chExt cx="101100" cy="101100"/>
              </a:xfrm>
            </p:grpSpPr>
            <p:sp>
              <p:nvSpPr>
                <p:cNvPr id="2676" name="Google Shape;2676;p63"/>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7" name="Google Shape;2677;p63"/>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678" name="Google Shape;2678;p63"/>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679" name="Google Shape;2679;p63"/>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63"/>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63"/>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82" name="Google Shape;2682;p63"/>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683" name="Google Shape;2683;p63"/>
          <p:cNvSpPr txBox="1">
            <a:spLocks noGrp="1"/>
          </p:cNvSpPr>
          <p:nvPr>
            <p:ph type="subTitle" idx="1"/>
          </p:nvPr>
        </p:nvSpPr>
        <p:spPr>
          <a:xfrm>
            <a:off x="2113927" y="2192815"/>
            <a:ext cx="4915375" cy="213244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accent3"/>
              </a:buClr>
              <a:buSzPts val="1100"/>
              <a:buFont typeface="Arial"/>
              <a:buNone/>
            </a:pPr>
            <a:r>
              <a:rPr lang="en" sz="2000" dirty="0" smtClean="0"/>
              <a:t>El Marco Conceptual </a:t>
            </a:r>
            <a:r>
              <a:rPr lang="en-US" sz="2000" dirty="0" smtClean="0"/>
              <a:t>NO </a:t>
            </a:r>
            <a:r>
              <a:rPr lang="en-US" sz="2000" dirty="0" err="1" smtClean="0"/>
              <a:t>es</a:t>
            </a:r>
            <a:r>
              <a:rPr lang="en-US" sz="2000" dirty="0" smtClean="0"/>
              <a:t> un NIIF y NO define </a:t>
            </a:r>
            <a:r>
              <a:rPr lang="en-US" sz="2000" dirty="0" err="1" smtClean="0"/>
              <a:t>medida</a:t>
            </a:r>
            <a:r>
              <a:rPr lang="en-US" sz="2000" dirty="0" smtClean="0"/>
              <a:t> o </a:t>
            </a:r>
            <a:r>
              <a:rPr lang="en-US" sz="2000" dirty="0" err="1" smtClean="0"/>
              <a:t>información</a:t>
            </a:r>
            <a:r>
              <a:rPr lang="en" sz="2000" dirty="0" smtClean="0"/>
              <a:t> a revelar. Ningún contenido del Marco Conceptual derroga una NIIF, sino que uno ( El Marco Conceptual) contribuye a la creación del otro (NIIF). </a:t>
            </a:r>
            <a:endParaRPr sz="2000" dirty="0"/>
          </a:p>
        </p:txBody>
      </p:sp>
      <p:pic>
        <p:nvPicPr>
          <p:cNvPr id="3080" name="Picture 8" descr="Señal De Advertencia Triángulo Amarillo Con Signo De Exclamación Sobre  Blanco Ilustraciones Vectoriales, Clip Art Vectorizado Libre De Derechos.  Image 46048183."/>
          <p:cNvPicPr>
            <a:picLocks noChangeAspect="1" noChangeArrowheads="1"/>
          </p:cNvPicPr>
          <p:nvPr/>
        </p:nvPicPr>
        <p:blipFill rotWithShape="1">
          <a:blip r:embed="rId3">
            <a:extLst>
              <a:ext uri="{28A0092B-C50C-407E-A947-70E740481C1C}">
                <a14:useLocalDpi xmlns:a14="http://schemas.microsoft.com/office/drawing/2010/main" val="0"/>
              </a:ext>
            </a:extLst>
          </a:blip>
          <a:srcRect l="8900" t="7419" r="8476" b="7557"/>
          <a:stretch/>
        </p:blipFill>
        <p:spPr bwMode="auto">
          <a:xfrm>
            <a:off x="324644" y="290153"/>
            <a:ext cx="1286658" cy="121810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Señal De Advertencia Triángulo Amarillo Con Signo De Exclamación Sobre  Blanco Ilustraciones Vectoriales, Clip Art Vectorizado Libre De Derechos.  Image 46048183."/>
          <p:cNvPicPr>
            <a:picLocks noChangeAspect="1" noChangeArrowheads="1"/>
          </p:cNvPicPr>
          <p:nvPr/>
        </p:nvPicPr>
        <p:blipFill rotWithShape="1">
          <a:blip r:embed="rId3">
            <a:extLst>
              <a:ext uri="{28A0092B-C50C-407E-A947-70E740481C1C}">
                <a14:useLocalDpi xmlns:a14="http://schemas.microsoft.com/office/drawing/2010/main" val="0"/>
              </a:ext>
            </a:extLst>
          </a:blip>
          <a:srcRect l="8900" t="7419" r="8476" b="7557"/>
          <a:stretch/>
        </p:blipFill>
        <p:spPr bwMode="auto">
          <a:xfrm>
            <a:off x="7548187" y="290153"/>
            <a:ext cx="1286658" cy="12181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641081" y="120538"/>
            <a:ext cx="7785444" cy="826635"/>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Alcance de </a:t>
            </a:r>
            <a:r>
              <a:rPr lang="en-US" sz="2400" dirty="0" smtClean="0"/>
              <a:t>El Marco Conceptual para la Información Financiera. </a:t>
            </a:r>
            <a:r>
              <a:rPr lang="en" sz="2400" dirty="0" smtClean="0"/>
              <a:t> </a:t>
            </a:r>
            <a:endParaRPr sz="2400" dirty="0"/>
          </a:p>
        </p:txBody>
      </p:sp>
      <p:sp>
        <p:nvSpPr>
          <p:cNvPr id="1342" name="Google Shape;1342;p44"/>
          <p:cNvSpPr txBox="1">
            <a:spLocks noGrp="1"/>
          </p:cNvSpPr>
          <p:nvPr>
            <p:ph type="body" idx="1"/>
          </p:nvPr>
        </p:nvSpPr>
        <p:spPr>
          <a:xfrm>
            <a:off x="436496" y="1059543"/>
            <a:ext cx="8194613" cy="3982357"/>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2400" dirty="0"/>
              <a:t>El Marco Conceptual </a:t>
            </a:r>
            <a:r>
              <a:rPr lang="es-ES" sz="2400" dirty="0" smtClean="0"/>
              <a:t> para la Información Financiera se </a:t>
            </a:r>
            <a:r>
              <a:rPr lang="es-ES" sz="2400" dirty="0"/>
              <a:t>ocupa de: </a:t>
            </a:r>
            <a:endParaRPr lang="es-ES" sz="2400" dirty="0" smtClean="0"/>
          </a:p>
          <a:p>
            <a:pPr marL="0" lvl="0" indent="0">
              <a:buClr>
                <a:schemeClr val="dk1"/>
              </a:buClr>
              <a:buSzPts val="1100"/>
              <a:buNone/>
            </a:pPr>
            <a:r>
              <a:rPr lang="es-ES" sz="2400" dirty="0" smtClean="0"/>
              <a:t>(a). El </a:t>
            </a:r>
            <a:r>
              <a:rPr lang="es-ES" sz="2400" dirty="0"/>
              <a:t>objetivo de la información </a:t>
            </a:r>
            <a:r>
              <a:rPr lang="es-ES" sz="2400" dirty="0" smtClean="0"/>
              <a:t>financiera.</a:t>
            </a:r>
          </a:p>
          <a:p>
            <a:pPr marL="0" lvl="0" indent="0">
              <a:buClr>
                <a:schemeClr val="dk1"/>
              </a:buClr>
              <a:buSzPts val="1100"/>
              <a:buNone/>
            </a:pPr>
            <a:r>
              <a:rPr lang="es-ES" sz="2400" dirty="0" smtClean="0"/>
              <a:t>(b). Las </a:t>
            </a:r>
            <a:r>
              <a:rPr lang="es-ES" sz="2400" dirty="0"/>
              <a:t>características cualitativas de la información financiera </a:t>
            </a:r>
            <a:r>
              <a:rPr lang="es-ES" sz="2400" dirty="0" smtClean="0"/>
              <a:t>útil.</a:t>
            </a:r>
          </a:p>
          <a:p>
            <a:pPr marL="0" lvl="0" indent="0">
              <a:buClr>
                <a:schemeClr val="dk1"/>
              </a:buClr>
              <a:buSzPts val="1100"/>
              <a:buNone/>
            </a:pPr>
            <a:r>
              <a:rPr lang="es-ES" sz="2400" dirty="0" smtClean="0"/>
              <a:t>(c). La </a:t>
            </a:r>
            <a:r>
              <a:rPr lang="es-ES" sz="2400" dirty="0"/>
              <a:t>definición, el reconocimiento y medición de los elementos que constituyen los estados </a:t>
            </a:r>
            <a:r>
              <a:rPr lang="es-ES" sz="2400" dirty="0" smtClean="0"/>
              <a:t>financieros.</a:t>
            </a:r>
          </a:p>
          <a:p>
            <a:pPr marL="0" lvl="0" indent="0">
              <a:buClr>
                <a:schemeClr val="dk1"/>
              </a:buClr>
              <a:buSzPts val="1100"/>
              <a:buNone/>
            </a:pPr>
            <a:r>
              <a:rPr lang="es-ES" sz="2400" dirty="0" smtClean="0"/>
              <a:t>(</a:t>
            </a:r>
            <a:r>
              <a:rPr lang="es-ES" sz="2400" dirty="0"/>
              <a:t>d</a:t>
            </a:r>
            <a:r>
              <a:rPr lang="es-ES" sz="2400" dirty="0" smtClean="0"/>
              <a:t>). Los </a:t>
            </a:r>
            <a:r>
              <a:rPr lang="es-ES" sz="2400" dirty="0"/>
              <a:t>conceptos de capital y de mantenimiento del </a:t>
            </a:r>
            <a:r>
              <a:rPr lang="es-ES" sz="2400" dirty="0" smtClean="0"/>
              <a:t>capital. </a:t>
            </a:r>
          </a:p>
        </p:txBody>
      </p:sp>
    </p:spTree>
    <p:extLst>
      <p:ext uri="{BB962C8B-B14F-4D97-AF65-F5344CB8AC3E}">
        <p14:creationId xmlns:p14="http://schemas.microsoft.com/office/powerpoint/2010/main" val="1957548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s Planning Process by Slidesgo">
  <a:themeElements>
    <a:clrScheme name="Simple Light">
      <a:dk1>
        <a:srgbClr val="1155CC"/>
      </a:dk1>
      <a:lt1>
        <a:srgbClr val="EEDCC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155C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1879</Words>
  <Application>Microsoft Office PowerPoint</Application>
  <PresentationFormat>On-screen Show (16:9)</PresentationFormat>
  <Paragraphs>63</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Overpass Mono</vt:lpstr>
      <vt:lpstr>Arial</vt:lpstr>
      <vt:lpstr>Roboto Condensed Light</vt:lpstr>
      <vt:lpstr>Montserrat</vt:lpstr>
      <vt:lpstr>Sales Planning Process by Slidesgo</vt:lpstr>
      <vt:lpstr>El Marco Conceptual para la Información Financiera. </vt:lpstr>
      <vt:lpstr>El Marco Conceptual para la Información Financiera. </vt:lpstr>
      <vt:lpstr>El Consejo de Normas Internacionales de Contabilidad. </vt:lpstr>
      <vt:lpstr>El Consejo de Normas Internacionales de Contabilidad. </vt:lpstr>
      <vt:lpstr>El propósito y el valor normativo de El Marco Conceptual para la Información Financiera. </vt:lpstr>
      <vt:lpstr>El Marco Conceptual para la Información Financiera. </vt:lpstr>
      <vt:lpstr>Propósitos y valor normativo de El Marco Conceptual para la Información Financiera. </vt:lpstr>
      <vt:lpstr>Aclaración</vt:lpstr>
      <vt:lpstr>Alcance de El Marco Conceptual para la Información Financiera.  </vt:lpstr>
      <vt:lpstr>El objetivo de la información financiera con propósito general. </vt:lpstr>
      <vt:lpstr>El objetivo de la información financiera con propósito general. </vt:lpstr>
      <vt:lpstr>Objetivo, utilidad y limitaciones de la información financiera con propósito general. </vt:lpstr>
      <vt:lpstr>Objetivo, utilidad y limitaciones de la información financiera con propósito general</vt:lpstr>
      <vt:lpstr>PowerPoint Presentation</vt:lpstr>
      <vt:lpstr>PowerPoint Presentation</vt:lpstr>
      <vt:lpstr>Información sobre los recursos económicos, los derechos de los acreedores y los cambios en estos de la entidad que informa. </vt:lpstr>
      <vt:lpstr>Información sobre los recursos económicos, los derechos de los acreedores y los cambios en estos de la entidad que informa.</vt:lpstr>
      <vt:lpstr>Recursos económicos y derechos de los acreedores. </vt:lpstr>
      <vt:lpstr>PowerPoint Presentation</vt:lpstr>
      <vt:lpstr>Cambios en los recursos económicos y en los derechos de los acreedores. </vt:lpstr>
      <vt:lpstr>PowerPoint Presentation</vt:lpstr>
      <vt:lpstr>Rendimiento financiero reflejado por la contabilidad de acumulación (o devengo)</vt:lpstr>
      <vt:lpstr>PowerPoint Presentation</vt:lpstr>
      <vt:lpstr>Rendimiento financiero reflejado por flujos de efectivo pasados. </vt:lpstr>
      <vt:lpstr>PowerPoint Presentation</vt:lpstr>
      <vt:lpstr>Cambios en los recursos económicos y en los derechos de los acreedores que no proceden del rendimiento financiero.</vt:lpstr>
      <vt:lpstr>PowerPoint Presentation</vt:lpstr>
      <vt:lpstr>Muchas 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Marco Conceptual para la Información Financiera. </dc:title>
  <cp:lastModifiedBy>Microsoft account</cp:lastModifiedBy>
  <cp:revision>19</cp:revision>
  <dcterms:modified xsi:type="dcterms:W3CDTF">2022-03-16T19:24:54Z</dcterms:modified>
</cp:coreProperties>
</file>