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4" r:id="rId6"/>
    <p:sldId id="265" r:id="rId7"/>
    <p:sldId id="266" r:id="rId8"/>
    <p:sldId id="267" r:id="rId9"/>
    <p:sldId id="268" r:id="rId10"/>
    <p:sldId id="269" r:id="rId11"/>
    <p:sldId id="271" r:id="rId12"/>
    <p:sldId id="270" r:id="rId13"/>
    <p:sldId id="272" r:id="rId14"/>
    <p:sldId id="273" r:id="rId15"/>
    <p:sldId id="274" r:id="rId16"/>
    <p:sldId id="275" r:id="rId17"/>
    <p:sldId id="277" r:id="rId18"/>
    <p:sldId id="278" r:id="rId19"/>
    <p:sldId id="279" r:id="rId20"/>
    <p:sldId id="280" r:id="rId21"/>
    <p:sldId id="281" r:id="rId22"/>
    <p:sldId id="282" r:id="rId23"/>
    <p:sldId id="283" r:id="rId24"/>
    <p:sldId id="284" r:id="rId25"/>
    <p:sldId id="288" r:id="rId26"/>
    <p:sldId id="286" r:id="rId27"/>
    <p:sldId id="287" r:id="rId28"/>
    <p:sldId id="291" r:id="rId29"/>
    <p:sldId id="292" r:id="rId30"/>
    <p:sldId id="293" r:id="rId31"/>
    <p:sldId id="294"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42" r:id="rId74"/>
    <p:sldId id="337" r:id="rId75"/>
    <p:sldId id="338" r:id="rId76"/>
    <p:sldId id="339" r:id="rId77"/>
    <p:sldId id="340" r:id="rId78"/>
    <p:sldId id="341" r:id="rId7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43" userDrawn="1">
          <p15:clr>
            <a:srgbClr val="A4A3A4"/>
          </p15:clr>
        </p15:guide>
        <p15:guide id="2" pos="71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1" autoAdjust="0"/>
    <p:restoredTop sz="94660"/>
  </p:normalViewPr>
  <p:slideViewPr>
    <p:cSldViewPr snapToGrid="0" showGuides="1">
      <p:cViewPr varScale="1">
        <p:scale>
          <a:sx n="72" d="100"/>
          <a:sy n="72" d="100"/>
        </p:scale>
        <p:origin x="630" y="78"/>
      </p:cViewPr>
      <p:guideLst>
        <p:guide orient="horz" pos="3543"/>
        <p:guide pos="71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Carlos Ceballos" userId="9cb4aedc44d69bbf" providerId="LiveId" clId="{3613BED2-809D-40E5-89D4-E770891A6DD9}"/>
    <pc:docChg chg="custSel addSld delSld modSld sldOrd">
      <pc:chgData name="Juan Carlos Ceballos" userId="9cb4aedc44d69bbf" providerId="LiveId" clId="{3613BED2-809D-40E5-89D4-E770891A6DD9}" dt="2021-10-05T21:37:26.621" v="93" actId="20577"/>
      <pc:docMkLst>
        <pc:docMk/>
      </pc:docMkLst>
      <pc:sldChg chg="del">
        <pc:chgData name="Juan Carlos Ceballos" userId="9cb4aedc44d69bbf" providerId="LiveId" clId="{3613BED2-809D-40E5-89D4-E770891A6DD9}" dt="2021-08-16T16:01:47.621" v="1" actId="2696"/>
        <pc:sldMkLst>
          <pc:docMk/>
          <pc:sldMk cId="4257299821" sldId="260"/>
        </pc:sldMkLst>
      </pc:sldChg>
      <pc:sldChg chg="del">
        <pc:chgData name="Juan Carlos Ceballos" userId="9cb4aedc44d69bbf" providerId="LiveId" clId="{3613BED2-809D-40E5-89D4-E770891A6DD9}" dt="2021-08-03T19:03:06.718" v="0" actId="2696"/>
        <pc:sldMkLst>
          <pc:docMk/>
          <pc:sldMk cId="3298434099" sldId="276"/>
        </pc:sldMkLst>
      </pc:sldChg>
      <pc:sldChg chg="modSp mod">
        <pc:chgData name="Juan Carlos Ceballos" userId="9cb4aedc44d69bbf" providerId="LiveId" clId="{3613BED2-809D-40E5-89D4-E770891A6DD9}" dt="2021-10-05T21:36:14.541" v="85" actId="20577"/>
        <pc:sldMkLst>
          <pc:docMk/>
          <pc:sldMk cId="2020593109" sldId="332"/>
        </pc:sldMkLst>
        <pc:spChg chg="mod">
          <ac:chgData name="Juan Carlos Ceballos" userId="9cb4aedc44d69bbf" providerId="LiveId" clId="{3613BED2-809D-40E5-89D4-E770891A6DD9}" dt="2021-10-05T21:36:14.541" v="85" actId="20577"/>
          <ac:spMkLst>
            <pc:docMk/>
            <pc:sldMk cId="2020593109" sldId="332"/>
            <ac:spMk id="3" creationId="{00000000-0000-0000-0000-000000000000}"/>
          </ac:spMkLst>
        </pc:spChg>
      </pc:sldChg>
      <pc:sldChg chg="modSp mod">
        <pc:chgData name="Juan Carlos Ceballos" userId="9cb4aedc44d69bbf" providerId="LiveId" clId="{3613BED2-809D-40E5-89D4-E770891A6DD9}" dt="2021-10-05T21:37:26.621" v="93" actId="20577"/>
        <pc:sldMkLst>
          <pc:docMk/>
          <pc:sldMk cId="1168596126" sldId="334"/>
        </pc:sldMkLst>
        <pc:spChg chg="mod">
          <ac:chgData name="Juan Carlos Ceballos" userId="9cb4aedc44d69bbf" providerId="LiveId" clId="{3613BED2-809D-40E5-89D4-E770891A6DD9}" dt="2021-10-05T21:37:26.621" v="93" actId="20577"/>
          <ac:spMkLst>
            <pc:docMk/>
            <pc:sldMk cId="1168596126" sldId="334"/>
            <ac:spMk id="3" creationId="{00000000-0000-0000-0000-000000000000}"/>
          </ac:spMkLst>
        </pc:spChg>
      </pc:sldChg>
      <pc:sldChg chg="modSp mod">
        <pc:chgData name="Juan Carlos Ceballos" userId="9cb4aedc44d69bbf" providerId="LiveId" clId="{3613BED2-809D-40E5-89D4-E770891A6DD9}" dt="2021-10-05T21:05:24.357" v="4" actId="27636"/>
        <pc:sldMkLst>
          <pc:docMk/>
          <pc:sldMk cId="2220330603" sldId="336"/>
        </pc:sldMkLst>
        <pc:spChg chg="mod">
          <ac:chgData name="Juan Carlos Ceballos" userId="9cb4aedc44d69bbf" providerId="LiveId" clId="{3613BED2-809D-40E5-89D4-E770891A6DD9}" dt="2021-10-05T21:05:24.357" v="4" actId="27636"/>
          <ac:spMkLst>
            <pc:docMk/>
            <pc:sldMk cId="2220330603" sldId="336"/>
            <ac:spMk id="3" creationId="{00000000-0000-0000-0000-000000000000}"/>
          </ac:spMkLst>
        </pc:spChg>
      </pc:sldChg>
      <pc:sldChg chg="modSp mod ord">
        <pc:chgData name="Juan Carlos Ceballos" userId="9cb4aedc44d69bbf" providerId="LiveId" clId="{3613BED2-809D-40E5-89D4-E770891A6DD9}" dt="2021-10-05T21:34:56.742" v="78" actId="20577"/>
        <pc:sldMkLst>
          <pc:docMk/>
          <pc:sldMk cId="462370240" sldId="337"/>
        </pc:sldMkLst>
        <pc:spChg chg="mod">
          <ac:chgData name="Juan Carlos Ceballos" userId="9cb4aedc44d69bbf" providerId="LiveId" clId="{3613BED2-809D-40E5-89D4-E770891A6DD9}" dt="2021-10-05T21:34:56.742" v="78" actId="20577"/>
          <ac:spMkLst>
            <pc:docMk/>
            <pc:sldMk cId="462370240" sldId="337"/>
            <ac:spMk id="3" creationId="{00000000-0000-0000-0000-000000000000}"/>
          </ac:spMkLst>
        </pc:spChg>
      </pc:sldChg>
      <pc:sldChg chg="addSp modSp new mod setBg">
        <pc:chgData name="Juan Carlos Ceballos" userId="9cb4aedc44d69bbf" providerId="LiveId" clId="{3613BED2-809D-40E5-89D4-E770891A6DD9}" dt="2021-10-05T21:17:39.005" v="31" actId="26606"/>
        <pc:sldMkLst>
          <pc:docMk/>
          <pc:sldMk cId="3703306264" sldId="342"/>
        </pc:sldMkLst>
        <pc:spChg chg="mod">
          <ac:chgData name="Juan Carlos Ceballos" userId="9cb4aedc44d69bbf" providerId="LiveId" clId="{3613BED2-809D-40E5-89D4-E770891A6DD9}" dt="2021-10-05T21:17:39.005" v="31" actId="26606"/>
          <ac:spMkLst>
            <pc:docMk/>
            <pc:sldMk cId="3703306264" sldId="342"/>
            <ac:spMk id="2" creationId="{E9A5FBBA-4666-49A9-A804-15D69FEB767D}"/>
          </ac:spMkLst>
        </pc:spChg>
        <pc:spChg chg="mod">
          <ac:chgData name="Juan Carlos Ceballos" userId="9cb4aedc44d69bbf" providerId="LiveId" clId="{3613BED2-809D-40E5-89D4-E770891A6DD9}" dt="2021-10-05T21:17:39.005" v="31" actId="26606"/>
          <ac:spMkLst>
            <pc:docMk/>
            <pc:sldMk cId="3703306264" sldId="342"/>
            <ac:spMk id="3" creationId="{E1123E34-911B-45F8-B1E2-728495E4651B}"/>
          </ac:spMkLst>
        </pc:spChg>
        <pc:spChg chg="add">
          <ac:chgData name="Juan Carlos Ceballos" userId="9cb4aedc44d69bbf" providerId="LiveId" clId="{3613BED2-809D-40E5-89D4-E770891A6DD9}" dt="2021-10-05T21:17:39.005" v="31" actId="26606"/>
          <ac:spMkLst>
            <pc:docMk/>
            <pc:sldMk cId="3703306264" sldId="342"/>
            <ac:spMk id="8" creationId="{DEE2AD96-B495-4E06-9291-B71706F728CB}"/>
          </ac:spMkLst>
        </pc:spChg>
        <pc:spChg chg="add">
          <ac:chgData name="Juan Carlos Ceballos" userId="9cb4aedc44d69bbf" providerId="LiveId" clId="{3613BED2-809D-40E5-89D4-E770891A6DD9}" dt="2021-10-05T21:17:39.005" v="31" actId="26606"/>
          <ac:spMkLst>
            <pc:docMk/>
            <pc:sldMk cId="3703306264" sldId="342"/>
            <ac:spMk id="10" creationId="{53CF6D67-C5A8-4ADD-9E8E-1E38CA1D3166}"/>
          </ac:spMkLst>
        </pc:spChg>
        <pc:spChg chg="add">
          <ac:chgData name="Juan Carlos Ceballos" userId="9cb4aedc44d69bbf" providerId="LiveId" clId="{3613BED2-809D-40E5-89D4-E770891A6DD9}" dt="2021-10-05T21:17:39.005" v="31" actId="26606"/>
          <ac:spMkLst>
            <pc:docMk/>
            <pc:sldMk cId="3703306264" sldId="342"/>
            <ac:spMk id="12" creationId="{86909FA0-B515-4681-B7A8-FA281D133B94}"/>
          </ac:spMkLst>
        </pc:spChg>
        <pc:spChg chg="add">
          <ac:chgData name="Juan Carlos Ceballos" userId="9cb4aedc44d69bbf" providerId="LiveId" clId="{3613BED2-809D-40E5-89D4-E770891A6DD9}" dt="2021-10-05T21:17:39.005" v="31" actId="26606"/>
          <ac:spMkLst>
            <pc:docMk/>
            <pc:sldMk cId="3703306264" sldId="342"/>
            <ac:spMk id="14" creationId="{21C9FE86-FCC3-4A31-AA1C-C882262B7FE7}"/>
          </ac:spMkLst>
        </pc:spChg>
        <pc:spChg chg="add">
          <ac:chgData name="Juan Carlos Ceballos" userId="9cb4aedc44d69bbf" providerId="LiveId" clId="{3613BED2-809D-40E5-89D4-E770891A6DD9}" dt="2021-10-05T21:17:39.005" v="31" actId="26606"/>
          <ac:spMkLst>
            <pc:docMk/>
            <pc:sldMk cId="3703306264" sldId="342"/>
            <ac:spMk id="16" creationId="{7D96243B-ECED-4B71-8E06-AE9A285EAD20}"/>
          </ac:spMkLst>
        </pc:spChg>
        <pc:spChg chg="add">
          <ac:chgData name="Juan Carlos Ceballos" userId="9cb4aedc44d69bbf" providerId="LiveId" clId="{3613BED2-809D-40E5-89D4-E770891A6DD9}" dt="2021-10-05T21:17:39.005" v="31" actId="26606"/>
          <ac:spMkLst>
            <pc:docMk/>
            <pc:sldMk cId="3703306264" sldId="342"/>
            <ac:spMk id="18" creationId="{A09989E4-EFDC-4A90-A633-E0525FB4139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385AFD3-F10C-45E6-B8EA-659BD9906B83}" type="datetimeFigureOut">
              <a:rPr lang="es-CO" smtClean="0"/>
              <a:t>17/11/2022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19AA8C4-07B8-432C-990D-7667C2453656}" type="slidenum">
              <a:rPr lang="es-CO" smtClean="0"/>
              <a:t>‹Nº›</a:t>
            </a:fld>
            <a:endParaRPr lang="es-CO"/>
          </a:p>
        </p:txBody>
      </p:sp>
    </p:spTree>
    <p:extLst>
      <p:ext uri="{BB962C8B-B14F-4D97-AF65-F5344CB8AC3E}">
        <p14:creationId xmlns:p14="http://schemas.microsoft.com/office/powerpoint/2010/main" val="99395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385AFD3-F10C-45E6-B8EA-659BD9906B83}" type="datetimeFigureOut">
              <a:rPr lang="es-CO" smtClean="0"/>
              <a:t>17/11/2022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19AA8C4-07B8-432C-990D-7667C2453656}" type="slidenum">
              <a:rPr lang="es-CO" smtClean="0"/>
              <a:t>‹Nº›</a:t>
            </a:fld>
            <a:endParaRPr lang="es-CO"/>
          </a:p>
        </p:txBody>
      </p:sp>
    </p:spTree>
    <p:extLst>
      <p:ext uri="{BB962C8B-B14F-4D97-AF65-F5344CB8AC3E}">
        <p14:creationId xmlns:p14="http://schemas.microsoft.com/office/powerpoint/2010/main" val="43258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385AFD3-F10C-45E6-B8EA-659BD9906B83}" type="datetimeFigureOut">
              <a:rPr lang="es-CO" smtClean="0"/>
              <a:t>17/11/2022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19AA8C4-07B8-432C-990D-7667C2453656}" type="slidenum">
              <a:rPr lang="es-CO" smtClean="0"/>
              <a:t>‹Nº›</a:t>
            </a:fld>
            <a:endParaRPr lang="es-CO"/>
          </a:p>
        </p:txBody>
      </p:sp>
    </p:spTree>
    <p:extLst>
      <p:ext uri="{BB962C8B-B14F-4D97-AF65-F5344CB8AC3E}">
        <p14:creationId xmlns:p14="http://schemas.microsoft.com/office/powerpoint/2010/main" val="316753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385AFD3-F10C-45E6-B8EA-659BD9906B83}" type="datetimeFigureOut">
              <a:rPr lang="es-CO" smtClean="0"/>
              <a:t>17/11/2022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19AA8C4-07B8-432C-990D-7667C2453656}" type="slidenum">
              <a:rPr lang="es-CO" smtClean="0"/>
              <a:t>‹Nº›</a:t>
            </a:fld>
            <a:endParaRPr lang="es-CO"/>
          </a:p>
        </p:txBody>
      </p:sp>
    </p:spTree>
    <p:extLst>
      <p:ext uri="{BB962C8B-B14F-4D97-AF65-F5344CB8AC3E}">
        <p14:creationId xmlns:p14="http://schemas.microsoft.com/office/powerpoint/2010/main" val="141779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385AFD3-F10C-45E6-B8EA-659BD9906B83}" type="datetimeFigureOut">
              <a:rPr lang="es-CO" smtClean="0"/>
              <a:t>17/11/2022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19AA8C4-07B8-432C-990D-7667C2453656}" type="slidenum">
              <a:rPr lang="es-CO" smtClean="0"/>
              <a:t>‹Nº›</a:t>
            </a:fld>
            <a:endParaRPr lang="es-CO"/>
          </a:p>
        </p:txBody>
      </p:sp>
    </p:spTree>
    <p:extLst>
      <p:ext uri="{BB962C8B-B14F-4D97-AF65-F5344CB8AC3E}">
        <p14:creationId xmlns:p14="http://schemas.microsoft.com/office/powerpoint/2010/main" val="229410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385AFD3-F10C-45E6-B8EA-659BD9906B83}" type="datetimeFigureOut">
              <a:rPr lang="es-CO" smtClean="0"/>
              <a:t>17/11/2022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19AA8C4-07B8-432C-990D-7667C2453656}" type="slidenum">
              <a:rPr lang="es-CO" smtClean="0"/>
              <a:t>‹Nº›</a:t>
            </a:fld>
            <a:endParaRPr lang="es-CO"/>
          </a:p>
        </p:txBody>
      </p:sp>
    </p:spTree>
    <p:extLst>
      <p:ext uri="{BB962C8B-B14F-4D97-AF65-F5344CB8AC3E}">
        <p14:creationId xmlns:p14="http://schemas.microsoft.com/office/powerpoint/2010/main" val="151272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385AFD3-F10C-45E6-B8EA-659BD9906B83}" type="datetimeFigureOut">
              <a:rPr lang="es-CO" smtClean="0"/>
              <a:t>17/11/2022</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919AA8C4-07B8-432C-990D-7667C2453656}" type="slidenum">
              <a:rPr lang="es-CO" smtClean="0"/>
              <a:t>‹Nº›</a:t>
            </a:fld>
            <a:endParaRPr lang="es-CO"/>
          </a:p>
        </p:txBody>
      </p:sp>
    </p:spTree>
    <p:extLst>
      <p:ext uri="{BB962C8B-B14F-4D97-AF65-F5344CB8AC3E}">
        <p14:creationId xmlns:p14="http://schemas.microsoft.com/office/powerpoint/2010/main" val="132057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385AFD3-F10C-45E6-B8EA-659BD9906B83}" type="datetimeFigureOut">
              <a:rPr lang="es-CO" smtClean="0"/>
              <a:t>17/11/2022</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919AA8C4-07B8-432C-990D-7667C2453656}" type="slidenum">
              <a:rPr lang="es-CO" smtClean="0"/>
              <a:t>‹Nº›</a:t>
            </a:fld>
            <a:endParaRPr lang="es-CO"/>
          </a:p>
        </p:txBody>
      </p:sp>
    </p:spTree>
    <p:extLst>
      <p:ext uri="{BB962C8B-B14F-4D97-AF65-F5344CB8AC3E}">
        <p14:creationId xmlns:p14="http://schemas.microsoft.com/office/powerpoint/2010/main" val="154352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385AFD3-F10C-45E6-B8EA-659BD9906B83}" type="datetimeFigureOut">
              <a:rPr lang="es-CO" smtClean="0"/>
              <a:t>17/11/2022</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919AA8C4-07B8-432C-990D-7667C2453656}" type="slidenum">
              <a:rPr lang="es-CO" smtClean="0"/>
              <a:t>‹Nº›</a:t>
            </a:fld>
            <a:endParaRPr lang="es-CO"/>
          </a:p>
        </p:txBody>
      </p:sp>
    </p:spTree>
    <p:extLst>
      <p:ext uri="{BB962C8B-B14F-4D97-AF65-F5344CB8AC3E}">
        <p14:creationId xmlns:p14="http://schemas.microsoft.com/office/powerpoint/2010/main" val="300984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385AFD3-F10C-45E6-B8EA-659BD9906B83}" type="datetimeFigureOut">
              <a:rPr lang="es-CO" smtClean="0"/>
              <a:t>17/11/2022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19AA8C4-07B8-432C-990D-7667C2453656}" type="slidenum">
              <a:rPr lang="es-CO" smtClean="0"/>
              <a:t>‹Nº›</a:t>
            </a:fld>
            <a:endParaRPr lang="es-CO"/>
          </a:p>
        </p:txBody>
      </p:sp>
    </p:spTree>
    <p:extLst>
      <p:ext uri="{BB962C8B-B14F-4D97-AF65-F5344CB8AC3E}">
        <p14:creationId xmlns:p14="http://schemas.microsoft.com/office/powerpoint/2010/main" val="1003000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385AFD3-F10C-45E6-B8EA-659BD9906B83}" type="datetimeFigureOut">
              <a:rPr lang="es-CO" smtClean="0"/>
              <a:t>17/11/2022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19AA8C4-07B8-432C-990D-7667C2453656}" type="slidenum">
              <a:rPr lang="es-CO" smtClean="0"/>
              <a:t>‹Nº›</a:t>
            </a:fld>
            <a:endParaRPr lang="es-CO"/>
          </a:p>
        </p:txBody>
      </p:sp>
    </p:spTree>
    <p:extLst>
      <p:ext uri="{BB962C8B-B14F-4D97-AF65-F5344CB8AC3E}">
        <p14:creationId xmlns:p14="http://schemas.microsoft.com/office/powerpoint/2010/main" val="311972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5AFD3-F10C-45E6-B8EA-659BD9906B83}" type="datetimeFigureOut">
              <a:rPr lang="es-CO" smtClean="0"/>
              <a:t>17/11/2022</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9AA8C4-07B8-432C-990D-7667C2453656}" type="slidenum">
              <a:rPr lang="es-CO" smtClean="0"/>
              <a:t>‹Nº›</a:t>
            </a:fld>
            <a:endParaRPr lang="es-CO"/>
          </a:p>
        </p:txBody>
      </p:sp>
    </p:spTree>
    <p:extLst>
      <p:ext uri="{BB962C8B-B14F-4D97-AF65-F5344CB8AC3E}">
        <p14:creationId xmlns:p14="http://schemas.microsoft.com/office/powerpoint/2010/main" val="1101080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55320" y="0"/>
            <a:ext cx="10515600" cy="1325563"/>
          </a:xfrm>
          <a:solidFill>
            <a:schemeClr val="accent1"/>
          </a:solidFill>
        </p:spPr>
        <p:txBody>
          <a:bodyPr/>
          <a:lstStyle/>
          <a:p>
            <a:r>
              <a:rPr lang="es-CO" dirty="0"/>
              <a:t>                                Contenido</a:t>
            </a:r>
          </a:p>
        </p:txBody>
      </p:sp>
      <p:sp>
        <p:nvSpPr>
          <p:cNvPr id="5" name="Marcador de contenido 4"/>
          <p:cNvSpPr>
            <a:spLocks noGrp="1"/>
          </p:cNvSpPr>
          <p:nvPr>
            <p:ph idx="1"/>
          </p:nvPr>
        </p:nvSpPr>
        <p:spPr>
          <a:xfrm>
            <a:off x="655320" y="1273175"/>
            <a:ext cx="10515600" cy="4351338"/>
          </a:xfrm>
          <a:solidFill>
            <a:schemeClr val="accent4">
              <a:lumMod val="40000"/>
              <a:lumOff val="60000"/>
            </a:schemeClr>
          </a:solidFill>
        </p:spPr>
        <p:txBody>
          <a:bodyPr>
            <a:normAutofit lnSpcReduction="10000"/>
          </a:bodyPr>
          <a:lstStyle/>
          <a:p>
            <a:r>
              <a:rPr lang="es-CO" dirty="0"/>
              <a:t>Historia del derecho comercial</a:t>
            </a:r>
          </a:p>
          <a:p>
            <a:r>
              <a:rPr lang="es-CO" dirty="0"/>
              <a:t>Definición de derecho comercial</a:t>
            </a:r>
          </a:p>
          <a:p>
            <a:r>
              <a:rPr lang="es-CO" dirty="0"/>
              <a:t>Los  comerciantes</a:t>
            </a:r>
          </a:p>
          <a:p>
            <a:r>
              <a:rPr lang="es-CO" dirty="0"/>
              <a:t>El  registro mercantil</a:t>
            </a:r>
          </a:p>
          <a:p>
            <a:r>
              <a:rPr lang="es-CO" dirty="0"/>
              <a:t>Las cámaras de comercio</a:t>
            </a:r>
          </a:p>
          <a:p>
            <a:r>
              <a:rPr lang="es-CO" dirty="0"/>
              <a:t>Títulos valores</a:t>
            </a:r>
          </a:p>
          <a:p>
            <a:r>
              <a:rPr lang="es-CO" dirty="0"/>
              <a:t>Contratos mercantiles: arrendamiento de locales comerciales, compraventa comercial, contrato  de transporte.</a:t>
            </a:r>
          </a:p>
          <a:p>
            <a:r>
              <a:rPr lang="es-CO" dirty="0"/>
              <a:t>Las  sociedades comerciales</a:t>
            </a:r>
          </a:p>
          <a:p>
            <a:pPr marL="0" indent="0">
              <a:buNone/>
            </a:pPr>
            <a:endParaRPr lang="es-CO" dirty="0"/>
          </a:p>
          <a:p>
            <a:endParaRPr lang="es-CO" dirty="0"/>
          </a:p>
        </p:txBody>
      </p:sp>
    </p:spTree>
    <p:extLst>
      <p:ext uri="{BB962C8B-B14F-4D97-AF65-F5344CB8AC3E}">
        <p14:creationId xmlns:p14="http://schemas.microsoft.com/office/powerpoint/2010/main" val="1769208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lumMod val="60000"/>
              <a:lumOff val="40000"/>
            </a:schemeClr>
          </a:solidFill>
        </p:spPr>
        <p:txBody>
          <a:bodyPr/>
          <a:lstStyle/>
          <a:p>
            <a:r>
              <a:rPr lang="es-ES" dirty="0"/>
              <a:t>      Capacidad para ejercer el comercio</a:t>
            </a:r>
            <a:endParaRPr lang="en-US" dirty="0"/>
          </a:p>
        </p:txBody>
      </p:sp>
      <p:sp>
        <p:nvSpPr>
          <p:cNvPr id="3" name="Marcador de contenido 2"/>
          <p:cNvSpPr>
            <a:spLocks noGrp="1"/>
          </p:cNvSpPr>
          <p:nvPr>
            <p:ph idx="1"/>
          </p:nvPr>
        </p:nvSpPr>
        <p:spPr>
          <a:solidFill>
            <a:schemeClr val="accent6">
              <a:lumMod val="60000"/>
              <a:lumOff val="40000"/>
            </a:schemeClr>
          </a:solidFill>
        </p:spPr>
        <p:txBody>
          <a:bodyPr>
            <a:normAutofit lnSpcReduction="10000"/>
          </a:bodyPr>
          <a:lstStyle/>
          <a:p>
            <a:r>
              <a:rPr lang="es-ES" dirty="0"/>
              <a:t>Dice  el artículo “tenga  capacidad” , el artículo  1502 del código civil prescribe que la capacidad legal de una persona consiste en poderse obligar por sí misma, y sin el ministerio o la autorización de otra.</a:t>
            </a:r>
          </a:p>
          <a:p>
            <a:pPr marL="0" indent="0">
              <a:buNone/>
            </a:pPr>
            <a:endParaRPr lang="es-ES" dirty="0"/>
          </a:p>
          <a:p>
            <a:r>
              <a:rPr lang="es-ES" dirty="0"/>
              <a:t>Y el artículo 1503 Cód. Civil  se refiere  a los incapaces absolutos y relativos</a:t>
            </a:r>
          </a:p>
          <a:p>
            <a:r>
              <a:rPr lang="es-ES" dirty="0"/>
              <a:t> Absolutos: los dementes, los impúberes y los que no pueden darse a entender por ningún medio.</a:t>
            </a:r>
          </a:p>
          <a:p>
            <a:r>
              <a:rPr lang="es-ES" dirty="0"/>
              <a:t>Relativos: los menores adultos y los disipadores puestos en interdicción. </a:t>
            </a:r>
          </a:p>
          <a:p>
            <a:endParaRPr lang="en-US" dirty="0"/>
          </a:p>
        </p:txBody>
      </p:sp>
    </p:spTree>
    <p:extLst>
      <p:ext uri="{BB962C8B-B14F-4D97-AF65-F5344CB8AC3E}">
        <p14:creationId xmlns:p14="http://schemas.microsoft.com/office/powerpoint/2010/main" val="1609654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20000"/>
              <a:lumOff val="80000"/>
            </a:schemeClr>
          </a:solidFill>
        </p:spPr>
        <p:txBody>
          <a:bodyPr>
            <a:normAutofit fontScale="90000"/>
          </a:bodyPr>
          <a:lstStyle/>
          <a:p>
            <a:r>
              <a:rPr lang="es-ES" dirty="0"/>
              <a:t>inhábiles para ejercer el comercio, directamente o por interpuesta persona:</a:t>
            </a:r>
            <a:br>
              <a:rPr lang="es-ES" dirty="0"/>
            </a:br>
            <a:endParaRPr lang="en-US" dirty="0"/>
          </a:p>
        </p:txBody>
      </p:sp>
      <p:sp>
        <p:nvSpPr>
          <p:cNvPr id="3" name="Marcador de contenido 2"/>
          <p:cNvSpPr>
            <a:spLocks noGrp="1"/>
          </p:cNvSpPr>
          <p:nvPr>
            <p:ph idx="1"/>
          </p:nvPr>
        </p:nvSpPr>
        <p:spPr>
          <a:solidFill>
            <a:schemeClr val="accent2">
              <a:lumMod val="20000"/>
              <a:lumOff val="80000"/>
            </a:schemeClr>
          </a:solidFill>
        </p:spPr>
        <p:txBody>
          <a:bodyPr>
            <a:normAutofit/>
          </a:bodyPr>
          <a:lstStyle/>
          <a:p>
            <a:pPr marL="0" indent="0">
              <a:buNone/>
            </a:pPr>
            <a:endParaRPr lang="es-ES" sz="3000" dirty="0"/>
          </a:p>
          <a:p>
            <a:pPr marL="0" indent="0">
              <a:buNone/>
            </a:pPr>
            <a:r>
              <a:rPr lang="es-ES" sz="3600" dirty="0"/>
              <a:t>1) Los funcionarios de entidades oficiales y semioficiales respecto de actividades mercantiles que tengan relación con sus funciones, </a:t>
            </a:r>
          </a:p>
          <a:p>
            <a:pPr marL="0" indent="0">
              <a:buNone/>
            </a:pPr>
            <a:endParaRPr lang="es-ES" sz="3600" dirty="0"/>
          </a:p>
          <a:p>
            <a:pPr marL="0" indent="0">
              <a:buNone/>
            </a:pPr>
            <a:r>
              <a:rPr lang="es-ES" sz="3600" dirty="0"/>
              <a:t>2) Las demás personas a quienes por ley o sentencia judicial se prohíba el ejercicio de actividades mercantiles.</a:t>
            </a:r>
          </a:p>
          <a:p>
            <a:endParaRPr lang="es-ES" sz="3600" dirty="0"/>
          </a:p>
        </p:txBody>
      </p:sp>
    </p:spTree>
    <p:extLst>
      <p:ext uri="{BB962C8B-B14F-4D97-AF65-F5344CB8AC3E}">
        <p14:creationId xmlns:p14="http://schemas.microsoft.com/office/powerpoint/2010/main" val="3505741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60000"/>
              <a:lumOff val="40000"/>
            </a:schemeClr>
          </a:solidFill>
        </p:spPr>
        <p:txBody>
          <a:bodyPr/>
          <a:lstStyle/>
          <a:p>
            <a:r>
              <a:rPr lang="es-ES" dirty="0"/>
              <a:t>Presunción del ejercicio del derecho comercial</a:t>
            </a:r>
            <a:endParaRPr lang="en-US" dirty="0"/>
          </a:p>
        </p:txBody>
      </p:sp>
      <p:sp>
        <p:nvSpPr>
          <p:cNvPr id="3" name="Marcador de contenido 2"/>
          <p:cNvSpPr>
            <a:spLocks noGrp="1"/>
          </p:cNvSpPr>
          <p:nvPr>
            <p:ph idx="1"/>
          </p:nvPr>
        </p:nvSpPr>
        <p:spPr>
          <a:solidFill>
            <a:schemeClr val="accent4">
              <a:lumMod val="40000"/>
              <a:lumOff val="60000"/>
            </a:schemeClr>
          </a:solidFill>
        </p:spPr>
        <p:txBody>
          <a:bodyPr/>
          <a:lstStyle/>
          <a:p>
            <a:r>
              <a:rPr lang="es-ES" dirty="0"/>
              <a:t>Para todos los efectos legales se presume que una persona ejerce el comercio en los siguientes casos:</a:t>
            </a:r>
          </a:p>
          <a:p>
            <a:endParaRPr lang="es-ES" dirty="0"/>
          </a:p>
          <a:p>
            <a:r>
              <a:rPr lang="es-ES" dirty="0"/>
              <a:t>1) Cuando se halle inscrita en el registro mercantil;</a:t>
            </a:r>
          </a:p>
          <a:p>
            <a:endParaRPr lang="es-ES" dirty="0"/>
          </a:p>
          <a:p>
            <a:r>
              <a:rPr lang="es-ES" dirty="0"/>
              <a:t>2) Cuando tenga establecimiento de comercio abierto, y</a:t>
            </a:r>
          </a:p>
          <a:p>
            <a:endParaRPr lang="es-ES" dirty="0"/>
          </a:p>
          <a:p>
            <a:r>
              <a:rPr lang="es-ES" dirty="0"/>
              <a:t>3) Cuando se anuncie al público como comerciante por cualquier medio.</a:t>
            </a:r>
            <a:endParaRPr lang="en-US" dirty="0"/>
          </a:p>
        </p:txBody>
      </p:sp>
    </p:spTree>
    <p:extLst>
      <p:ext uri="{BB962C8B-B14F-4D97-AF65-F5344CB8AC3E}">
        <p14:creationId xmlns:p14="http://schemas.microsoft.com/office/powerpoint/2010/main" val="29918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lumMod val="60000"/>
              <a:lumOff val="40000"/>
            </a:schemeClr>
          </a:solidFill>
        </p:spPr>
        <p:txBody>
          <a:bodyPr>
            <a:normAutofit/>
          </a:bodyPr>
          <a:lstStyle/>
          <a:p>
            <a:r>
              <a:rPr lang="es-ES" sz="3200" dirty="0"/>
              <a:t>DELITOS QUE IMPLICAN PROHIBICIÓN DEL EJERCICIO DEL COMERCIO COMO PENA ACCESORIA. Art. 16 C de </a:t>
            </a:r>
            <a:r>
              <a:rPr lang="es-ES" sz="3200" dirty="0" err="1"/>
              <a:t>Cio</a:t>
            </a:r>
            <a:r>
              <a:rPr lang="es-ES" sz="3200" dirty="0"/>
              <a:t>.</a:t>
            </a:r>
            <a:endParaRPr lang="en-US" sz="3200" dirty="0"/>
          </a:p>
        </p:txBody>
      </p:sp>
      <p:sp>
        <p:nvSpPr>
          <p:cNvPr id="3" name="Marcador de contenido 2"/>
          <p:cNvSpPr>
            <a:spLocks noGrp="1"/>
          </p:cNvSpPr>
          <p:nvPr>
            <p:ph idx="1"/>
          </p:nvPr>
        </p:nvSpPr>
        <p:spPr>
          <a:solidFill>
            <a:schemeClr val="accent2">
              <a:lumMod val="60000"/>
              <a:lumOff val="40000"/>
            </a:schemeClr>
          </a:solidFill>
        </p:spPr>
        <p:txBody>
          <a:bodyPr/>
          <a:lstStyle/>
          <a:p>
            <a:pPr marL="0" indent="0" algn="just">
              <a:buNone/>
            </a:pPr>
            <a:r>
              <a:rPr lang="es-ES" sz="3600" dirty="0"/>
              <a:t>Siempre que se dicte sentencia condenatoria por delitos contra la propiedad, la fe pública, la economía nacional, la industria y el comercio, o por contrabando, competencia desleal, usurpación de derecho sobre propiedad industrial y giro de cheques sin provisión de fondos o contra cuenta cancelada, se impondrá como pena accesoria la prohibición para ejercer el comercio de dos a diez años.</a:t>
            </a:r>
          </a:p>
          <a:p>
            <a:endParaRPr lang="es-ES" dirty="0"/>
          </a:p>
          <a:p>
            <a:pPr marL="0" indent="0">
              <a:buNone/>
            </a:pPr>
            <a:endParaRPr lang="en-US" dirty="0"/>
          </a:p>
        </p:txBody>
      </p:sp>
    </p:spTree>
    <p:extLst>
      <p:ext uri="{BB962C8B-B14F-4D97-AF65-F5344CB8AC3E}">
        <p14:creationId xmlns:p14="http://schemas.microsoft.com/office/powerpoint/2010/main" val="8893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lumMod val="60000"/>
              <a:lumOff val="40000"/>
            </a:schemeClr>
          </a:solidFill>
        </p:spPr>
        <p:txBody>
          <a:bodyPr>
            <a:noAutofit/>
          </a:bodyPr>
          <a:lstStyle/>
          <a:p>
            <a:r>
              <a:rPr lang="es-ES" sz="3200" dirty="0"/>
              <a:t>OBLIGACIONES DE LOS COMERCIANTES. Es obligación de todo comerciante:</a:t>
            </a:r>
            <a:br>
              <a:rPr lang="es-ES" sz="3200" dirty="0"/>
            </a:br>
            <a:endParaRPr lang="en-US" sz="3200" dirty="0"/>
          </a:p>
        </p:txBody>
      </p:sp>
      <p:sp>
        <p:nvSpPr>
          <p:cNvPr id="3" name="Marcador de contenido 2"/>
          <p:cNvSpPr>
            <a:spLocks noGrp="1"/>
          </p:cNvSpPr>
          <p:nvPr>
            <p:ph idx="1"/>
          </p:nvPr>
        </p:nvSpPr>
        <p:spPr>
          <a:solidFill>
            <a:schemeClr val="accent4">
              <a:lumMod val="60000"/>
              <a:lumOff val="40000"/>
            </a:schemeClr>
          </a:solidFill>
        </p:spPr>
        <p:txBody>
          <a:bodyPr>
            <a:normAutofit fontScale="62500" lnSpcReduction="20000"/>
          </a:bodyPr>
          <a:lstStyle/>
          <a:p>
            <a:pPr marL="0" indent="0">
              <a:buNone/>
            </a:pPr>
            <a:endParaRPr lang="es-ES" dirty="0"/>
          </a:p>
          <a:p>
            <a:pPr marL="0" indent="0">
              <a:buNone/>
            </a:pPr>
            <a:r>
              <a:rPr lang="es-ES" dirty="0"/>
              <a:t>1) Matricularse en el registro mercantil;</a:t>
            </a:r>
          </a:p>
          <a:p>
            <a:endParaRPr lang="es-ES" dirty="0"/>
          </a:p>
          <a:p>
            <a:pPr marL="0" indent="0">
              <a:buNone/>
            </a:pPr>
            <a:r>
              <a:rPr lang="es-ES" dirty="0"/>
              <a:t>2) Inscribir en el registro mercantil todos los actos, libros y documentos respecto de los cuales la ley exija esa formalidad;</a:t>
            </a:r>
          </a:p>
          <a:p>
            <a:endParaRPr lang="es-ES" dirty="0"/>
          </a:p>
          <a:p>
            <a:pPr marL="0" indent="0">
              <a:buNone/>
            </a:pPr>
            <a:r>
              <a:rPr lang="es-ES" dirty="0"/>
              <a:t>3) Llevar contabilidad regular de sus negocios conforme a las prescripciones legales;</a:t>
            </a:r>
          </a:p>
          <a:p>
            <a:endParaRPr lang="es-ES" dirty="0"/>
          </a:p>
          <a:p>
            <a:pPr marL="0" indent="0">
              <a:buNone/>
            </a:pPr>
            <a:r>
              <a:rPr lang="es-ES" dirty="0"/>
              <a:t>4) Conservar, con arreglo a la ley, la correspondencia y demás documentos relacionados con sus negocios o actividades; (Ley 962 de 2005,  artículo 28 se conserva hasta 10 años)</a:t>
            </a:r>
          </a:p>
          <a:p>
            <a:endParaRPr lang="es-ES" dirty="0"/>
          </a:p>
          <a:p>
            <a:pPr marL="0" indent="0">
              <a:buNone/>
            </a:pPr>
            <a:r>
              <a:rPr lang="es-ES" dirty="0"/>
              <a:t>5) Denunciar ante el juez competente la cesación en el pago corriente de sus obligaciones mercantiles, y</a:t>
            </a:r>
          </a:p>
          <a:p>
            <a:pPr marL="0" indent="0">
              <a:buNone/>
            </a:pPr>
            <a:endParaRPr lang="es-ES" dirty="0"/>
          </a:p>
          <a:p>
            <a:pPr marL="0" indent="0">
              <a:buNone/>
            </a:pPr>
            <a:r>
              <a:rPr lang="es-ES" dirty="0"/>
              <a:t>6) Abstenerse de ejecutar actos de competencia desleal.</a:t>
            </a:r>
            <a:endParaRPr lang="en-US" dirty="0"/>
          </a:p>
        </p:txBody>
      </p:sp>
    </p:spTree>
    <p:extLst>
      <p:ext uri="{BB962C8B-B14F-4D97-AF65-F5344CB8AC3E}">
        <p14:creationId xmlns:p14="http://schemas.microsoft.com/office/powerpoint/2010/main" val="2507310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r>
              <a:rPr lang="es-ES" dirty="0"/>
              <a:t>                   Definición de empresa</a:t>
            </a:r>
            <a:endParaRPr lang="en-US" dirty="0"/>
          </a:p>
        </p:txBody>
      </p:sp>
      <p:sp>
        <p:nvSpPr>
          <p:cNvPr id="3" name="Marcador de contenido 2"/>
          <p:cNvSpPr>
            <a:spLocks noGrp="1"/>
          </p:cNvSpPr>
          <p:nvPr>
            <p:ph idx="1"/>
          </p:nvPr>
        </p:nvSpPr>
        <p:spPr>
          <a:solidFill>
            <a:schemeClr val="accent6">
              <a:lumMod val="20000"/>
              <a:lumOff val="80000"/>
            </a:schemeClr>
          </a:solidFill>
        </p:spPr>
        <p:txBody>
          <a:bodyPr/>
          <a:lstStyle/>
          <a:p>
            <a:pPr marL="0" indent="0" algn="just">
              <a:buNone/>
            </a:pPr>
            <a:r>
              <a:rPr lang="es-ES" dirty="0"/>
              <a:t>Se entenderá por empresa toda actividad económica organizada para la producción, transformación, circulación, administración o custodia de bienes, o para la prestación de servicios. Dicha actividad se realizará a través de uno o más establecimientos de comercio.</a:t>
            </a:r>
            <a:endParaRPr lang="en-US" dirty="0"/>
          </a:p>
        </p:txBody>
      </p:sp>
      <p:pic>
        <p:nvPicPr>
          <p:cNvPr id="4" name="Imagen 3"/>
          <p:cNvPicPr>
            <a:picLocks noChangeAspect="1"/>
          </p:cNvPicPr>
          <p:nvPr/>
        </p:nvPicPr>
        <p:blipFill>
          <a:blip r:embed="rId2"/>
          <a:stretch>
            <a:fillRect/>
          </a:stretch>
        </p:blipFill>
        <p:spPr>
          <a:xfrm>
            <a:off x="985652" y="3638158"/>
            <a:ext cx="10284031" cy="2673742"/>
          </a:xfrm>
          <a:prstGeom prst="rect">
            <a:avLst/>
          </a:prstGeom>
        </p:spPr>
      </p:pic>
    </p:spTree>
    <p:extLst>
      <p:ext uri="{BB962C8B-B14F-4D97-AF65-F5344CB8AC3E}">
        <p14:creationId xmlns:p14="http://schemas.microsoft.com/office/powerpoint/2010/main" val="1162297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75000"/>
            </a:schemeClr>
          </a:solidFill>
        </p:spPr>
        <p:txBody>
          <a:bodyPr/>
          <a:lstStyle/>
          <a:p>
            <a:r>
              <a:rPr lang="es-ES" dirty="0"/>
              <a:t>                        Registro Mercantil</a:t>
            </a:r>
            <a:endParaRPr lang="en-US" dirty="0"/>
          </a:p>
        </p:txBody>
      </p:sp>
      <p:sp>
        <p:nvSpPr>
          <p:cNvPr id="3" name="Marcador de contenido 2"/>
          <p:cNvSpPr>
            <a:spLocks noGrp="1"/>
          </p:cNvSpPr>
          <p:nvPr>
            <p:ph idx="1"/>
          </p:nvPr>
        </p:nvSpPr>
        <p:spPr>
          <a:solidFill>
            <a:schemeClr val="accent4">
              <a:lumMod val="60000"/>
              <a:lumOff val="40000"/>
            </a:schemeClr>
          </a:solidFill>
        </p:spPr>
        <p:txBody>
          <a:bodyPr>
            <a:normAutofit/>
          </a:bodyPr>
          <a:lstStyle/>
          <a:p>
            <a:pPr marL="0" indent="0" algn="just">
              <a:buNone/>
            </a:pPr>
            <a:r>
              <a:rPr lang="es-ES" sz="3200" dirty="0"/>
              <a:t>El registro mercantil tendrá por objeto llevar la matrícula de los comerciantes y de los establecimientos de comercio, así como la inscripción de todos los actos, libros y documentos respecto de los cuales la ley exigiere esa formalidad.</a:t>
            </a:r>
          </a:p>
          <a:p>
            <a:pPr marL="0" indent="0" algn="just">
              <a:buNone/>
            </a:pPr>
            <a:r>
              <a:rPr lang="es-ES" sz="3200" dirty="0"/>
              <a:t>El registro mercantil será público. Cualquier persona podrá examinar los libros y archivos en que fuere llevado, tomar anotaciones de sus asientos o actos y obtener copias de los mismos.</a:t>
            </a:r>
            <a:endParaRPr lang="en-US" sz="3200" dirty="0"/>
          </a:p>
        </p:txBody>
      </p:sp>
    </p:spTree>
    <p:extLst>
      <p:ext uri="{BB962C8B-B14F-4D97-AF65-F5344CB8AC3E}">
        <p14:creationId xmlns:p14="http://schemas.microsoft.com/office/powerpoint/2010/main" val="3666845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lumMod val="60000"/>
              <a:lumOff val="40000"/>
            </a:schemeClr>
          </a:solidFill>
        </p:spPr>
        <p:txBody>
          <a:bodyPr/>
          <a:lstStyle/>
          <a:p>
            <a:pPr algn="just"/>
            <a:r>
              <a:rPr lang="es-ES" dirty="0"/>
              <a:t>                       Registro Mercantil</a:t>
            </a:r>
            <a:endParaRPr lang="en-US" dirty="0"/>
          </a:p>
        </p:txBody>
      </p:sp>
      <p:sp>
        <p:nvSpPr>
          <p:cNvPr id="3" name="Marcador de contenido 2"/>
          <p:cNvSpPr>
            <a:spLocks noGrp="1"/>
          </p:cNvSpPr>
          <p:nvPr>
            <p:ph idx="1"/>
          </p:nvPr>
        </p:nvSpPr>
        <p:spPr>
          <a:solidFill>
            <a:schemeClr val="accent6">
              <a:lumMod val="40000"/>
              <a:lumOff val="60000"/>
            </a:schemeClr>
          </a:solidFill>
        </p:spPr>
        <p:txBody>
          <a:bodyPr>
            <a:normAutofit/>
          </a:bodyPr>
          <a:lstStyle/>
          <a:p>
            <a:pPr marL="0" indent="0" algn="just">
              <a:buNone/>
            </a:pPr>
            <a:r>
              <a:rPr lang="es-ES" sz="4000" dirty="0"/>
              <a:t>El registro mercantil se llevará por las cámaras de comercio, pero la Superintendencia de Industria y Comercio determinará los libros necesarios para cumplir esa finalidad, la forma de hacer las inscripciones y dará las instrucciones que tiendan al perfeccionamiento de la institución.</a:t>
            </a:r>
            <a:endParaRPr lang="en-US" sz="4000" dirty="0"/>
          </a:p>
        </p:txBody>
      </p:sp>
    </p:spTree>
    <p:extLst>
      <p:ext uri="{BB962C8B-B14F-4D97-AF65-F5344CB8AC3E}">
        <p14:creationId xmlns:p14="http://schemas.microsoft.com/office/powerpoint/2010/main" val="2230796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solidFill>
        </p:spPr>
        <p:txBody>
          <a:bodyPr/>
          <a:lstStyle/>
          <a:p>
            <a:r>
              <a:rPr lang="es-ES" dirty="0"/>
              <a:t>Sanción por ejercer el comercio sin estar inscrito en la cámara de comercio. Art. 37 </a:t>
            </a:r>
            <a:endParaRPr lang="en-US" dirty="0"/>
          </a:p>
        </p:txBody>
      </p:sp>
      <p:sp>
        <p:nvSpPr>
          <p:cNvPr id="3" name="Marcador de contenido 2"/>
          <p:cNvSpPr>
            <a:spLocks noGrp="1"/>
          </p:cNvSpPr>
          <p:nvPr>
            <p:ph idx="1"/>
          </p:nvPr>
        </p:nvSpPr>
        <p:spPr>
          <a:solidFill>
            <a:schemeClr val="accent4"/>
          </a:solidFill>
        </p:spPr>
        <p:txBody>
          <a:bodyPr>
            <a:noAutofit/>
          </a:bodyPr>
          <a:lstStyle/>
          <a:p>
            <a:pPr marL="0" indent="0" algn="just">
              <a:buNone/>
            </a:pPr>
            <a:r>
              <a:rPr lang="es-ES" sz="4000" dirty="0"/>
              <a:t>La persona que ejerza profesionalmente el comercio sin estar inscrita en el registro mercantil incurrirá en multa hasta el equivalente de 17 S.M.M.M.L, que impondrá la Superintendencia de Industria y Comercio, sin perjuicio de las demás sanciones legales. La misma sanción se aplicará cuando se omita la inscripción o matrícula de un establecimiento de comercio.</a:t>
            </a:r>
            <a:endParaRPr lang="en-US" sz="4000" dirty="0"/>
          </a:p>
        </p:txBody>
      </p:sp>
    </p:spTree>
    <p:extLst>
      <p:ext uri="{BB962C8B-B14F-4D97-AF65-F5344CB8AC3E}">
        <p14:creationId xmlns:p14="http://schemas.microsoft.com/office/powerpoint/2010/main" val="2340303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solidFill>
        </p:spPr>
        <p:txBody>
          <a:bodyPr>
            <a:normAutofit fontScale="90000"/>
          </a:bodyPr>
          <a:lstStyle/>
          <a:p>
            <a:br>
              <a:rPr lang="en-US" dirty="0"/>
            </a:br>
            <a:r>
              <a:rPr lang="en-US" dirty="0"/>
              <a:t>            LAS CÁMARAS DE COMERCIO Art. 78</a:t>
            </a:r>
            <a:br>
              <a:rPr lang="en-US" dirty="0"/>
            </a:br>
            <a:endParaRPr lang="en-US" dirty="0"/>
          </a:p>
        </p:txBody>
      </p:sp>
      <p:sp>
        <p:nvSpPr>
          <p:cNvPr id="3" name="Marcador de contenido 2"/>
          <p:cNvSpPr>
            <a:spLocks noGrp="1"/>
          </p:cNvSpPr>
          <p:nvPr>
            <p:ph idx="1"/>
          </p:nvPr>
        </p:nvSpPr>
        <p:spPr>
          <a:solidFill>
            <a:schemeClr val="accent5">
              <a:lumMod val="60000"/>
              <a:lumOff val="40000"/>
            </a:schemeClr>
          </a:solidFill>
        </p:spPr>
        <p:txBody>
          <a:bodyPr>
            <a:normAutofit/>
          </a:bodyPr>
          <a:lstStyle/>
          <a:p>
            <a:pPr marL="0" indent="0" algn="just">
              <a:buNone/>
            </a:pPr>
            <a:r>
              <a:rPr lang="es-ES" sz="3200" dirty="0"/>
              <a:t>DEFINICIÓN  Las cámaras de comercio son instituciones de orden legal con personería jurídica, creadas por el Gobierno Nacional, de oficio o a petición de los comerciantes del territorio donde hayan de operar. Dichas entidades serán representadas por sus respectivos presidentes.</a:t>
            </a:r>
          </a:p>
          <a:p>
            <a:r>
              <a:rPr lang="es-ES" sz="4000" dirty="0"/>
              <a:t>Las cámaras  de comercio son entidades privadas ( no son del gobierno ) que prestan un servicio público.</a:t>
            </a:r>
          </a:p>
          <a:p>
            <a:pPr marL="0" indent="0">
              <a:buNone/>
            </a:pPr>
            <a:endParaRPr lang="en-US" dirty="0"/>
          </a:p>
        </p:txBody>
      </p:sp>
    </p:spTree>
    <p:extLst>
      <p:ext uri="{BB962C8B-B14F-4D97-AF65-F5344CB8AC3E}">
        <p14:creationId xmlns:p14="http://schemas.microsoft.com/office/powerpoint/2010/main" val="409103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9016" y="340741"/>
            <a:ext cx="10515600" cy="1325563"/>
          </a:xfrm>
          <a:solidFill>
            <a:schemeClr val="accent4"/>
          </a:solidFill>
        </p:spPr>
        <p:txBody>
          <a:bodyPr/>
          <a:lstStyle/>
          <a:p>
            <a:r>
              <a:rPr lang="es-CO" dirty="0"/>
              <a:t>        Historia  del Derecho Mercantil</a:t>
            </a:r>
            <a:br>
              <a:rPr lang="es-CO" dirty="0"/>
            </a:br>
            <a:endParaRPr lang="es-CO" dirty="0"/>
          </a:p>
        </p:txBody>
      </p:sp>
      <p:sp>
        <p:nvSpPr>
          <p:cNvPr id="3" name="Marcador de contenido 2"/>
          <p:cNvSpPr>
            <a:spLocks noGrp="1"/>
          </p:cNvSpPr>
          <p:nvPr>
            <p:ph idx="1"/>
          </p:nvPr>
        </p:nvSpPr>
        <p:spPr>
          <a:xfrm>
            <a:off x="509016" y="1273175"/>
            <a:ext cx="10515600" cy="4351338"/>
          </a:xfrm>
          <a:solidFill>
            <a:schemeClr val="accent2">
              <a:lumMod val="60000"/>
              <a:lumOff val="40000"/>
            </a:schemeClr>
          </a:solidFill>
        </p:spPr>
        <p:txBody>
          <a:bodyPr/>
          <a:lstStyle/>
          <a:p>
            <a:pPr marL="0" indent="0">
              <a:buNone/>
            </a:pPr>
            <a:endParaRPr lang="es-CO" dirty="0"/>
          </a:p>
          <a:p>
            <a:pPr marL="0" indent="0">
              <a:buNone/>
            </a:pPr>
            <a:r>
              <a:rPr lang="es-CO" dirty="0"/>
              <a:t>EL  derecho  mercantil  surgió  en los países mediterráneos, especialmente en la península ibérica.</a:t>
            </a:r>
          </a:p>
          <a:p>
            <a:endParaRPr lang="es-CO" dirty="0"/>
          </a:p>
        </p:txBody>
      </p:sp>
      <p:pic>
        <p:nvPicPr>
          <p:cNvPr id="4" name="Imagen 3"/>
          <p:cNvPicPr>
            <a:picLocks noChangeAspect="1"/>
          </p:cNvPicPr>
          <p:nvPr/>
        </p:nvPicPr>
        <p:blipFill>
          <a:blip r:embed="rId2"/>
          <a:stretch>
            <a:fillRect/>
          </a:stretch>
        </p:blipFill>
        <p:spPr>
          <a:xfrm>
            <a:off x="1353312" y="2733674"/>
            <a:ext cx="8827008" cy="2582037"/>
          </a:xfrm>
          <a:prstGeom prst="rect">
            <a:avLst/>
          </a:prstGeom>
        </p:spPr>
      </p:pic>
      <p:sp>
        <p:nvSpPr>
          <p:cNvPr id="5" name="Recortar rectángulo de esquina del mismo lado 4"/>
          <p:cNvSpPr/>
          <p:nvPr/>
        </p:nvSpPr>
        <p:spPr>
          <a:xfrm>
            <a:off x="9534144" y="1510472"/>
            <a:ext cx="45719" cy="91440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40823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solidFill>
        </p:spPr>
        <p:txBody>
          <a:bodyPr/>
          <a:lstStyle/>
          <a:p>
            <a:r>
              <a:rPr lang="en-US" dirty="0"/>
              <a:t>      </a:t>
            </a:r>
            <a:r>
              <a:rPr lang="en-US" dirty="0" err="1"/>
              <a:t>Contrato</a:t>
            </a:r>
            <a:r>
              <a:rPr lang="en-US" dirty="0"/>
              <a:t>  de  </a:t>
            </a:r>
            <a:r>
              <a:rPr lang="en-US" dirty="0" err="1"/>
              <a:t>arrendamiento</a:t>
            </a:r>
            <a:r>
              <a:rPr lang="en-US" dirty="0"/>
              <a:t> </a:t>
            </a:r>
            <a:r>
              <a:rPr lang="en-US" dirty="0" err="1"/>
              <a:t>comercial</a:t>
            </a:r>
            <a:r>
              <a:rPr lang="en-US" dirty="0"/>
              <a:t> </a:t>
            </a:r>
          </a:p>
        </p:txBody>
      </p:sp>
      <p:sp>
        <p:nvSpPr>
          <p:cNvPr id="3" name="Marcador de contenido 2"/>
          <p:cNvSpPr>
            <a:spLocks noGrp="1"/>
          </p:cNvSpPr>
          <p:nvPr>
            <p:ph idx="1"/>
          </p:nvPr>
        </p:nvSpPr>
        <p:spPr>
          <a:solidFill>
            <a:schemeClr val="accent6">
              <a:lumMod val="40000"/>
              <a:lumOff val="60000"/>
            </a:schemeClr>
          </a:solidFill>
        </p:spPr>
        <p:txBody>
          <a:bodyPr/>
          <a:lstStyle/>
          <a:p>
            <a:pPr marL="0" indent="0" algn="just">
              <a:buNone/>
            </a:pPr>
            <a:r>
              <a:rPr lang="es-ES" dirty="0"/>
              <a:t>El contrato de arrendamiento comercial,  es un contrato por el cual  una de las  partes, llamada  arrendador , se obliga a transferir  temporalmente el uso y goce de una cosa mueble o inmueble a otra  parte  denominada arrendatario, quien  a su vez  se obliga  a pagar por ese uso o goce un precio cierto y  determinado. </a:t>
            </a:r>
          </a:p>
          <a:p>
            <a:pPr algn="just"/>
            <a:endParaRPr lang="en-US" dirty="0"/>
          </a:p>
        </p:txBody>
      </p:sp>
      <p:pic>
        <p:nvPicPr>
          <p:cNvPr id="4" name="Imagen 3"/>
          <p:cNvPicPr>
            <a:picLocks noChangeAspect="1"/>
          </p:cNvPicPr>
          <p:nvPr/>
        </p:nvPicPr>
        <p:blipFill>
          <a:blip r:embed="rId2"/>
          <a:stretch>
            <a:fillRect/>
          </a:stretch>
        </p:blipFill>
        <p:spPr>
          <a:xfrm>
            <a:off x="838200" y="3788229"/>
            <a:ext cx="10515600" cy="2183946"/>
          </a:xfrm>
          <a:prstGeom prst="rect">
            <a:avLst/>
          </a:prstGeom>
        </p:spPr>
      </p:pic>
    </p:spTree>
    <p:extLst>
      <p:ext uri="{BB962C8B-B14F-4D97-AF65-F5344CB8AC3E}">
        <p14:creationId xmlns:p14="http://schemas.microsoft.com/office/powerpoint/2010/main" val="3111144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r>
              <a:rPr lang="es-ES" dirty="0"/>
              <a:t>             Derechos del arrendatario</a:t>
            </a:r>
            <a:endParaRPr lang="en-US" dirty="0"/>
          </a:p>
        </p:txBody>
      </p:sp>
      <p:sp>
        <p:nvSpPr>
          <p:cNvPr id="3" name="Marcador de contenido 2"/>
          <p:cNvSpPr>
            <a:spLocks noGrp="1"/>
          </p:cNvSpPr>
          <p:nvPr>
            <p:ph idx="1"/>
          </p:nvPr>
        </p:nvSpPr>
        <p:spPr>
          <a:solidFill>
            <a:schemeClr val="accent1">
              <a:lumMod val="20000"/>
              <a:lumOff val="80000"/>
            </a:schemeClr>
          </a:solidFill>
        </p:spPr>
        <p:txBody>
          <a:bodyPr>
            <a:normAutofit lnSpcReduction="10000"/>
          </a:bodyPr>
          <a:lstStyle/>
          <a:p>
            <a:pPr marL="0" indent="0">
              <a:buNone/>
            </a:pPr>
            <a:r>
              <a:rPr lang="es-ES" dirty="0">
                <a:solidFill>
                  <a:srgbClr val="FF0000"/>
                </a:solidFill>
              </a:rPr>
              <a:t>1-Renovación  del  contrato</a:t>
            </a:r>
            <a:r>
              <a:rPr lang="es-ES" dirty="0"/>
              <a:t>: es  el principal derecho que se concede al arrendatario y  procede cuando: </a:t>
            </a:r>
          </a:p>
          <a:p>
            <a:pPr marL="0" indent="0" algn="just">
              <a:buNone/>
            </a:pPr>
            <a:r>
              <a:rPr lang="es-ES" dirty="0"/>
              <a:t> A-El arrendatario empresario haya ocupado  al                                                       menos el bien inmueble por lo menos dos años consecutivos a título de arrendamiento.</a:t>
            </a:r>
          </a:p>
          <a:p>
            <a:pPr marL="0" indent="0">
              <a:buNone/>
            </a:pPr>
            <a:r>
              <a:rPr lang="es-ES" dirty="0"/>
              <a:t>B- Que  la ocupación  haya  sido con el mismo establecimiento de  comercio.</a:t>
            </a:r>
          </a:p>
          <a:p>
            <a:endParaRPr lang="es-ES" dirty="0"/>
          </a:p>
          <a:p>
            <a:pPr marL="0" indent="0">
              <a:buNone/>
            </a:pPr>
            <a:r>
              <a:rPr lang="es-ES" dirty="0">
                <a:solidFill>
                  <a:srgbClr val="FF0000"/>
                </a:solidFill>
              </a:rPr>
              <a:t>2-Derecho a la Indemnización</a:t>
            </a:r>
            <a:r>
              <a:rPr lang="es-ES" dirty="0"/>
              <a:t>: Si el arrendador  no cumple lo prescrito en el artículo  518  numeral 2 y  3.</a:t>
            </a:r>
          </a:p>
          <a:p>
            <a:endParaRPr lang="en-US" dirty="0"/>
          </a:p>
        </p:txBody>
      </p:sp>
    </p:spTree>
    <p:extLst>
      <p:ext uri="{BB962C8B-B14F-4D97-AF65-F5344CB8AC3E}">
        <p14:creationId xmlns:p14="http://schemas.microsoft.com/office/powerpoint/2010/main" val="106021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40000"/>
              <a:lumOff val="60000"/>
            </a:schemeClr>
          </a:solidFill>
        </p:spPr>
        <p:txBody>
          <a:bodyPr>
            <a:normAutofit fontScale="90000"/>
          </a:bodyPr>
          <a:lstStyle/>
          <a:p>
            <a:br>
              <a:rPr lang="en-US" dirty="0"/>
            </a:br>
            <a:r>
              <a:rPr lang="en-US" dirty="0"/>
              <a:t>               DERECHOS  DEL ARRENDADOR </a:t>
            </a:r>
            <a:br>
              <a:rPr lang="en-US" dirty="0"/>
            </a:br>
            <a:endParaRPr lang="en-US" dirty="0"/>
          </a:p>
        </p:txBody>
      </p:sp>
      <p:sp>
        <p:nvSpPr>
          <p:cNvPr id="3" name="Marcador de contenido 2"/>
          <p:cNvSpPr>
            <a:spLocks noGrp="1"/>
          </p:cNvSpPr>
          <p:nvPr>
            <p:ph idx="1"/>
          </p:nvPr>
        </p:nvSpPr>
        <p:spPr>
          <a:solidFill>
            <a:schemeClr val="accent4">
              <a:lumMod val="60000"/>
              <a:lumOff val="40000"/>
            </a:schemeClr>
          </a:solidFill>
        </p:spPr>
        <p:txBody>
          <a:bodyPr>
            <a:normAutofit fontScale="85000" lnSpcReduction="20000"/>
          </a:bodyPr>
          <a:lstStyle/>
          <a:p>
            <a:pPr marL="0" indent="0" algn="just">
              <a:buNone/>
            </a:pPr>
            <a:r>
              <a:rPr lang="es-ES" dirty="0">
                <a:solidFill>
                  <a:srgbClr val="FF0000"/>
                </a:solidFill>
              </a:rPr>
              <a:t>1-No renovar  el contrato al  arrendatario</a:t>
            </a:r>
            <a:r>
              <a:rPr lang="es-ES" dirty="0"/>
              <a:t>:  la  ley señala unas causales donde no hay lugar  a la renovación  del  contrato y  por tanto, podrá  el  arrendador recuperar el inmueble  sin la obligación de indemnizar  al arrendatario  en los siguientes  casos:    </a:t>
            </a:r>
          </a:p>
          <a:p>
            <a:pPr marL="0" indent="0" algn="just">
              <a:buNone/>
            </a:pPr>
            <a:r>
              <a:rPr lang="es-ES" dirty="0"/>
              <a:t>a-Cuando el arrendatario  haya  incumplido el contrato:</a:t>
            </a:r>
          </a:p>
          <a:p>
            <a:pPr marL="0" indent="0">
              <a:buNone/>
            </a:pPr>
            <a:r>
              <a:rPr lang="es-ES" dirty="0"/>
              <a:t>En qué  forma ?</a:t>
            </a:r>
          </a:p>
          <a:p>
            <a:pPr marL="0" indent="0">
              <a:buNone/>
            </a:pPr>
            <a:r>
              <a:rPr lang="es-ES" dirty="0"/>
              <a:t>-El arrendatario  no pague  oportunamente la renta.</a:t>
            </a:r>
          </a:p>
          <a:p>
            <a:pPr marL="0" indent="0">
              <a:buNone/>
            </a:pPr>
            <a:r>
              <a:rPr lang="es-ES" dirty="0"/>
              <a:t>- Cuando no conserve el local debidamente.</a:t>
            </a:r>
          </a:p>
          <a:p>
            <a:pPr marL="0" indent="0">
              <a:buNone/>
            </a:pPr>
            <a:r>
              <a:rPr lang="es-ES" dirty="0"/>
              <a:t>- Cuando  subarriende sin la autorización  expresa del arrendador.       </a:t>
            </a:r>
          </a:p>
          <a:p>
            <a:pPr marL="0" indent="0">
              <a:buNone/>
            </a:pPr>
            <a:r>
              <a:rPr lang="es-ES" dirty="0"/>
              <a:t>- Cuando  el  arrendatario   dé  al local una destinación distinta  a la pactada en   el contrato en     forma tal que lesione los derechos del arrendador. </a:t>
            </a:r>
          </a:p>
          <a:p>
            <a:pPr marL="0" indent="0">
              <a:buNone/>
            </a:pPr>
            <a:r>
              <a:rPr lang="es-ES" dirty="0">
                <a:solidFill>
                  <a:schemeClr val="accent2"/>
                </a:solidFill>
              </a:rPr>
              <a:t>Ejemplo</a:t>
            </a:r>
            <a:r>
              <a:rPr lang="es-ES" dirty="0"/>
              <a:t>: En el contrato se  pacta montar una panadería y lo que monta es una discoteca.      </a:t>
            </a:r>
          </a:p>
          <a:p>
            <a:endParaRPr lang="en-US" dirty="0"/>
          </a:p>
        </p:txBody>
      </p:sp>
    </p:spTree>
    <p:extLst>
      <p:ext uri="{BB962C8B-B14F-4D97-AF65-F5344CB8AC3E}">
        <p14:creationId xmlns:p14="http://schemas.microsoft.com/office/powerpoint/2010/main" val="3564746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lstStyle/>
          <a:p>
            <a:r>
              <a:rPr lang="es-ES" dirty="0"/>
              <a:t>                    Derechos del arrendador</a:t>
            </a:r>
            <a:endParaRPr lang="en-US" dirty="0"/>
          </a:p>
        </p:txBody>
      </p:sp>
      <p:sp>
        <p:nvSpPr>
          <p:cNvPr id="3" name="Marcador de contenido 2"/>
          <p:cNvSpPr>
            <a:spLocks noGrp="1"/>
          </p:cNvSpPr>
          <p:nvPr>
            <p:ph idx="1"/>
          </p:nvPr>
        </p:nvSpPr>
        <p:spPr>
          <a:solidFill>
            <a:schemeClr val="accent1">
              <a:lumMod val="60000"/>
              <a:lumOff val="40000"/>
            </a:schemeClr>
          </a:solidFill>
        </p:spPr>
        <p:txBody>
          <a:bodyPr/>
          <a:lstStyle/>
          <a:p>
            <a:pPr marL="0" indent="0" algn="just">
              <a:buNone/>
            </a:pPr>
            <a:r>
              <a:rPr lang="es-ES" sz="3200" dirty="0"/>
              <a:t>b-Cuando el propietario necesite los inmuebles para  su propia habitación o para un establecimiento suyo destinado a una empresa sustancialmente distinta de la que tuviere el arrendatario.</a:t>
            </a:r>
          </a:p>
          <a:p>
            <a:pPr marL="0" indent="0">
              <a:buNone/>
            </a:pPr>
            <a:r>
              <a:rPr lang="es-ES" sz="3200" dirty="0"/>
              <a:t>c-Cuando el inmueble deba  ser reconstruido o reparado con obras  necesarias que no pueden ejecutarse sin la entrega o desocupación, o demolido  por su estado de ruina  o para  la construcción de una obra nueva.</a:t>
            </a:r>
          </a:p>
          <a:p>
            <a:endParaRPr lang="en-US" dirty="0"/>
          </a:p>
        </p:txBody>
      </p:sp>
    </p:spTree>
    <p:extLst>
      <p:ext uri="{BB962C8B-B14F-4D97-AF65-F5344CB8AC3E}">
        <p14:creationId xmlns:p14="http://schemas.microsoft.com/office/powerpoint/2010/main" val="1178722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20000"/>
              <a:lumOff val="80000"/>
            </a:schemeClr>
          </a:solidFill>
        </p:spPr>
        <p:txBody>
          <a:bodyPr/>
          <a:lstStyle/>
          <a:p>
            <a:r>
              <a:rPr lang="es-ES" dirty="0"/>
              <a:t>          Artículo 520 Código de Comercio</a:t>
            </a:r>
            <a:endParaRPr lang="en-US" dirty="0"/>
          </a:p>
        </p:txBody>
      </p:sp>
      <p:sp>
        <p:nvSpPr>
          <p:cNvPr id="3" name="Marcador de contenido 2"/>
          <p:cNvSpPr>
            <a:spLocks noGrp="1"/>
          </p:cNvSpPr>
          <p:nvPr>
            <p:ph idx="1"/>
          </p:nvPr>
        </p:nvSpPr>
        <p:spPr>
          <a:solidFill>
            <a:schemeClr val="accent2">
              <a:lumMod val="60000"/>
              <a:lumOff val="40000"/>
            </a:schemeClr>
          </a:solidFill>
        </p:spPr>
        <p:txBody>
          <a:bodyPr/>
          <a:lstStyle/>
          <a:p>
            <a:pPr marL="0" indent="0" algn="just">
              <a:buNone/>
            </a:pPr>
            <a:r>
              <a:rPr lang="es-ES" dirty="0"/>
              <a:t>Dice  la norma  que en  los dos casos  anteriores el  arrendador deberá desahuciar (avisar)  con no menos de seis meses  de  anticipación a la fecha de  terminación del contrato, so pena de que éste se considere renovado en las mismas condiciones y por el mismo  término del contrato inicial.</a:t>
            </a:r>
          </a:p>
          <a:p>
            <a:pPr marL="0" indent="0" algn="just">
              <a:buNone/>
            </a:pPr>
            <a:r>
              <a:rPr lang="es-ES" dirty="0"/>
              <a:t>Se  </a:t>
            </a:r>
            <a:r>
              <a:rPr lang="es-ES" dirty="0" err="1"/>
              <a:t>exeptúan</a:t>
            </a:r>
            <a:r>
              <a:rPr lang="es-ES" dirty="0"/>
              <a:t> de lo dispuesto en este artículo los casos en que el inmueble sea ocupado o demolido por orden de autoridad competente. </a:t>
            </a:r>
            <a:endParaRPr lang="en-US" dirty="0"/>
          </a:p>
        </p:txBody>
      </p:sp>
    </p:spTree>
    <p:extLst>
      <p:ext uri="{BB962C8B-B14F-4D97-AF65-F5344CB8AC3E}">
        <p14:creationId xmlns:p14="http://schemas.microsoft.com/office/powerpoint/2010/main" val="344159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2">
              <a:lumMod val="75000"/>
            </a:schemeClr>
          </a:solidFill>
        </p:spPr>
        <p:txBody>
          <a:bodyPr>
            <a:normAutofit fontScale="90000"/>
          </a:bodyPr>
          <a:lstStyle/>
          <a:p>
            <a:br>
              <a:rPr lang="en-US" dirty="0"/>
            </a:br>
            <a:r>
              <a:rPr lang="en-US" dirty="0"/>
              <a:t>         </a:t>
            </a:r>
            <a:r>
              <a:rPr lang="en-US" dirty="0" err="1"/>
              <a:t>Contrato</a:t>
            </a:r>
            <a:r>
              <a:rPr lang="en-US" dirty="0"/>
              <a:t> de </a:t>
            </a:r>
            <a:r>
              <a:rPr lang="en-US" dirty="0" err="1"/>
              <a:t>compraventa</a:t>
            </a:r>
            <a:r>
              <a:rPr lang="en-US" dirty="0"/>
              <a:t>  </a:t>
            </a:r>
            <a:r>
              <a:rPr lang="en-US" dirty="0" err="1"/>
              <a:t>comercial</a:t>
            </a:r>
            <a:br>
              <a:rPr lang="en-US" dirty="0"/>
            </a:br>
            <a:endParaRPr lang="en-US" dirty="0"/>
          </a:p>
        </p:txBody>
      </p:sp>
      <p:sp>
        <p:nvSpPr>
          <p:cNvPr id="3" name="Marcador de contenido 2"/>
          <p:cNvSpPr>
            <a:spLocks noGrp="1"/>
          </p:cNvSpPr>
          <p:nvPr>
            <p:ph idx="1"/>
          </p:nvPr>
        </p:nvSpPr>
        <p:spPr>
          <a:solidFill>
            <a:schemeClr val="accent4"/>
          </a:solidFill>
        </p:spPr>
        <p:txBody>
          <a:bodyPr/>
          <a:lstStyle/>
          <a:p>
            <a:pPr marL="0" indent="0">
              <a:buNone/>
            </a:pPr>
            <a:r>
              <a:rPr lang="es-ES" dirty="0"/>
              <a:t>Es  un contrato en  virtud del cual una de las partes se obliga a dar algo y la otra a pagar un precio por la cosa vendida.</a:t>
            </a:r>
          </a:p>
          <a:p>
            <a:endParaRPr lang="es-ES" dirty="0"/>
          </a:p>
          <a:p>
            <a:endParaRPr lang="en-US" dirty="0"/>
          </a:p>
        </p:txBody>
      </p:sp>
      <p:pic>
        <p:nvPicPr>
          <p:cNvPr id="4" name="Imagen 3"/>
          <p:cNvPicPr>
            <a:picLocks noChangeAspect="1"/>
          </p:cNvPicPr>
          <p:nvPr/>
        </p:nvPicPr>
        <p:blipFill>
          <a:blip r:embed="rId2"/>
          <a:stretch>
            <a:fillRect/>
          </a:stretch>
        </p:blipFill>
        <p:spPr>
          <a:xfrm>
            <a:off x="838199" y="2956956"/>
            <a:ext cx="10645239" cy="3901044"/>
          </a:xfrm>
          <a:prstGeom prst="rect">
            <a:avLst/>
          </a:prstGeom>
        </p:spPr>
      </p:pic>
    </p:spTree>
    <p:extLst>
      <p:ext uri="{BB962C8B-B14F-4D97-AF65-F5344CB8AC3E}">
        <p14:creationId xmlns:p14="http://schemas.microsoft.com/office/powerpoint/2010/main" val="919537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normAutofit fontScale="90000"/>
          </a:bodyPr>
          <a:lstStyle/>
          <a:p>
            <a:r>
              <a:rPr lang="en-US" dirty="0"/>
              <a:t> </a:t>
            </a:r>
            <a:br>
              <a:rPr lang="en-US" dirty="0"/>
            </a:br>
            <a:r>
              <a:rPr lang="en-US" dirty="0"/>
              <a:t>       </a:t>
            </a:r>
            <a:r>
              <a:rPr lang="en-US" dirty="0" err="1"/>
              <a:t>Contrato</a:t>
            </a:r>
            <a:r>
              <a:rPr lang="en-US" dirty="0"/>
              <a:t> de </a:t>
            </a:r>
            <a:r>
              <a:rPr lang="en-US" dirty="0" err="1"/>
              <a:t>compraventa</a:t>
            </a:r>
            <a:r>
              <a:rPr lang="en-US" dirty="0"/>
              <a:t>  </a:t>
            </a:r>
            <a:r>
              <a:rPr lang="en-US" dirty="0" err="1"/>
              <a:t>comercial</a:t>
            </a:r>
            <a:r>
              <a:rPr lang="en-US" dirty="0"/>
              <a:t> art. 905</a:t>
            </a:r>
            <a:br>
              <a:rPr lang="en-US" dirty="0"/>
            </a:br>
            <a:endParaRPr lang="en-US" dirty="0"/>
          </a:p>
        </p:txBody>
      </p:sp>
      <p:sp>
        <p:nvSpPr>
          <p:cNvPr id="3" name="Marcador de contenido 2"/>
          <p:cNvSpPr>
            <a:spLocks noGrp="1"/>
          </p:cNvSpPr>
          <p:nvPr>
            <p:ph idx="1"/>
          </p:nvPr>
        </p:nvSpPr>
        <p:spPr>
          <a:solidFill>
            <a:schemeClr val="accent5">
              <a:lumMod val="60000"/>
              <a:lumOff val="40000"/>
            </a:schemeClr>
          </a:solidFill>
        </p:spPr>
        <p:txBody>
          <a:bodyPr/>
          <a:lstStyle/>
          <a:p>
            <a:pPr marL="0" indent="0" algn="just">
              <a:buNone/>
            </a:pPr>
            <a:r>
              <a:rPr lang="es-ES" sz="4000" dirty="0"/>
              <a:t>            OBLIGACIONES  DEL  VENDEDOR</a:t>
            </a:r>
          </a:p>
          <a:p>
            <a:pPr marL="0" indent="0" algn="just">
              <a:buNone/>
            </a:pPr>
            <a:r>
              <a:rPr lang="es-ES" sz="4000" dirty="0"/>
              <a:t>1-Entregar  la cosa   como  se estipuló  en el contrato. Art.  916</a:t>
            </a:r>
          </a:p>
          <a:p>
            <a:pPr marL="0" indent="0" algn="just">
              <a:buNone/>
            </a:pPr>
            <a:r>
              <a:rPr lang="es-ES" sz="4000" dirty="0"/>
              <a:t>2-Entregar dentro  del plazo  acordado  art. 924, </a:t>
            </a:r>
          </a:p>
          <a:p>
            <a:pPr marL="0" indent="0" algn="just">
              <a:buNone/>
            </a:pPr>
            <a:r>
              <a:rPr lang="es-ES" sz="4000" dirty="0"/>
              <a:t>3-Garantizar  el buen  funcionamiento. Artículo 932, 933,934,936  caso  EE PP de </a:t>
            </a:r>
            <a:r>
              <a:rPr lang="es-ES" sz="4000" dirty="0" err="1"/>
              <a:t>Med</a:t>
            </a:r>
            <a:r>
              <a:rPr lang="es-ES" sz="4000" dirty="0"/>
              <a:t>.</a:t>
            </a:r>
          </a:p>
          <a:p>
            <a:endParaRPr lang="en-US" dirty="0"/>
          </a:p>
        </p:txBody>
      </p:sp>
    </p:spTree>
    <p:extLst>
      <p:ext uri="{BB962C8B-B14F-4D97-AF65-F5344CB8AC3E}">
        <p14:creationId xmlns:p14="http://schemas.microsoft.com/office/powerpoint/2010/main" val="3373401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lumMod val="60000"/>
              <a:lumOff val="40000"/>
            </a:schemeClr>
          </a:solidFill>
        </p:spPr>
        <p:txBody>
          <a:bodyPr>
            <a:normAutofit fontScale="90000"/>
          </a:bodyPr>
          <a:lstStyle/>
          <a:p>
            <a:br>
              <a:rPr lang="en-US" dirty="0"/>
            </a:br>
            <a:r>
              <a:rPr lang="en-US" dirty="0"/>
              <a:t>             OBLIGACIONES  DEL  COMPRADOR</a:t>
            </a:r>
            <a:br>
              <a:rPr lang="en-US" dirty="0"/>
            </a:br>
            <a:endParaRPr lang="en-US" dirty="0"/>
          </a:p>
        </p:txBody>
      </p:sp>
      <p:sp>
        <p:nvSpPr>
          <p:cNvPr id="3" name="Marcador de contenido 2"/>
          <p:cNvSpPr>
            <a:spLocks noGrp="1"/>
          </p:cNvSpPr>
          <p:nvPr>
            <p:ph idx="1"/>
          </p:nvPr>
        </p:nvSpPr>
        <p:spPr>
          <a:solidFill>
            <a:schemeClr val="accent6">
              <a:lumMod val="20000"/>
              <a:lumOff val="80000"/>
            </a:schemeClr>
          </a:solidFill>
        </p:spPr>
        <p:txBody>
          <a:bodyPr>
            <a:normAutofit lnSpcReduction="10000"/>
          </a:bodyPr>
          <a:lstStyle/>
          <a:p>
            <a:pPr marL="0" indent="0">
              <a:buNone/>
            </a:pPr>
            <a:endParaRPr lang="es-ES" dirty="0"/>
          </a:p>
          <a:p>
            <a:pPr marL="0" indent="0">
              <a:buNone/>
            </a:pPr>
            <a:r>
              <a:rPr lang="es-ES" dirty="0">
                <a:solidFill>
                  <a:srgbClr val="FF0000"/>
                </a:solidFill>
              </a:rPr>
              <a:t>1-Pagar  el precio convenido. </a:t>
            </a:r>
            <a:r>
              <a:rPr lang="es-ES" dirty="0"/>
              <a:t>Artículo  920, 947</a:t>
            </a:r>
          </a:p>
          <a:p>
            <a:pPr marL="0" indent="0">
              <a:buNone/>
            </a:pPr>
            <a:r>
              <a:rPr lang="es-ES" dirty="0"/>
              <a:t>El pago  puede  ser:  a) Al contado : es cuando se cubre la totalidad del precio                       </a:t>
            </a:r>
          </a:p>
          <a:p>
            <a:pPr marL="0" indent="0">
              <a:buNone/>
            </a:pPr>
            <a:r>
              <a:rPr lang="es-ES" dirty="0"/>
              <a:t>b) A plazos:  Cuando  se pacta en término posterior para  el pago del precio, puede ser      - acordado en un solo  valor  o en varias cuotas. El plazo  debe  ser estipulado expresamente.</a:t>
            </a:r>
          </a:p>
          <a:p>
            <a:pPr marL="0" indent="0">
              <a:buNone/>
            </a:pPr>
            <a:endParaRPr lang="es-ES" dirty="0"/>
          </a:p>
          <a:p>
            <a:pPr marL="0" indent="0">
              <a:buNone/>
            </a:pPr>
            <a:r>
              <a:rPr lang="es-ES" dirty="0">
                <a:solidFill>
                  <a:srgbClr val="FF0000"/>
                </a:solidFill>
              </a:rPr>
              <a:t>2-Recibir la  cosa: </a:t>
            </a:r>
            <a:r>
              <a:rPr lang="es-ES" dirty="0"/>
              <a:t>Art. 943, 945  caso  de luces en apartamentos</a:t>
            </a:r>
          </a:p>
          <a:p>
            <a:r>
              <a:rPr lang="es-ES" dirty="0"/>
              <a:t>Art.  950   </a:t>
            </a:r>
            <a:endParaRPr lang="en-US" dirty="0"/>
          </a:p>
        </p:txBody>
      </p:sp>
    </p:spTree>
    <p:extLst>
      <p:ext uri="{BB962C8B-B14F-4D97-AF65-F5344CB8AC3E}">
        <p14:creationId xmlns:p14="http://schemas.microsoft.com/office/powerpoint/2010/main" val="2196282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normAutofit fontScale="90000"/>
          </a:bodyPr>
          <a:lstStyle/>
          <a:p>
            <a:br>
              <a:rPr lang="en-US" dirty="0"/>
            </a:br>
            <a:r>
              <a:rPr lang="en-US" dirty="0"/>
              <a:t>                          </a:t>
            </a:r>
            <a:r>
              <a:rPr lang="en-US" dirty="0" err="1"/>
              <a:t>Contrato</a:t>
            </a:r>
            <a:r>
              <a:rPr lang="en-US" dirty="0"/>
              <a:t> de </a:t>
            </a:r>
            <a:r>
              <a:rPr lang="en-US" dirty="0" err="1"/>
              <a:t>transporte</a:t>
            </a:r>
            <a:br>
              <a:rPr lang="en-US" dirty="0"/>
            </a:br>
            <a:endParaRPr lang="en-US" dirty="0"/>
          </a:p>
        </p:txBody>
      </p:sp>
      <p:sp>
        <p:nvSpPr>
          <p:cNvPr id="3" name="Marcador de contenido 2"/>
          <p:cNvSpPr>
            <a:spLocks noGrp="1"/>
          </p:cNvSpPr>
          <p:nvPr>
            <p:ph idx="1"/>
          </p:nvPr>
        </p:nvSpPr>
        <p:spPr>
          <a:solidFill>
            <a:schemeClr val="accent5">
              <a:lumMod val="60000"/>
              <a:lumOff val="40000"/>
            </a:schemeClr>
          </a:solidFill>
        </p:spPr>
        <p:txBody>
          <a:bodyPr/>
          <a:lstStyle/>
          <a:p>
            <a:pPr marL="0" indent="0" algn="just">
              <a:buNone/>
            </a:pPr>
            <a:r>
              <a:rPr lang="es-ES" dirty="0"/>
              <a:t>Se  trata  de uno de los contratos de mayor importancia para la  economía de un país. La movilización de los bienes y de las personas se realiza por lo general utilizando esta figura contractual.</a:t>
            </a:r>
          </a:p>
          <a:p>
            <a:pPr marL="0" indent="0" algn="just">
              <a:buNone/>
            </a:pPr>
            <a:r>
              <a:rPr lang="es-ES" dirty="0"/>
              <a:t>La  historia  del derecho  comercial está ligada al  transporte  en todas  sus  épocas.</a:t>
            </a:r>
          </a:p>
          <a:p>
            <a:endParaRPr lang="en-US" dirty="0"/>
          </a:p>
        </p:txBody>
      </p:sp>
      <p:pic>
        <p:nvPicPr>
          <p:cNvPr id="4" name="Imagen 3"/>
          <p:cNvPicPr>
            <a:picLocks noChangeAspect="1"/>
          </p:cNvPicPr>
          <p:nvPr/>
        </p:nvPicPr>
        <p:blipFill>
          <a:blip r:embed="rId2"/>
          <a:stretch>
            <a:fillRect/>
          </a:stretch>
        </p:blipFill>
        <p:spPr>
          <a:xfrm>
            <a:off x="838199" y="4108862"/>
            <a:ext cx="10431483" cy="2203037"/>
          </a:xfrm>
          <a:prstGeom prst="rect">
            <a:avLst/>
          </a:prstGeom>
        </p:spPr>
      </p:pic>
    </p:spTree>
    <p:extLst>
      <p:ext uri="{BB962C8B-B14F-4D97-AF65-F5344CB8AC3E}">
        <p14:creationId xmlns:p14="http://schemas.microsoft.com/office/powerpoint/2010/main" val="1711276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40000"/>
              <a:lumOff val="60000"/>
            </a:schemeClr>
          </a:solidFill>
        </p:spPr>
        <p:txBody>
          <a:bodyPr>
            <a:normAutofit fontScale="90000"/>
          </a:bodyPr>
          <a:lstStyle/>
          <a:p>
            <a:br>
              <a:rPr lang="es-ES" dirty="0"/>
            </a:br>
            <a:r>
              <a:rPr lang="es-ES" dirty="0"/>
              <a:t>            Definición  del contrato de transporte</a:t>
            </a:r>
            <a:br>
              <a:rPr lang="es-ES" dirty="0"/>
            </a:br>
            <a:endParaRPr lang="en-US" dirty="0"/>
          </a:p>
        </p:txBody>
      </p:sp>
      <p:sp>
        <p:nvSpPr>
          <p:cNvPr id="3" name="Marcador de contenido 2"/>
          <p:cNvSpPr>
            <a:spLocks noGrp="1"/>
          </p:cNvSpPr>
          <p:nvPr>
            <p:ph idx="1"/>
          </p:nvPr>
        </p:nvSpPr>
        <p:spPr>
          <a:solidFill>
            <a:schemeClr val="accent2">
              <a:lumMod val="40000"/>
              <a:lumOff val="60000"/>
            </a:schemeClr>
          </a:solidFill>
        </p:spPr>
        <p:txBody>
          <a:bodyPr>
            <a:normAutofit/>
          </a:bodyPr>
          <a:lstStyle/>
          <a:p>
            <a:pPr marL="0" indent="0" algn="just">
              <a:buNone/>
            </a:pPr>
            <a:r>
              <a:rPr lang="es-ES" sz="3200" dirty="0"/>
              <a:t>Es  un convenio por el cual una persona llamada  transportador o transportista se obliga, a cambio  de un precio, que se denomina flete o porte, a conducir de un lugar  a otro  personas  o cosas.</a:t>
            </a:r>
          </a:p>
          <a:p>
            <a:pPr marL="0" indent="0" algn="just">
              <a:buNone/>
            </a:pPr>
            <a:r>
              <a:rPr lang="es-ES" sz="3200" dirty="0">
                <a:solidFill>
                  <a:srgbClr val="FF0000"/>
                </a:solidFill>
              </a:rPr>
              <a:t>Los  sujetos del contrato  de transporte  son: </a:t>
            </a:r>
          </a:p>
          <a:p>
            <a:pPr marL="0" indent="0" algn="just">
              <a:buNone/>
            </a:pPr>
            <a:r>
              <a:rPr lang="es-ES" sz="3200" dirty="0"/>
              <a:t>a-Transportador y pasajero, si es  transporte  de  personas</a:t>
            </a:r>
          </a:p>
          <a:p>
            <a:pPr marL="0" indent="0" algn="just">
              <a:buNone/>
            </a:pPr>
            <a:r>
              <a:rPr lang="es-ES" sz="3200" dirty="0"/>
              <a:t>b-Transportador, remitente y  destinatario si  se trata de transporte  de cosas. </a:t>
            </a:r>
          </a:p>
          <a:p>
            <a:pPr algn="just"/>
            <a:endParaRPr lang="en-US" sz="3200" dirty="0"/>
          </a:p>
        </p:txBody>
      </p:sp>
    </p:spTree>
    <p:extLst>
      <p:ext uri="{BB962C8B-B14F-4D97-AF65-F5344CB8AC3E}">
        <p14:creationId xmlns:p14="http://schemas.microsoft.com/office/powerpoint/2010/main" val="155167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lumMod val="20000"/>
              <a:lumOff val="80000"/>
            </a:schemeClr>
          </a:solidFill>
        </p:spPr>
        <p:txBody>
          <a:bodyPr/>
          <a:lstStyle/>
          <a:p>
            <a:r>
              <a:rPr lang="es-CO" dirty="0"/>
              <a:t>                                 Galeón</a:t>
            </a:r>
          </a:p>
        </p:txBody>
      </p:sp>
      <p:pic>
        <p:nvPicPr>
          <p:cNvPr id="4" name="Marcador de contenido 3"/>
          <p:cNvPicPr>
            <a:picLocks noGrp="1" noChangeAspect="1"/>
          </p:cNvPicPr>
          <p:nvPr>
            <p:ph idx="1"/>
          </p:nvPr>
        </p:nvPicPr>
        <p:blipFill>
          <a:blip r:embed="rId2"/>
          <a:stretch>
            <a:fillRect/>
          </a:stretch>
        </p:blipFill>
        <p:spPr>
          <a:xfrm>
            <a:off x="1231392" y="1690688"/>
            <a:ext cx="10122408" cy="3234531"/>
          </a:xfrm>
          <a:prstGeom prst="rect">
            <a:avLst/>
          </a:prstGeom>
        </p:spPr>
      </p:pic>
    </p:spTree>
    <p:extLst>
      <p:ext uri="{BB962C8B-B14F-4D97-AF65-F5344CB8AC3E}">
        <p14:creationId xmlns:p14="http://schemas.microsoft.com/office/powerpoint/2010/main" val="629022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lumMod val="40000"/>
              <a:lumOff val="60000"/>
            </a:schemeClr>
          </a:solidFill>
        </p:spPr>
        <p:txBody>
          <a:bodyPr>
            <a:normAutofit fontScale="90000"/>
          </a:bodyPr>
          <a:lstStyle/>
          <a:p>
            <a:br>
              <a:rPr lang="en-US" dirty="0"/>
            </a:br>
            <a:r>
              <a:rPr lang="en-US" dirty="0"/>
              <a:t>                             </a:t>
            </a:r>
            <a:r>
              <a:rPr lang="en-US" dirty="0" err="1"/>
              <a:t>Clases</a:t>
            </a:r>
            <a:r>
              <a:rPr lang="en-US" dirty="0"/>
              <a:t> de </a:t>
            </a:r>
            <a:r>
              <a:rPr lang="en-US" dirty="0" err="1"/>
              <a:t>transporte</a:t>
            </a:r>
            <a:r>
              <a:rPr lang="en-US" dirty="0"/>
              <a:t> </a:t>
            </a:r>
            <a:br>
              <a:rPr lang="en-US" dirty="0"/>
            </a:br>
            <a:endParaRPr lang="en-US" dirty="0"/>
          </a:p>
        </p:txBody>
      </p:sp>
      <p:sp>
        <p:nvSpPr>
          <p:cNvPr id="3" name="Marcador de contenido 2"/>
          <p:cNvSpPr>
            <a:spLocks noGrp="1"/>
          </p:cNvSpPr>
          <p:nvPr>
            <p:ph idx="1"/>
          </p:nvPr>
        </p:nvSpPr>
        <p:spPr>
          <a:solidFill>
            <a:schemeClr val="accent6">
              <a:lumMod val="20000"/>
              <a:lumOff val="80000"/>
            </a:schemeClr>
          </a:solidFill>
        </p:spPr>
        <p:txBody>
          <a:bodyPr>
            <a:normAutofit fontScale="92500" lnSpcReduction="10000"/>
          </a:bodyPr>
          <a:lstStyle/>
          <a:p>
            <a:pPr marL="0" indent="0">
              <a:buNone/>
            </a:pPr>
            <a:endParaRPr lang="es-ES" dirty="0"/>
          </a:p>
          <a:p>
            <a:pPr marL="0" indent="0" algn="just">
              <a:buNone/>
            </a:pPr>
            <a:r>
              <a:rPr lang="es-ES" dirty="0"/>
              <a:t>a-Considerando  el  camino utilizado  para  el transporte, podemos referirnos al  transporte terrestre, marítimo y aéreo. La  clasificación  tiene  gran importancia en el ámbito jurídico pues el Código de Comercio contempla un régimen especial  para  cada  una de estas clases  de transporte con importantes variantes en el campo de la responsabilidad.</a:t>
            </a:r>
          </a:p>
          <a:p>
            <a:pPr marL="0" indent="0" algn="just">
              <a:buNone/>
            </a:pPr>
            <a:r>
              <a:rPr lang="es-ES" dirty="0"/>
              <a:t>b-Atendiendo a lo que se debe  transportar se clasifica en transporte de cosas y de personas.</a:t>
            </a:r>
          </a:p>
          <a:p>
            <a:pPr marL="0" indent="0" algn="just">
              <a:buNone/>
            </a:pPr>
            <a:r>
              <a:rPr lang="es-ES" dirty="0"/>
              <a:t>También puede  ser mixto cuando el pasajero lleva su equipaje. En  materia  de responsabilidad, esta es mucho  más  estricta tratándose de la conducción de personas.</a:t>
            </a:r>
          </a:p>
        </p:txBody>
      </p:sp>
    </p:spTree>
    <p:extLst>
      <p:ext uri="{BB962C8B-B14F-4D97-AF65-F5344CB8AC3E}">
        <p14:creationId xmlns:p14="http://schemas.microsoft.com/office/powerpoint/2010/main" val="2482936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60000"/>
              <a:lumOff val="40000"/>
            </a:schemeClr>
          </a:solidFill>
        </p:spPr>
        <p:txBody>
          <a:bodyPr/>
          <a:lstStyle/>
          <a:p>
            <a:r>
              <a:rPr lang="es-ES" dirty="0"/>
              <a:t>                       Clases de transporte</a:t>
            </a:r>
            <a:endParaRPr lang="en-US" dirty="0"/>
          </a:p>
        </p:txBody>
      </p:sp>
      <p:sp>
        <p:nvSpPr>
          <p:cNvPr id="3" name="Marcador de contenido 2"/>
          <p:cNvSpPr>
            <a:spLocks noGrp="1"/>
          </p:cNvSpPr>
          <p:nvPr>
            <p:ph idx="1"/>
          </p:nvPr>
        </p:nvSpPr>
        <p:spPr>
          <a:solidFill>
            <a:schemeClr val="accent2">
              <a:lumMod val="60000"/>
              <a:lumOff val="40000"/>
            </a:schemeClr>
          </a:solidFill>
        </p:spPr>
        <p:txBody>
          <a:bodyPr>
            <a:normAutofit/>
          </a:bodyPr>
          <a:lstStyle/>
          <a:p>
            <a:pPr marL="0" indent="0" algn="just">
              <a:buNone/>
            </a:pPr>
            <a:r>
              <a:rPr lang="es-ES" sz="3600" dirty="0"/>
              <a:t>C-Por  los transportadores que intervienen, hay  transporte  individual cuando  interviene  un solo  transportador y transporte  pluripersonal cuando intervienen varios  transportadores en la conducción de las personas o cosas.</a:t>
            </a:r>
          </a:p>
          <a:p>
            <a:pPr marL="0" indent="0" algn="just">
              <a:buNone/>
            </a:pPr>
            <a:r>
              <a:rPr lang="es-ES" sz="3600" dirty="0"/>
              <a:t>d-Considerando el  ámbito  geográfico en el cual  se desarrolla  el transporte se hace referencia  al  transporte  nacional y  transporte  internacional. </a:t>
            </a:r>
            <a:endParaRPr lang="en-US" sz="3600" dirty="0"/>
          </a:p>
        </p:txBody>
      </p:sp>
    </p:spTree>
    <p:extLst>
      <p:ext uri="{BB962C8B-B14F-4D97-AF65-F5344CB8AC3E}">
        <p14:creationId xmlns:p14="http://schemas.microsoft.com/office/powerpoint/2010/main" val="1034287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normAutofit fontScale="90000"/>
          </a:bodyPr>
          <a:lstStyle/>
          <a:p>
            <a:br>
              <a:rPr lang="en-US" dirty="0"/>
            </a:br>
            <a:r>
              <a:rPr lang="en-US" dirty="0"/>
              <a:t>      </a:t>
            </a:r>
            <a:r>
              <a:rPr lang="en-US" dirty="0" err="1"/>
              <a:t>Contrato</a:t>
            </a:r>
            <a:r>
              <a:rPr lang="en-US" dirty="0"/>
              <a:t> TRANSPORTE DE PERSONAS</a:t>
            </a:r>
            <a:br>
              <a:rPr lang="en-US" dirty="0"/>
            </a:br>
            <a:endParaRPr lang="en-US" dirty="0"/>
          </a:p>
        </p:txBody>
      </p:sp>
      <p:sp>
        <p:nvSpPr>
          <p:cNvPr id="3" name="Marcador de contenido 2"/>
          <p:cNvSpPr>
            <a:spLocks noGrp="1"/>
          </p:cNvSpPr>
          <p:nvPr>
            <p:ph idx="1"/>
          </p:nvPr>
        </p:nvSpPr>
        <p:spPr>
          <a:solidFill>
            <a:schemeClr val="accent3">
              <a:lumMod val="60000"/>
              <a:lumOff val="40000"/>
            </a:schemeClr>
          </a:solidFill>
        </p:spPr>
        <p:txBody>
          <a:bodyPr/>
          <a:lstStyle/>
          <a:p>
            <a:pPr marL="0" indent="0">
              <a:buNone/>
            </a:pPr>
            <a:r>
              <a:rPr lang="es-ES" dirty="0"/>
              <a:t>                                                      Concepto</a:t>
            </a:r>
          </a:p>
          <a:p>
            <a:pPr marL="0" indent="0" algn="just">
              <a:buNone/>
            </a:pPr>
            <a:r>
              <a:rPr lang="es-ES" dirty="0"/>
              <a:t>El  contrato  de  transporte  de  personas  es aquel por el cual  una empresa  transportadora asume frente a una persona denominada  pasajero, la obligación de trasladarla a un lugar  determinado  previamente, mediante el pago de un precio, corriendo profesionalmente los  riesgos inherentes a tales  actos.</a:t>
            </a:r>
          </a:p>
          <a:p>
            <a:pPr algn="just"/>
            <a:endParaRPr lang="es-ES" dirty="0"/>
          </a:p>
          <a:p>
            <a:endParaRPr lang="en-US" dirty="0"/>
          </a:p>
        </p:txBody>
      </p:sp>
    </p:spTree>
    <p:extLst>
      <p:ext uri="{BB962C8B-B14F-4D97-AF65-F5344CB8AC3E}">
        <p14:creationId xmlns:p14="http://schemas.microsoft.com/office/powerpoint/2010/main" val="2879611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lumMod val="20000"/>
              <a:lumOff val="80000"/>
            </a:schemeClr>
          </a:solidFill>
        </p:spPr>
        <p:txBody>
          <a:bodyPr>
            <a:normAutofit fontScale="90000"/>
          </a:bodyPr>
          <a:lstStyle/>
          <a:p>
            <a:br>
              <a:rPr lang="en-US" dirty="0"/>
            </a:br>
            <a:r>
              <a:rPr lang="en-US" dirty="0" err="1"/>
              <a:t>Elementos</a:t>
            </a:r>
            <a:r>
              <a:rPr lang="en-US" dirty="0"/>
              <a:t>  del  </a:t>
            </a:r>
            <a:r>
              <a:rPr lang="en-US" dirty="0" err="1"/>
              <a:t>Contrato</a:t>
            </a:r>
            <a:r>
              <a:rPr lang="en-US" dirty="0"/>
              <a:t> de </a:t>
            </a:r>
            <a:r>
              <a:rPr lang="en-US" dirty="0" err="1"/>
              <a:t>Transporte</a:t>
            </a:r>
            <a:r>
              <a:rPr lang="en-US" dirty="0"/>
              <a:t> de Personas</a:t>
            </a:r>
            <a:br>
              <a:rPr lang="en-US" dirty="0"/>
            </a:br>
            <a:endParaRPr lang="en-US" dirty="0"/>
          </a:p>
        </p:txBody>
      </p:sp>
      <p:sp>
        <p:nvSpPr>
          <p:cNvPr id="3" name="Marcador de contenido 2"/>
          <p:cNvSpPr>
            <a:spLocks noGrp="1"/>
          </p:cNvSpPr>
          <p:nvPr>
            <p:ph idx="1"/>
          </p:nvPr>
        </p:nvSpPr>
        <p:spPr>
          <a:solidFill>
            <a:schemeClr val="accent2">
              <a:lumMod val="20000"/>
              <a:lumOff val="80000"/>
            </a:schemeClr>
          </a:solidFill>
        </p:spPr>
        <p:txBody>
          <a:bodyPr>
            <a:normAutofit/>
          </a:bodyPr>
          <a:lstStyle/>
          <a:p>
            <a:pPr marL="0" indent="0">
              <a:buNone/>
            </a:pPr>
            <a:r>
              <a:rPr lang="es-ES" dirty="0"/>
              <a:t>1-Sujetos</a:t>
            </a:r>
          </a:p>
          <a:p>
            <a:pPr marL="0" indent="0">
              <a:buNone/>
            </a:pPr>
            <a:r>
              <a:rPr lang="es-ES" dirty="0"/>
              <a:t>a-	</a:t>
            </a:r>
            <a:r>
              <a:rPr lang="es-ES" dirty="0">
                <a:solidFill>
                  <a:srgbClr val="FF0000"/>
                </a:solidFill>
              </a:rPr>
              <a:t>La  empresa  de transporte</a:t>
            </a:r>
          </a:p>
          <a:p>
            <a:pPr marL="0" indent="0">
              <a:buNone/>
            </a:pPr>
            <a:r>
              <a:rPr lang="es-ES" dirty="0"/>
              <a:t>b-	 </a:t>
            </a:r>
            <a:r>
              <a:rPr lang="es-ES" dirty="0">
                <a:solidFill>
                  <a:schemeClr val="accent1"/>
                </a:solidFill>
              </a:rPr>
              <a:t>El pasajero  o viajero</a:t>
            </a:r>
          </a:p>
          <a:p>
            <a:pPr marL="0" indent="0" algn="just">
              <a:buNone/>
            </a:pPr>
            <a:r>
              <a:rPr lang="es-ES" dirty="0">
                <a:solidFill>
                  <a:srgbClr val="FF0000"/>
                </a:solidFill>
              </a:rPr>
              <a:t>La  empresa  de transporte  </a:t>
            </a:r>
            <a:r>
              <a:rPr lang="es-ES" dirty="0"/>
              <a:t>es  el sujeto  que asume profesionalmente frente al pasajero una  obligación de trasladarlo a un lugar previamente determinado a cambio de un precio que se puede  pagar  antes de iniciado el viaje, durante el viaje, o después de terminado el mismo, asumiendo el transportador los riesgos provenientes de este  transporte.</a:t>
            </a:r>
          </a:p>
          <a:p>
            <a:endParaRPr lang="en-US" dirty="0"/>
          </a:p>
        </p:txBody>
      </p:sp>
    </p:spTree>
    <p:extLst>
      <p:ext uri="{BB962C8B-B14F-4D97-AF65-F5344CB8AC3E}">
        <p14:creationId xmlns:p14="http://schemas.microsoft.com/office/powerpoint/2010/main" val="1884848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lstStyle/>
          <a:p>
            <a:r>
              <a:rPr lang="es-ES" dirty="0"/>
              <a:t>Elementos del contrato de Transporte de Personas</a:t>
            </a:r>
            <a:endParaRPr lang="en-US" dirty="0"/>
          </a:p>
        </p:txBody>
      </p:sp>
      <p:sp>
        <p:nvSpPr>
          <p:cNvPr id="3" name="Marcador de contenido 2"/>
          <p:cNvSpPr>
            <a:spLocks noGrp="1"/>
          </p:cNvSpPr>
          <p:nvPr>
            <p:ph idx="1"/>
          </p:nvPr>
        </p:nvSpPr>
        <p:spPr>
          <a:solidFill>
            <a:schemeClr val="accent6">
              <a:lumMod val="60000"/>
              <a:lumOff val="40000"/>
            </a:schemeClr>
          </a:solidFill>
        </p:spPr>
        <p:txBody>
          <a:bodyPr/>
          <a:lstStyle/>
          <a:p>
            <a:pPr marL="0" indent="0">
              <a:buNone/>
            </a:pPr>
            <a:r>
              <a:rPr lang="es-ES" dirty="0"/>
              <a:t>El  pasajero es la persona que contrata  el servicio de transporte para  ser desplazado de un lugar  a  otro.</a:t>
            </a:r>
            <a:endParaRPr lang="en-US" dirty="0"/>
          </a:p>
        </p:txBody>
      </p:sp>
    </p:spTree>
    <p:extLst>
      <p:ext uri="{BB962C8B-B14F-4D97-AF65-F5344CB8AC3E}">
        <p14:creationId xmlns:p14="http://schemas.microsoft.com/office/powerpoint/2010/main" val="1547411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40000"/>
              <a:lumOff val="60000"/>
            </a:schemeClr>
          </a:solidFill>
        </p:spPr>
        <p:txBody>
          <a:bodyPr/>
          <a:lstStyle/>
          <a:p>
            <a:r>
              <a:rPr lang="es-ES" dirty="0"/>
              <a:t>Elementos del Contrato de Transporte de Personas</a:t>
            </a:r>
            <a:endParaRPr lang="en-US" dirty="0"/>
          </a:p>
        </p:txBody>
      </p:sp>
      <p:sp>
        <p:nvSpPr>
          <p:cNvPr id="3" name="Marcador de contenido 2"/>
          <p:cNvSpPr>
            <a:spLocks noGrp="1"/>
          </p:cNvSpPr>
          <p:nvPr>
            <p:ph idx="1"/>
          </p:nvPr>
        </p:nvSpPr>
        <p:spPr>
          <a:solidFill>
            <a:schemeClr val="accent5">
              <a:lumMod val="60000"/>
              <a:lumOff val="40000"/>
            </a:schemeClr>
          </a:solidFill>
        </p:spPr>
        <p:txBody>
          <a:bodyPr>
            <a:normAutofit fontScale="92500" lnSpcReduction="20000"/>
          </a:bodyPr>
          <a:lstStyle/>
          <a:p>
            <a:pPr marL="0" indent="0">
              <a:buNone/>
            </a:pPr>
            <a:r>
              <a:rPr lang="es-ES" dirty="0"/>
              <a:t>2-El consentimiento:  Es  la aprobación  que se le da  al  contrato.</a:t>
            </a:r>
          </a:p>
          <a:p>
            <a:pPr marL="0" indent="0">
              <a:buNone/>
            </a:pPr>
            <a:r>
              <a:rPr lang="es-ES" dirty="0"/>
              <a:t>Por  ejemplo  en el contrato  de transporte  terrestre  de pasajeros la  puerta del vehículo de transporte colectivo automotor tiene gran importancia en el plano jurídico, pues  precisamente se trata  de la forma a través   de la cual, la empresa de transporte hace  la oferta de este  contrato al público  en general. La  puerta abierta del vehículo significa precisamente que el transportador invita a celebrar el contrato de transporte. Es  una manera especial de manifestar  la voluntad del transportador y  en el momento que el pasajero decide ascender por la puerta se está  formalizando  el contrato  de transporte.</a:t>
            </a:r>
          </a:p>
          <a:p>
            <a:pPr marL="0" indent="0">
              <a:buNone/>
            </a:pPr>
            <a:r>
              <a:rPr lang="es-ES" dirty="0"/>
              <a:t>Si el pasajero  no utiliza los medios normales como es la puerta de ingreso, no puede entenderse que se haya celebrado un contrato de transporte, y por lo tanto exoneraría al transportador de las obligaciones derivadas del  contrato de transporte. </a:t>
            </a:r>
            <a:endParaRPr lang="en-US" dirty="0"/>
          </a:p>
        </p:txBody>
      </p:sp>
    </p:spTree>
    <p:extLst>
      <p:ext uri="{BB962C8B-B14F-4D97-AF65-F5344CB8AC3E}">
        <p14:creationId xmlns:p14="http://schemas.microsoft.com/office/powerpoint/2010/main" val="3079480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60000"/>
              <a:lumOff val="40000"/>
            </a:schemeClr>
          </a:solidFill>
        </p:spPr>
        <p:txBody>
          <a:bodyPr/>
          <a:lstStyle/>
          <a:p>
            <a:r>
              <a:rPr lang="es-ES" dirty="0"/>
              <a:t>Elementos del Contrato de Transporte de Personas</a:t>
            </a:r>
            <a:endParaRPr lang="en-US" dirty="0"/>
          </a:p>
        </p:txBody>
      </p:sp>
      <p:sp>
        <p:nvSpPr>
          <p:cNvPr id="3" name="Marcador de contenido 2"/>
          <p:cNvSpPr>
            <a:spLocks noGrp="1"/>
          </p:cNvSpPr>
          <p:nvPr>
            <p:ph idx="1"/>
          </p:nvPr>
        </p:nvSpPr>
        <p:spPr>
          <a:solidFill>
            <a:schemeClr val="accent4">
              <a:lumMod val="60000"/>
              <a:lumOff val="40000"/>
            </a:schemeClr>
          </a:solidFill>
        </p:spPr>
        <p:txBody>
          <a:bodyPr/>
          <a:lstStyle/>
          <a:p>
            <a:pPr marL="0" indent="0">
              <a:buNone/>
            </a:pPr>
            <a:r>
              <a:rPr lang="es-ES" dirty="0"/>
              <a:t>3-El  objeto  del  contrato</a:t>
            </a:r>
          </a:p>
          <a:p>
            <a:pPr marL="0" indent="0">
              <a:buNone/>
            </a:pPr>
            <a:r>
              <a:rPr lang="es-ES" dirty="0"/>
              <a:t>El  contrato de transporte de pasajeros  tiene por objeto un resultado que consiste en trasladar al pasajero de un lugar a otro.</a:t>
            </a:r>
          </a:p>
          <a:p>
            <a:pPr marL="0" indent="0">
              <a:buNone/>
            </a:pPr>
            <a:r>
              <a:rPr lang="es-ES" dirty="0"/>
              <a:t>En  cumplimiento  de este  objeto  el transportador debe realizar todos los actos necesarios para  que el resultado que prometió se cumpla  y además dentro  del término  acordado. </a:t>
            </a:r>
          </a:p>
          <a:p>
            <a:pPr marL="0" indent="0">
              <a:buNone/>
            </a:pPr>
            <a:r>
              <a:rPr lang="es-ES" dirty="0"/>
              <a:t>Debe  el  transportador  trasladar  a las personas a las personas  sanas y salvas  a sus lugares  de destino, so pena de indemnizar los perjuicios que sufran los pasajeros en su integridad  personal</a:t>
            </a:r>
          </a:p>
          <a:p>
            <a:endParaRPr lang="en-US" dirty="0"/>
          </a:p>
        </p:txBody>
      </p:sp>
    </p:spTree>
    <p:extLst>
      <p:ext uri="{BB962C8B-B14F-4D97-AF65-F5344CB8AC3E}">
        <p14:creationId xmlns:p14="http://schemas.microsoft.com/office/powerpoint/2010/main" val="455227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r>
              <a:rPr lang="es-ES" dirty="0"/>
              <a:t>        Elementos del Contrato de Transporte</a:t>
            </a:r>
            <a:endParaRPr lang="en-US" dirty="0"/>
          </a:p>
        </p:txBody>
      </p:sp>
      <p:sp>
        <p:nvSpPr>
          <p:cNvPr id="3" name="Marcador de contenido 2"/>
          <p:cNvSpPr>
            <a:spLocks noGrp="1"/>
          </p:cNvSpPr>
          <p:nvPr>
            <p:ph idx="1"/>
          </p:nvPr>
        </p:nvSpPr>
        <p:spPr>
          <a:solidFill>
            <a:schemeClr val="accent2">
              <a:lumMod val="60000"/>
              <a:lumOff val="40000"/>
            </a:schemeClr>
          </a:solidFill>
        </p:spPr>
        <p:txBody>
          <a:bodyPr/>
          <a:lstStyle/>
          <a:p>
            <a:pPr marL="0" indent="0">
              <a:buNone/>
            </a:pPr>
            <a:r>
              <a:rPr lang="es-ES" dirty="0"/>
              <a:t>4-El precio </a:t>
            </a:r>
          </a:p>
          <a:p>
            <a:pPr marL="0" indent="0">
              <a:buNone/>
            </a:pPr>
            <a:r>
              <a:rPr lang="es-ES" dirty="0"/>
              <a:t>Es  la prestación  que debe  pagar el pasajero por el servicio que le va a ser prestado por el transportador. El precio  puede  ser libremente fijado por las partes, pero el transporte masivo de pasajeros es una actividad  de servicio  público, por tanto esta intervenida por el Estado,  entonces hay un control por parte de éste sobre los ´precios que deben cobrar los transportadores.</a:t>
            </a:r>
            <a:endParaRPr lang="en-US" dirty="0"/>
          </a:p>
        </p:txBody>
      </p:sp>
    </p:spTree>
    <p:extLst>
      <p:ext uri="{BB962C8B-B14F-4D97-AF65-F5344CB8AC3E}">
        <p14:creationId xmlns:p14="http://schemas.microsoft.com/office/powerpoint/2010/main" val="394103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20000"/>
              <a:lumOff val="80000"/>
            </a:schemeClr>
          </a:solidFill>
        </p:spPr>
        <p:txBody>
          <a:bodyPr>
            <a:normAutofit fontScale="90000"/>
          </a:bodyPr>
          <a:lstStyle/>
          <a:p>
            <a:br>
              <a:rPr lang="en-US" dirty="0"/>
            </a:br>
            <a:r>
              <a:rPr lang="en-US" dirty="0"/>
              <a:t>      </a:t>
            </a:r>
            <a:r>
              <a:rPr lang="en-US" dirty="0" err="1"/>
              <a:t>Contrato</a:t>
            </a:r>
            <a:r>
              <a:rPr lang="en-US" dirty="0"/>
              <a:t>  de </a:t>
            </a:r>
            <a:r>
              <a:rPr lang="en-US" dirty="0" err="1"/>
              <a:t>Transporte</a:t>
            </a:r>
            <a:r>
              <a:rPr lang="en-US" dirty="0"/>
              <a:t>  </a:t>
            </a:r>
            <a:r>
              <a:rPr lang="en-US" dirty="0" err="1"/>
              <a:t>Terrestre</a:t>
            </a:r>
            <a:r>
              <a:rPr lang="en-US" dirty="0"/>
              <a:t>  de </a:t>
            </a:r>
            <a:r>
              <a:rPr lang="en-US" dirty="0" err="1"/>
              <a:t>Cosas</a:t>
            </a:r>
            <a:br>
              <a:rPr lang="en-US" dirty="0"/>
            </a:br>
            <a:endParaRPr lang="en-US" dirty="0"/>
          </a:p>
        </p:txBody>
      </p:sp>
      <p:sp>
        <p:nvSpPr>
          <p:cNvPr id="3" name="Marcador de contenido 2"/>
          <p:cNvSpPr>
            <a:spLocks noGrp="1"/>
          </p:cNvSpPr>
          <p:nvPr>
            <p:ph idx="1"/>
          </p:nvPr>
        </p:nvSpPr>
        <p:spPr>
          <a:solidFill>
            <a:schemeClr val="accent5">
              <a:lumMod val="40000"/>
              <a:lumOff val="60000"/>
            </a:schemeClr>
          </a:solidFill>
        </p:spPr>
        <p:txBody>
          <a:bodyPr>
            <a:noAutofit/>
          </a:bodyPr>
          <a:lstStyle/>
          <a:p>
            <a:pPr marL="0" indent="0" algn="just">
              <a:buNone/>
            </a:pPr>
            <a:r>
              <a:rPr lang="es-ES" sz="3600" dirty="0"/>
              <a:t>El transporte  terrestre  de cosas  es  aquel  por el cual una empresa transportadora se obliga, mediante el pago o promesa de pago de un flete o precio, a recibir  de una persona denominada  remitente  las cosas que ésta entregue, y  a  transportarlos a un lugar determinado, y entregarlos  a su vez, a otra persona llamada  destinatario o al mismo remitente, asumiendo  profesionalmente los riesgos provenientes de estos actos. </a:t>
            </a:r>
            <a:endParaRPr lang="en-US" sz="3600" dirty="0"/>
          </a:p>
        </p:txBody>
      </p:sp>
    </p:spTree>
    <p:extLst>
      <p:ext uri="{BB962C8B-B14F-4D97-AF65-F5344CB8AC3E}">
        <p14:creationId xmlns:p14="http://schemas.microsoft.com/office/powerpoint/2010/main" val="554261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r>
              <a:rPr lang="es-ES" dirty="0"/>
              <a:t>   Contrato de transporte Terrestre de cosas</a:t>
            </a:r>
            <a:endParaRPr lang="en-US" dirty="0"/>
          </a:p>
        </p:txBody>
      </p:sp>
      <p:sp>
        <p:nvSpPr>
          <p:cNvPr id="3" name="Marcador de contenido 2"/>
          <p:cNvSpPr>
            <a:spLocks noGrp="1"/>
          </p:cNvSpPr>
          <p:nvPr>
            <p:ph idx="1"/>
          </p:nvPr>
        </p:nvSpPr>
        <p:spPr>
          <a:solidFill>
            <a:schemeClr val="accent5"/>
          </a:solidFill>
        </p:spPr>
        <p:txBody>
          <a:bodyPr/>
          <a:lstStyle/>
          <a:p>
            <a:pPr marL="0" indent="0">
              <a:buNone/>
            </a:pPr>
            <a:r>
              <a:rPr lang="en-US" sz="4400" dirty="0"/>
              <a:t>                  </a:t>
            </a:r>
            <a:r>
              <a:rPr lang="en-US" sz="4400" dirty="0" err="1"/>
              <a:t>Sujetos</a:t>
            </a:r>
            <a:r>
              <a:rPr lang="en-US" sz="4400" dirty="0"/>
              <a:t>  que </a:t>
            </a:r>
            <a:r>
              <a:rPr lang="en-US" sz="4400" dirty="0" err="1"/>
              <a:t>intervienen</a:t>
            </a:r>
            <a:r>
              <a:rPr lang="en-US" sz="4400" dirty="0"/>
              <a:t>.</a:t>
            </a:r>
          </a:p>
          <a:p>
            <a:pPr marL="0" indent="0">
              <a:buNone/>
            </a:pPr>
            <a:r>
              <a:rPr lang="en-US" sz="4400" dirty="0" err="1"/>
              <a:t>Remitente</a:t>
            </a:r>
            <a:endParaRPr lang="en-US" sz="4400" dirty="0"/>
          </a:p>
          <a:p>
            <a:pPr marL="0" indent="0">
              <a:buNone/>
            </a:pPr>
            <a:endParaRPr lang="en-US" sz="4400" dirty="0"/>
          </a:p>
          <a:p>
            <a:pPr marL="0" indent="0">
              <a:buNone/>
            </a:pPr>
            <a:r>
              <a:rPr lang="en-US" sz="4400" dirty="0" err="1"/>
              <a:t>Transportador</a:t>
            </a:r>
            <a:endParaRPr lang="en-US" sz="4400" dirty="0"/>
          </a:p>
          <a:p>
            <a:pPr marL="0" indent="0">
              <a:buNone/>
            </a:pPr>
            <a:endParaRPr lang="en-US" sz="4400" dirty="0"/>
          </a:p>
          <a:p>
            <a:pPr marL="0" indent="0">
              <a:buNone/>
            </a:pPr>
            <a:r>
              <a:rPr lang="en-US" sz="4400" dirty="0" err="1"/>
              <a:t>Destinatario</a:t>
            </a:r>
            <a:endParaRPr lang="en-US" sz="4400" dirty="0"/>
          </a:p>
          <a:p>
            <a:endParaRPr lang="en-US" dirty="0"/>
          </a:p>
        </p:txBody>
      </p:sp>
    </p:spTree>
    <p:extLst>
      <p:ext uri="{BB962C8B-B14F-4D97-AF65-F5344CB8AC3E}">
        <p14:creationId xmlns:p14="http://schemas.microsoft.com/office/powerpoint/2010/main" val="97105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75000"/>
            </a:schemeClr>
          </a:solidFill>
        </p:spPr>
        <p:txBody>
          <a:bodyPr/>
          <a:lstStyle/>
          <a:p>
            <a:r>
              <a:rPr lang="es-CO" dirty="0"/>
              <a:t>              Historia del derecho comercial</a:t>
            </a:r>
          </a:p>
        </p:txBody>
      </p:sp>
      <p:sp>
        <p:nvSpPr>
          <p:cNvPr id="3" name="Marcador de contenido 2"/>
          <p:cNvSpPr>
            <a:spLocks noGrp="1"/>
          </p:cNvSpPr>
          <p:nvPr>
            <p:ph idx="1"/>
          </p:nvPr>
        </p:nvSpPr>
        <p:spPr>
          <a:solidFill>
            <a:schemeClr val="accent4">
              <a:lumMod val="40000"/>
              <a:lumOff val="60000"/>
            </a:schemeClr>
          </a:solidFill>
        </p:spPr>
        <p:txBody>
          <a:bodyPr>
            <a:normAutofit/>
          </a:bodyPr>
          <a:lstStyle/>
          <a:p>
            <a:pPr algn="just"/>
            <a:r>
              <a:rPr lang="es-CO" sz="3600" dirty="0"/>
              <a:t>Ante la carencia de un derecho escrito, aplicable a las controversias que surgían, se organizan como  gremios  en los puertos más importantes; establecen los centros de actividad de las comunidades mercantiles, que llamaron  corporaciones.</a:t>
            </a:r>
          </a:p>
          <a:p>
            <a:pPr algn="just"/>
            <a:r>
              <a:rPr lang="es-CO" sz="3600" dirty="0"/>
              <a:t>Estas  corporaciones  eran dirigidas por cónsules que se encargaban de dirimir los conflictos que se generaban en las mismas.</a:t>
            </a:r>
          </a:p>
          <a:p>
            <a:endParaRPr lang="es-CO" sz="3600" dirty="0"/>
          </a:p>
        </p:txBody>
      </p:sp>
    </p:spTree>
    <p:extLst>
      <p:ext uri="{BB962C8B-B14F-4D97-AF65-F5344CB8AC3E}">
        <p14:creationId xmlns:p14="http://schemas.microsoft.com/office/powerpoint/2010/main" val="1606378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40000"/>
              <a:lumOff val="60000"/>
            </a:schemeClr>
          </a:solidFill>
        </p:spPr>
        <p:txBody>
          <a:bodyPr/>
          <a:lstStyle/>
          <a:p>
            <a:r>
              <a:rPr lang="en-US" dirty="0"/>
              <a:t>  </a:t>
            </a:r>
            <a:r>
              <a:rPr lang="en-US" dirty="0" err="1"/>
              <a:t>Contrato</a:t>
            </a:r>
            <a:r>
              <a:rPr lang="en-US" dirty="0"/>
              <a:t> de </a:t>
            </a:r>
            <a:r>
              <a:rPr lang="en-US" dirty="0" err="1"/>
              <a:t>transporte</a:t>
            </a:r>
            <a:r>
              <a:rPr lang="en-US" dirty="0"/>
              <a:t> </a:t>
            </a:r>
            <a:r>
              <a:rPr lang="en-US" dirty="0" err="1"/>
              <a:t>Terrestre</a:t>
            </a:r>
            <a:r>
              <a:rPr lang="en-US" dirty="0"/>
              <a:t> de </a:t>
            </a:r>
            <a:r>
              <a:rPr lang="en-US" dirty="0" err="1"/>
              <a:t>cosas</a:t>
            </a:r>
            <a:endParaRPr lang="en-US" dirty="0"/>
          </a:p>
        </p:txBody>
      </p:sp>
      <p:sp>
        <p:nvSpPr>
          <p:cNvPr id="3" name="Marcador de contenido 2"/>
          <p:cNvSpPr>
            <a:spLocks noGrp="1"/>
          </p:cNvSpPr>
          <p:nvPr>
            <p:ph idx="1"/>
          </p:nvPr>
        </p:nvSpPr>
        <p:spPr>
          <a:solidFill>
            <a:schemeClr val="accent5">
              <a:lumMod val="60000"/>
              <a:lumOff val="40000"/>
            </a:schemeClr>
          </a:solidFill>
        </p:spPr>
        <p:txBody>
          <a:bodyPr/>
          <a:lstStyle/>
          <a:p>
            <a:pPr marL="0" indent="0">
              <a:buNone/>
            </a:pPr>
            <a:r>
              <a:rPr lang="es-ES" sz="3200" dirty="0"/>
              <a:t>Remitente: es  la persona que entrega las cosas  al transportador, para  que los traslade  de un lugar a otro.</a:t>
            </a:r>
          </a:p>
          <a:p>
            <a:pPr marL="0" indent="0">
              <a:buNone/>
            </a:pPr>
            <a:endParaRPr lang="es-ES" sz="3200" dirty="0"/>
          </a:p>
          <a:p>
            <a:pPr marL="0" indent="0">
              <a:buNone/>
            </a:pPr>
            <a:r>
              <a:rPr lang="es-ES" sz="3200" dirty="0"/>
              <a:t>Transportador: se  entenderá la persona que se obliga a recibir, conducir y entregar las  cosas  objeto  del contrato.</a:t>
            </a:r>
          </a:p>
          <a:p>
            <a:pPr marL="0" indent="0">
              <a:buNone/>
            </a:pPr>
            <a:endParaRPr lang="es-ES" sz="3200" dirty="0"/>
          </a:p>
          <a:p>
            <a:pPr marL="0" indent="0">
              <a:buNone/>
            </a:pPr>
            <a:r>
              <a:rPr lang="es-ES" sz="3200" dirty="0"/>
              <a:t>Destinatario : aquella persona a quien se le envían las cosas, puede ser  una tercera persona o el mismo remitente</a:t>
            </a:r>
          </a:p>
          <a:p>
            <a:endParaRPr lang="en-US" dirty="0"/>
          </a:p>
        </p:txBody>
      </p:sp>
    </p:spTree>
    <p:extLst>
      <p:ext uri="{BB962C8B-B14F-4D97-AF65-F5344CB8AC3E}">
        <p14:creationId xmlns:p14="http://schemas.microsoft.com/office/powerpoint/2010/main" val="1958827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solidFill>
        </p:spPr>
        <p:txBody>
          <a:bodyPr>
            <a:normAutofit fontScale="90000"/>
          </a:bodyPr>
          <a:lstStyle/>
          <a:p>
            <a:br>
              <a:rPr lang="en-US" dirty="0"/>
            </a:br>
            <a:r>
              <a:rPr lang="en-US" dirty="0"/>
              <a:t>                </a:t>
            </a:r>
            <a:r>
              <a:rPr lang="en-US" dirty="0" err="1"/>
              <a:t>Obligaciones</a:t>
            </a:r>
            <a:r>
              <a:rPr lang="en-US" dirty="0"/>
              <a:t>  del </a:t>
            </a:r>
            <a:r>
              <a:rPr lang="en-US" dirty="0" err="1"/>
              <a:t>remitente</a:t>
            </a:r>
            <a:br>
              <a:rPr lang="en-US" dirty="0"/>
            </a:br>
            <a:endParaRPr lang="en-US" dirty="0"/>
          </a:p>
        </p:txBody>
      </p:sp>
      <p:sp>
        <p:nvSpPr>
          <p:cNvPr id="3" name="Marcador de contenido 2"/>
          <p:cNvSpPr>
            <a:spLocks noGrp="1"/>
          </p:cNvSpPr>
          <p:nvPr>
            <p:ph idx="1"/>
          </p:nvPr>
        </p:nvSpPr>
        <p:spPr>
          <a:solidFill>
            <a:schemeClr val="accent4">
              <a:lumMod val="40000"/>
              <a:lumOff val="60000"/>
            </a:schemeClr>
          </a:solidFill>
        </p:spPr>
        <p:txBody>
          <a:bodyPr>
            <a:normAutofit fontScale="62500" lnSpcReduction="20000"/>
          </a:bodyPr>
          <a:lstStyle/>
          <a:p>
            <a:pPr marL="0" indent="0">
              <a:buNone/>
            </a:pPr>
            <a:endParaRPr lang="es-ES" dirty="0"/>
          </a:p>
          <a:p>
            <a:pPr marL="0" indent="0">
              <a:buNone/>
            </a:pPr>
            <a:r>
              <a:rPr lang="es-ES" sz="3400" dirty="0"/>
              <a:t>A-El remitente  debe  poner las cosas objeto del transporte a disposición del transportador. Sin embargo, hoy en aras  de un mejor servicio muchas compañías ofrecen recoger puerta </a:t>
            </a:r>
            <a:r>
              <a:rPr lang="es-ES" sz="3400" dirty="0" err="1"/>
              <a:t>puerta</a:t>
            </a:r>
            <a:endParaRPr lang="es-ES" sz="3400" dirty="0"/>
          </a:p>
          <a:p>
            <a:pPr marL="0" indent="0">
              <a:buNone/>
            </a:pPr>
            <a:r>
              <a:rPr lang="es-ES" sz="3400" dirty="0"/>
              <a:t>B-Tiene  el deber  de suministrar los informes y los documentos que sean necesarios para  el cumplimiento de formalidades de policía, aduana, sanidad.</a:t>
            </a:r>
          </a:p>
          <a:p>
            <a:pPr marL="0" indent="0">
              <a:buNone/>
            </a:pPr>
            <a:r>
              <a:rPr lang="es-ES" sz="3400" dirty="0"/>
              <a:t>C-Tiene  el deber además de suministrar la información del destinatario como  : nombre, dirección, lugar de entrega, valor contenido.</a:t>
            </a:r>
          </a:p>
          <a:p>
            <a:pPr marL="0" indent="0">
              <a:buNone/>
            </a:pPr>
            <a:r>
              <a:rPr lang="es-ES" sz="3400" dirty="0"/>
              <a:t>La  falta de esta  información  o su inexactitud, hace responsable al remitente de  los perjuicios que pueda causarle al transportador  o destinatario.</a:t>
            </a:r>
          </a:p>
          <a:p>
            <a:pPr marL="0" indent="0">
              <a:buNone/>
            </a:pPr>
            <a:r>
              <a:rPr lang="es-ES" sz="3400" dirty="0"/>
              <a:t>D-Está  obligado  a efectuar  el embalaje y rotulación de las mercancías  conforme a su naturaleza y deberá  indemnizar los perjuicios  que se suceden como consecuencia de este  embalaje.</a:t>
            </a:r>
          </a:p>
          <a:p>
            <a:pPr marL="0" indent="0">
              <a:buNone/>
            </a:pPr>
            <a:r>
              <a:rPr lang="es-ES" sz="3400" dirty="0"/>
              <a:t>E-Esta obligado al pago  de los fletes. </a:t>
            </a:r>
          </a:p>
          <a:p>
            <a:pPr marL="0" indent="0">
              <a:buNone/>
            </a:pPr>
            <a:r>
              <a:rPr lang="es-ES" sz="3400" dirty="0"/>
              <a:t> </a:t>
            </a:r>
            <a:endParaRPr lang="en-US" sz="3400" dirty="0"/>
          </a:p>
        </p:txBody>
      </p:sp>
    </p:spTree>
    <p:extLst>
      <p:ext uri="{BB962C8B-B14F-4D97-AF65-F5344CB8AC3E}">
        <p14:creationId xmlns:p14="http://schemas.microsoft.com/office/powerpoint/2010/main" val="1420813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normAutofit fontScale="90000"/>
          </a:bodyPr>
          <a:lstStyle/>
          <a:p>
            <a:br>
              <a:rPr lang="en-US" dirty="0"/>
            </a:br>
            <a:r>
              <a:rPr lang="en-US" dirty="0"/>
              <a:t>                     Derechos  del </a:t>
            </a:r>
            <a:r>
              <a:rPr lang="en-US" dirty="0" err="1"/>
              <a:t>Remitente</a:t>
            </a:r>
            <a:br>
              <a:rPr lang="en-US" dirty="0"/>
            </a:br>
            <a:endParaRPr lang="en-US" dirty="0"/>
          </a:p>
        </p:txBody>
      </p:sp>
      <p:sp>
        <p:nvSpPr>
          <p:cNvPr id="3" name="Marcador de contenido 2"/>
          <p:cNvSpPr>
            <a:spLocks noGrp="1"/>
          </p:cNvSpPr>
          <p:nvPr>
            <p:ph idx="1"/>
          </p:nvPr>
        </p:nvSpPr>
        <p:spPr>
          <a:solidFill>
            <a:schemeClr val="accent6">
              <a:lumMod val="60000"/>
              <a:lumOff val="40000"/>
            </a:schemeClr>
          </a:solidFill>
        </p:spPr>
        <p:txBody>
          <a:bodyPr/>
          <a:lstStyle/>
          <a:p>
            <a:pPr marL="0" indent="0">
              <a:buNone/>
            </a:pPr>
            <a:endParaRPr lang="es-ES" dirty="0"/>
          </a:p>
          <a:p>
            <a:r>
              <a:rPr lang="es-ES" dirty="0"/>
              <a:t>-Puede el remitente  disponer  de la mercancía, sea  retirándola  del sitio de partida o de destino y durante el trayecto., pero  debe pagar  al transportador todos los fletes y gastos  del transporte.</a:t>
            </a:r>
          </a:p>
          <a:p>
            <a:r>
              <a:rPr lang="es-ES" dirty="0"/>
              <a:t>-El remitente   tiene  derecho  a un cambio de ruta  o de destinatario .</a:t>
            </a:r>
          </a:p>
          <a:p>
            <a:r>
              <a:rPr lang="es-ES" dirty="0"/>
              <a:t>Podrá, antes de iniciarse el trayecto, o durante su ejecución, ordenar un cambio en la ruta  del transporte, o un destino  diferente para las cosas transportadas, o que estas  sean  entregadas  aun destinatario distinto del inicialmente  designado.</a:t>
            </a:r>
          </a:p>
          <a:p>
            <a:endParaRPr lang="es-ES" dirty="0"/>
          </a:p>
          <a:p>
            <a:endParaRPr lang="en-US" dirty="0"/>
          </a:p>
        </p:txBody>
      </p:sp>
    </p:spTree>
    <p:extLst>
      <p:ext uri="{BB962C8B-B14F-4D97-AF65-F5344CB8AC3E}">
        <p14:creationId xmlns:p14="http://schemas.microsoft.com/office/powerpoint/2010/main" val="148384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60000"/>
              <a:lumOff val="40000"/>
            </a:schemeClr>
          </a:solidFill>
        </p:spPr>
        <p:txBody>
          <a:bodyPr>
            <a:normAutofit fontScale="90000"/>
          </a:bodyPr>
          <a:lstStyle/>
          <a:p>
            <a:br>
              <a:rPr lang="en-US" dirty="0"/>
            </a:br>
            <a:br>
              <a:rPr lang="en-US" dirty="0"/>
            </a:br>
            <a:r>
              <a:rPr lang="en-US" dirty="0"/>
              <a:t>                  </a:t>
            </a:r>
            <a:r>
              <a:rPr lang="en-US" dirty="0" err="1"/>
              <a:t>Obligaciones</a:t>
            </a:r>
            <a:r>
              <a:rPr lang="en-US" dirty="0"/>
              <a:t>  del </a:t>
            </a:r>
            <a:r>
              <a:rPr lang="en-US" dirty="0" err="1"/>
              <a:t>transportador</a:t>
            </a:r>
            <a:br>
              <a:rPr lang="en-US" dirty="0"/>
            </a:br>
            <a:br>
              <a:rPr lang="en-US" dirty="0"/>
            </a:br>
            <a:endParaRPr lang="en-US" dirty="0"/>
          </a:p>
        </p:txBody>
      </p:sp>
      <p:sp>
        <p:nvSpPr>
          <p:cNvPr id="3" name="Marcador de contenido 2"/>
          <p:cNvSpPr>
            <a:spLocks noGrp="1"/>
          </p:cNvSpPr>
          <p:nvPr>
            <p:ph idx="1"/>
          </p:nvPr>
        </p:nvSpPr>
        <p:spPr>
          <a:solidFill>
            <a:schemeClr val="accent4">
              <a:lumMod val="60000"/>
              <a:lumOff val="40000"/>
            </a:schemeClr>
          </a:solidFill>
        </p:spPr>
        <p:txBody>
          <a:bodyPr>
            <a:normAutofit fontScale="92500" lnSpcReduction="20000"/>
          </a:bodyPr>
          <a:lstStyle/>
          <a:p>
            <a:pPr marL="0" indent="0">
              <a:buNone/>
            </a:pPr>
            <a:r>
              <a:rPr lang="es-ES" dirty="0"/>
              <a:t>a)Lo  primero a lo que está obligado el transportador, es  a recibir las mercancías a ser  transportadas.</a:t>
            </a:r>
          </a:p>
          <a:p>
            <a:pPr marL="0" indent="0">
              <a:buNone/>
            </a:pPr>
            <a:r>
              <a:rPr lang="es-ES" dirty="0"/>
              <a:t>b)Desde  el momento en que el transportador recibe las cosas  objeto del contrato, está  obligado  a  conservarlas y custodiarlas, hasta  el momento que lleguen a su destino.</a:t>
            </a:r>
          </a:p>
          <a:p>
            <a:pPr marL="0" indent="0">
              <a:buNone/>
            </a:pPr>
            <a:r>
              <a:rPr lang="es-ES" dirty="0"/>
              <a:t>c)Efectuar el traslado de la carga, empleando para ello el vehículo adecuado, por las vías acordadas y dentro del tiempo estipulado.</a:t>
            </a:r>
          </a:p>
          <a:p>
            <a:pPr marL="0" indent="0">
              <a:buNone/>
            </a:pPr>
            <a:r>
              <a:rPr lang="es-ES" dirty="0"/>
              <a:t>d)Atender las indicaciones  del remitente, sobre retiro de mercancías o sobre un cambio  de ruta o de destinatario.</a:t>
            </a:r>
          </a:p>
          <a:p>
            <a:pPr marL="0" indent="0">
              <a:buNone/>
            </a:pPr>
            <a:r>
              <a:rPr lang="es-ES" dirty="0"/>
              <a:t>e)El transportador  tiene la obligación  de entregar las mercancías en su lugar de destino. Si no se ha estipulado un lugar para la entrega, ésta se efectuará en las oficinas o bodegas que  tenga el transportador en el lugar de destino</a:t>
            </a:r>
          </a:p>
          <a:p>
            <a:endParaRPr lang="en-US" dirty="0"/>
          </a:p>
        </p:txBody>
      </p:sp>
    </p:spTree>
    <p:extLst>
      <p:ext uri="{BB962C8B-B14F-4D97-AF65-F5344CB8AC3E}">
        <p14:creationId xmlns:p14="http://schemas.microsoft.com/office/powerpoint/2010/main" val="392202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3">
              <a:lumMod val="20000"/>
              <a:lumOff val="80000"/>
            </a:schemeClr>
          </a:solidFill>
        </p:spPr>
        <p:txBody>
          <a:bodyPr/>
          <a:lstStyle/>
          <a:p>
            <a:r>
              <a:rPr lang="es-ES" dirty="0"/>
              <a:t>                  Derechos del transportador</a:t>
            </a:r>
            <a:endParaRPr lang="en-US" dirty="0"/>
          </a:p>
        </p:txBody>
      </p:sp>
      <p:sp>
        <p:nvSpPr>
          <p:cNvPr id="3" name="Marcador de contenido 2"/>
          <p:cNvSpPr>
            <a:spLocks noGrp="1"/>
          </p:cNvSpPr>
          <p:nvPr>
            <p:ph idx="1"/>
          </p:nvPr>
        </p:nvSpPr>
        <p:spPr>
          <a:solidFill>
            <a:schemeClr val="accent5">
              <a:lumMod val="60000"/>
              <a:lumOff val="40000"/>
            </a:schemeClr>
          </a:solidFill>
        </p:spPr>
        <p:txBody>
          <a:bodyPr/>
          <a:lstStyle/>
          <a:p>
            <a:pPr marL="0" indent="0" algn="just">
              <a:buNone/>
            </a:pPr>
            <a:r>
              <a:rPr lang="es-ES" sz="3600" dirty="0"/>
              <a:t>a-El  transportador tiene  derecho al  pago de los fletes del transporte, que en principio  deben ser cubiertos por el remitente. Salvo  que se envíen las cosas  para que el destinatario cancele contra entrega</a:t>
            </a:r>
          </a:p>
          <a:p>
            <a:pPr marL="0" indent="0" algn="just">
              <a:buNone/>
            </a:pPr>
            <a:r>
              <a:rPr lang="es-ES" sz="3600" dirty="0"/>
              <a:t>b-El transportador  tiene  derecho  de retención sobre las mercancías que transporta, hasta que le sean pagados los  fletes y los gastos ocasionados con el transporte.</a:t>
            </a:r>
          </a:p>
          <a:p>
            <a:endParaRPr lang="en-US" dirty="0"/>
          </a:p>
        </p:txBody>
      </p:sp>
    </p:spTree>
    <p:extLst>
      <p:ext uri="{BB962C8B-B14F-4D97-AF65-F5344CB8AC3E}">
        <p14:creationId xmlns:p14="http://schemas.microsoft.com/office/powerpoint/2010/main" val="2880329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rgbClr val="FFFF00"/>
          </a:solidFill>
        </p:spPr>
        <p:txBody>
          <a:bodyPr/>
          <a:lstStyle/>
          <a:p>
            <a:r>
              <a:rPr lang="es-ES" dirty="0"/>
              <a:t>             Derechos del transportador</a:t>
            </a:r>
            <a:endParaRPr lang="en-US" dirty="0"/>
          </a:p>
        </p:txBody>
      </p:sp>
      <p:sp>
        <p:nvSpPr>
          <p:cNvPr id="3" name="Marcador de contenido 2"/>
          <p:cNvSpPr>
            <a:spLocks noGrp="1"/>
          </p:cNvSpPr>
          <p:nvPr>
            <p:ph idx="1"/>
          </p:nvPr>
        </p:nvSpPr>
        <p:spPr>
          <a:solidFill>
            <a:schemeClr val="accent6">
              <a:lumMod val="60000"/>
              <a:lumOff val="40000"/>
            </a:schemeClr>
          </a:solidFill>
        </p:spPr>
        <p:txBody>
          <a:bodyPr>
            <a:normAutofit fontScale="92500" lnSpcReduction="10000"/>
          </a:bodyPr>
          <a:lstStyle/>
          <a:p>
            <a:pPr marL="0" indent="0" algn="just">
              <a:buNone/>
            </a:pPr>
            <a:r>
              <a:rPr lang="es-ES" dirty="0"/>
              <a:t>c-Pasados  30 días hábiles  desde que el remitente tenga  noticia de la retención de la mercancía, y no la retire o no pague los fletes, tiene  derecho  el transportador a solicitar el depósito de la mercancía y venta en un martillo ( remate ) en la cantidad que considere suficiente para cubrir el crédito y hacerse pagar con el producido de la venta.</a:t>
            </a:r>
          </a:p>
          <a:p>
            <a:pPr marL="0" indent="0" algn="just">
              <a:buNone/>
            </a:pPr>
            <a:r>
              <a:rPr lang="es-ES" dirty="0"/>
              <a:t>d-El  transportador puede disponer de las cosas que transporta, cuando se trate de cosas  corruptibles que empiezan a dañarse  en el trayecto, solicitando  autorización  a la autoridad  policiva del lugar, cuando debido al estado de las mismas  o a su naturaleza, no es posible pedir o esperar instrucciones del remitente o destinatario.</a:t>
            </a:r>
          </a:p>
          <a:p>
            <a:pPr marL="0" indent="0" algn="just">
              <a:buNone/>
            </a:pPr>
            <a:r>
              <a:rPr lang="es-ES" dirty="0"/>
              <a:t>e-Tiene derecho  el transportador para  depositar  las cosas  transportadas o tomar cualquier otra medida.</a:t>
            </a:r>
          </a:p>
          <a:p>
            <a:pPr algn="just"/>
            <a:endParaRPr lang="en-US" dirty="0"/>
          </a:p>
        </p:txBody>
      </p:sp>
    </p:spTree>
    <p:extLst>
      <p:ext uri="{BB962C8B-B14F-4D97-AF65-F5344CB8AC3E}">
        <p14:creationId xmlns:p14="http://schemas.microsoft.com/office/powerpoint/2010/main" val="3800194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60000"/>
              <a:lumOff val="40000"/>
            </a:schemeClr>
          </a:solidFill>
        </p:spPr>
        <p:txBody>
          <a:bodyPr>
            <a:normAutofit fontScale="90000"/>
          </a:bodyPr>
          <a:lstStyle/>
          <a:p>
            <a:br>
              <a:rPr lang="en-US" dirty="0"/>
            </a:br>
            <a:r>
              <a:rPr lang="en-US" dirty="0"/>
              <a:t>                 </a:t>
            </a:r>
            <a:r>
              <a:rPr lang="en-US" dirty="0" err="1"/>
              <a:t>Obligaciones</a:t>
            </a:r>
            <a:r>
              <a:rPr lang="en-US" dirty="0"/>
              <a:t>  del  </a:t>
            </a:r>
            <a:r>
              <a:rPr lang="en-US" dirty="0" err="1"/>
              <a:t>destinatario</a:t>
            </a:r>
            <a:br>
              <a:rPr lang="en-US" dirty="0"/>
            </a:br>
            <a:endParaRPr lang="en-US" dirty="0"/>
          </a:p>
        </p:txBody>
      </p:sp>
      <p:sp>
        <p:nvSpPr>
          <p:cNvPr id="3" name="Marcador de contenido 2"/>
          <p:cNvSpPr>
            <a:spLocks noGrp="1"/>
          </p:cNvSpPr>
          <p:nvPr>
            <p:ph idx="1"/>
          </p:nvPr>
        </p:nvSpPr>
        <p:spPr>
          <a:xfrm>
            <a:off x="719446" y="1690688"/>
            <a:ext cx="10515600" cy="4401353"/>
          </a:xfrm>
          <a:solidFill>
            <a:schemeClr val="accent3">
              <a:lumMod val="60000"/>
              <a:lumOff val="40000"/>
            </a:schemeClr>
          </a:solidFill>
        </p:spPr>
        <p:txBody>
          <a:bodyPr>
            <a:normAutofit fontScale="92500" lnSpcReduction="10000"/>
          </a:bodyPr>
          <a:lstStyle/>
          <a:p>
            <a:pPr marL="0" indent="0" algn="just">
              <a:buNone/>
            </a:pPr>
            <a:r>
              <a:rPr lang="es-ES" dirty="0"/>
              <a:t>Cuando  las  mercancías  llegan a su lugar de destino, el  destinatario puede  adoptar una de las siguientes  conductas :</a:t>
            </a:r>
          </a:p>
          <a:p>
            <a:pPr marL="0" indent="0" algn="just">
              <a:buNone/>
            </a:pPr>
            <a:r>
              <a:rPr lang="es-ES" dirty="0"/>
              <a:t>a)Entrar  en el contrato  recibiendo la mercancía y cumplir con las cargas de revisar y denunciar las averías que presente , o recibirla sin reserva de ninguna  clase.</a:t>
            </a:r>
          </a:p>
          <a:p>
            <a:pPr marL="0" indent="0" algn="just">
              <a:buNone/>
            </a:pPr>
            <a:r>
              <a:rPr lang="es-ES" dirty="0"/>
              <a:t>b) rehusándose expresamente a retirar la mercancía (  Piense en un evento plaza Mayor, No  recibo  la mercancía, porque ya no la necesito, llego muy tarde), en este  caso el transportador debe llamar al  remitente para  su devolución o verificación  si hubo  alguna responsabilidad por parte del transportador o  remitente.</a:t>
            </a:r>
          </a:p>
          <a:p>
            <a:pPr marL="0" indent="0" algn="just">
              <a:buNone/>
            </a:pPr>
            <a:r>
              <a:rPr lang="es-ES" dirty="0"/>
              <a:t>Caso nunca   apareció  el destinatario, en este evento podrá el transportador ejercer su derecho  para depositarla ( y posibilidad de remate).</a:t>
            </a:r>
          </a:p>
          <a:p>
            <a:endParaRPr lang="es-ES" dirty="0"/>
          </a:p>
          <a:p>
            <a:endParaRPr lang="en-US" dirty="0"/>
          </a:p>
        </p:txBody>
      </p:sp>
    </p:spTree>
    <p:extLst>
      <p:ext uri="{BB962C8B-B14F-4D97-AF65-F5344CB8AC3E}">
        <p14:creationId xmlns:p14="http://schemas.microsoft.com/office/powerpoint/2010/main" val="2611043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40000"/>
              <a:lumOff val="60000"/>
            </a:schemeClr>
          </a:solidFill>
        </p:spPr>
        <p:txBody>
          <a:bodyPr>
            <a:normAutofit fontScale="90000"/>
          </a:bodyPr>
          <a:lstStyle/>
          <a:p>
            <a:br>
              <a:rPr lang="en-US" dirty="0"/>
            </a:br>
            <a:r>
              <a:rPr lang="en-US" dirty="0"/>
              <a:t>                     Derechos  del </a:t>
            </a:r>
            <a:r>
              <a:rPr lang="en-US" dirty="0" err="1"/>
              <a:t>destinatario</a:t>
            </a:r>
            <a:br>
              <a:rPr lang="en-US" dirty="0"/>
            </a:br>
            <a:endParaRPr lang="en-US" dirty="0"/>
          </a:p>
        </p:txBody>
      </p:sp>
      <p:sp>
        <p:nvSpPr>
          <p:cNvPr id="3" name="Marcador de contenido 2"/>
          <p:cNvSpPr>
            <a:spLocks noGrp="1"/>
          </p:cNvSpPr>
          <p:nvPr>
            <p:ph idx="1"/>
          </p:nvPr>
        </p:nvSpPr>
        <p:spPr>
          <a:solidFill>
            <a:schemeClr val="accent4">
              <a:lumMod val="60000"/>
              <a:lumOff val="40000"/>
            </a:schemeClr>
          </a:solidFill>
        </p:spPr>
        <p:txBody>
          <a:bodyPr>
            <a:normAutofit fontScale="92500" lnSpcReduction="20000"/>
          </a:bodyPr>
          <a:lstStyle/>
          <a:p>
            <a:pPr marL="0" indent="0" algn="just">
              <a:buNone/>
            </a:pPr>
            <a:r>
              <a:rPr lang="es-ES" dirty="0"/>
              <a:t>a-No entrar  en el contrato.</a:t>
            </a:r>
          </a:p>
          <a:p>
            <a:pPr marL="0" indent="0" algn="just">
              <a:buNone/>
            </a:pPr>
            <a:r>
              <a:rPr lang="es-ES" dirty="0"/>
              <a:t>b-El  destinatario  podrá  depositar  a órdenes  del  juez, el valor  reclamado por el transportador, para  que se le haga  entrega inmediata de la cosa transportada, en el evento de discrepancias o controversias  sobre los valor de los fletes  o demás gastos del transporte, mientras se decide la cuestión. </a:t>
            </a:r>
          </a:p>
          <a:p>
            <a:pPr marL="0" indent="0" algn="just">
              <a:buNone/>
            </a:pPr>
            <a:r>
              <a:rPr lang="es-ES" dirty="0"/>
              <a:t>c-El destinatario  tiene  derecho  a exigir el cumplimiento  del contrato  , cuando se reconociere por el transportador que la mercancía ha sufrido extravío o han transcurrido siete días a partir de la fecha en que haya debido llegar.  </a:t>
            </a:r>
          </a:p>
          <a:p>
            <a:pPr marL="0" indent="0" algn="just">
              <a:buNone/>
            </a:pPr>
            <a:r>
              <a:rPr lang="es-ES" dirty="0"/>
              <a:t>                     </a:t>
            </a:r>
          </a:p>
          <a:p>
            <a:pPr marL="0" indent="0" algn="just">
              <a:buNone/>
            </a:pPr>
            <a:r>
              <a:rPr lang="es-ES" dirty="0"/>
              <a:t>Responsabilidad refiriéndose al transporte de personas art. 1003</a:t>
            </a:r>
          </a:p>
          <a:p>
            <a:pPr marL="0" indent="0" algn="just">
              <a:buNone/>
            </a:pPr>
            <a:r>
              <a:rPr lang="es-ES" dirty="0"/>
              <a:t>Responsabilidad  refiriéndose al transporte de cosas art 1.030</a:t>
            </a:r>
          </a:p>
          <a:p>
            <a:pPr algn="just"/>
            <a:endParaRPr lang="es-ES" dirty="0"/>
          </a:p>
          <a:p>
            <a:pPr algn="just"/>
            <a:endParaRPr lang="en-US" dirty="0"/>
          </a:p>
        </p:txBody>
      </p:sp>
    </p:spTree>
    <p:extLst>
      <p:ext uri="{BB962C8B-B14F-4D97-AF65-F5344CB8AC3E}">
        <p14:creationId xmlns:p14="http://schemas.microsoft.com/office/powerpoint/2010/main" val="3369411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75000"/>
            </a:schemeClr>
          </a:solidFill>
        </p:spPr>
        <p:txBody>
          <a:bodyPr/>
          <a:lstStyle/>
          <a:p>
            <a:r>
              <a:rPr lang="es-ES" dirty="0"/>
              <a:t>                           </a:t>
            </a:r>
            <a:r>
              <a:rPr lang="es-ES" dirty="0" err="1"/>
              <a:t>Titulos</a:t>
            </a:r>
            <a:r>
              <a:rPr lang="es-ES" dirty="0"/>
              <a:t> Valores</a:t>
            </a:r>
            <a:endParaRPr lang="en-US" dirty="0"/>
          </a:p>
        </p:txBody>
      </p:sp>
      <p:sp>
        <p:nvSpPr>
          <p:cNvPr id="3" name="Marcador de contenido 2"/>
          <p:cNvSpPr>
            <a:spLocks noGrp="1"/>
          </p:cNvSpPr>
          <p:nvPr>
            <p:ph idx="1"/>
          </p:nvPr>
        </p:nvSpPr>
        <p:spPr>
          <a:solidFill>
            <a:schemeClr val="accent3">
              <a:lumMod val="20000"/>
              <a:lumOff val="80000"/>
            </a:schemeClr>
          </a:solidFill>
        </p:spPr>
        <p:txBody>
          <a:bodyPr/>
          <a:lstStyle/>
          <a:p>
            <a:pPr marL="0" indent="0">
              <a:buNone/>
            </a:pPr>
            <a:r>
              <a:rPr lang="es-ES" b="1" dirty="0"/>
              <a:t>Definición : articulo 619 código de comercio </a:t>
            </a:r>
          </a:p>
          <a:p>
            <a:pPr marL="0" indent="0" algn="just">
              <a:buNone/>
            </a:pPr>
            <a:r>
              <a:rPr lang="es-ES" sz="4000" dirty="0"/>
              <a:t>Los títulos valores son documentos necesarios para legitimar el ejercicio del derecho literal y autónomo que en ellos se incorpora. Pueden ser </a:t>
            </a:r>
          </a:p>
          <a:p>
            <a:pPr marL="0" indent="0" algn="just">
              <a:buNone/>
            </a:pPr>
            <a:r>
              <a:rPr lang="es-ES" sz="4000" dirty="0"/>
              <a:t>-De contenido crediticio, </a:t>
            </a:r>
          </a:p>
          <a:p>
            <a:pPr marL="0" indent="0" algn="just">
              <a:buNone/>
            </a:pPr>
            <a:r>
              <a:rPr lang="es-ES" sz="4000" dirty="0"/>
              <a:t>-Corporativos o de participación </a:t>
            </a:r>
          </a:p>
          <a:p>
            <a:pPr marL="0" indent="0" algn="just">
              <a:buNone/>
            </a:pPr>
            <a:r>
              <a:rPr lang="es-ES" sz="4000" dirty="0"/>
              <a:t>-Y de tradición o representativos de mercancías.</a:t>
            </a:r>
            <a:endParaRPr lang="en-US" sz="4000" dirty="0"/>
          </a:p>
        </p:txBody>
      </p:sp>
    </p:spTree>
    <p:extLst>
      <p:ext uri="{BB962C8B-B14F-4D97-AF65-F5344CB8AC3E}">
        <p14:creationId xmlns:p14="http://schemas.microsoft.com/office/powerpoint/2010/main" val="1318990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lumMod val="60000"/>
              <a:lumOff val="40000"/>
            </a:schemeClr>
          </a:solidFill>
        </p:spPr>
        <p:txBody>
          <a:bodyPr>
            <a:normAutofit fontScale="90000"/>
          </a:bodyPr>
          <a:lstStyle/>
          <a:p>
            <a:br>
              <a:rPr lang="es-ES" dirty="0"/>
            </a:br>
            <a:r>
              <a:rPr lang="es-ES" dirty="0"/>
              <a:t>       CLASIFICACIÓN  DE LOS TÍTULOS  VALORES</a:t>
            </a:r>
            <a:br>
              <a:rPr lang="es-ES" dirty="0"/>
            </a:br>
            <a:endParaRPr lang="en-US" dirty="0"/>
          </a:p>
        </p:txBody>
      </p:sp>
      <p:sp>
        <p:nvSpPr>
          <p:cNvPr id="3" name="Marcador de contenido 2"/>
          <p:cNvSpPr>
            <a:spLocks noGrp="1"/>
          </p:cNvSpPr>
          <p:nvPr>
            <p:ph idx="1"/>
          </p:nvPr>
        </p:nvSpPr>
        <p:spPr>
          <a:solidFill>
            <a:schemeClr val="accent2">
              <a:lumMod val="60000"/>
              <a:lumOff val="40000"/>
            </a:schemeClr>
          </a:solidFill>
        </p:spPr>
        <p:txBody>
          <a:bodyPr/>
          <a:lstStyle/>
          <a:p>
            <a:pPr marL="0" indent="0" algn="just">
              <a:buNone/>
            </a:pPr>
            <a:r>
              <a:rPr lang="es-ES" dirty="0"/>
              <a:t>TITULOS  VALORES DE CONTENIDO  CRÉDITICIO: se  denominan  así los que incorporan obligaciones dinerarias, esto es, aquellas cuya  obligación principal es el pago  de sumas determinadas  de dinero tales  como:</a:t>
            </a:r>
          </a:p>
          <a:p>
            <a:r>
              <a:rPr lang="es-ES" dirty="0"/>
              <a:t>-	Letra  de cambio</a:t>
            </a:r>
          </a:p>
          <a:p>
            <a:r>
              <a:rPr lang="es-ES" dirty="0"/>
              <a:t>-	El pagaré</a:t>
            </a:r>
          </a:p>
          <a:p>
            <a:r>
              <a:rPr lang="es-ES" dirty="0"/>
              <a:t>-	El cheque</a:t>
            </a:r>
          </a:p>
          <a:p>
            <a:r>
              <a:rPr lang="es-ES" dirty="0"/>
              <a:t>-	Las  facturas</a:t>
            </a:r>
          </a:p>
          <a:p>
            <a:endParaRPr lang="en-US" dirty="0"/>
          </a:p>
        </p:txBody>
      </p:sp>
    </p:spTree>
    <p:extLst>
      <p:ext uri="{BB962C8B-B14F-4D97-AF65-F5344CB8AC3E}">
        <p14:creationId xmlns:p14="http://schemas.microsoft.com/office/powerpoint/2010/main" val="167074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solidFill>
        </p:spPr>
        <p:txBody>
          <a:bodyPr/>
          <a:lstStyle/>
          <a:p>
            <a:r>
              <a:rPr lang="es-ES" dirty="0"/>
              <a:t>           Definición de derecho comercial</a:t>
            </a:r>
            <a:endParaRPr lang="en-US" dirty="0"/>
          </a:p>
        </p:txBody>
      </p:sp>
      <p:sp>
        <p:nvSpPr>
          <p:cNvPr id="3" name="Marcador de contenido 2"/>
          <p:cNvSpPr>
            <a:spLocks noGrp="1"/>
          </p:cNvSpPr>
          <p:nvPr>
            <p:ph idx="1"/>
          </p:nvPr>
        </p:nvSpPr>
        <p:spPr>
          <a:solidFill>
            <a:schemeClr val="accent4"/>
          </a:solidFill>
        </p:spPr>
        <p:txBody>
          <a:bodyPr/>
          <a:lstStyle/>
          <a:p>
            <a:pPr marL="0" indent="0">
              <a:buNone/>
            </a:pPr>
            <a:endParaRPr lang="es-ES" dirty="0"/>
          </a:p>
          <a:p>
            <a:pPr algn="just"/>
            <a:r>
              <a:rPr lang="es-ES" sz="4400" dirty="0"/>
              <a:t>El  derecho  comercial  es el conjunto de normas de derecho privado que regula al comerciante y su actividad misma, con su organización empresarial, en sus actividades de comercio.</a:t>
            </a:r>
          </a:p>
          <a:p>
            <a:endParaRPr lang="en-US" dirty="0"/>
          </a:p>
        </p:txBody>
      </p:sp>
    </p:spTree>
    <p:extLst>
      <p:ext uri="{BB962C8B-B14F-4D97-AF65-F5344CB8AC3E}">
        <p14:creationId xmlns:p14="http://schemas.microsoft.com/office/powerpoint/2010/main" val="20927976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40000"/>
              <a:lumOff val="60000"/>
            </a:schemeClr>
          </a:solidFill>
        </p:spPr>
        <p:txBody>
          <a:bodyPr>
            <a:normAutofit fontScale="90000"/>
          </a:bodyPr>
          <a:lstStyle/>
          <a:p>
            <a:br>
              <a:rPr lang="en-US" dirty="0"/>
            </a:br>
            <a:r>
              <a:rPr lang="en-US" dirty="0"/>
              <a:t>TÍTULOS  VALORES  CORPORATIVOS  O DE PARTICIPACIÓN</a:t>
            </a:r>
            <a:br>
              <a:rPr lang="en-US" dirty="0"/>
            </a:br>
            <a:endParaRPr lang="en-US" dirty="0"/>
          </a:p>
        </p:txBody>
      </p:sp>
      <p:sp>
        <p:nvSpPr>
          <p:cNvPr id="3" name="Marcador de contenido 2"/>
          <p:cNvSpPr>
            <a:spLocks noGrp="1"/>
          </p:cNvSpPr>
          <p:nvPr>
            <p:ph idx="1"/>
          </p:nvPr>
        </p:nvSpPr>
        <p:spPr>
          <a:solidFill>
            <a:schemeClr val="accent1">
              <a:lumMod val="60000"/>
              <a:lumOff val="40000"/>
            </a:schemeClr>
          </a:solidFill>
        </p:spPr>
        <p:txBody>
          <a:bodyPr/>
          <a:lstStyle/>
          <a:p>
            <a:pPr marL="0" indent="0" algn="just">
              <a:buNone/>
            </a:pPr>
            <a:r>
              <a:rPr lang="es-ES" sz="4000" dirty="0"/>
              <a:t>Son los que, además de incorporar obligaciones de pagar  sumas de dinero, permiten a su legítimo tenedor ejercer derechos políticos en la corporación que los ha emitido.</a:t>
            </a:r>
          </a:p>
          <a:p>
            <a:pPr algn="just"/>
            <a:r>
              <a:rPr lang="es-ES" sz="4000" dirty="0"/>
              <a:t>-	Las  acciones </a:t>
            </a:r>
          </a:p>
          <a:p>
            <a:pPr algn="just"/>
            <a:r>
              <a:rPr lang="es-ES" sz="4000" dirty="0"/>
              <a:t>-	Los bonos </a:t>
            </a:r>
          </a:p>
          <a:p>
            <a:endParaRPr lang="en-US" dirty="0"/>
          </a:p>
        </p:txBody>
      </p:sp>
    </p:spTree>
    <p:extLst>
      <p:ext uri="{BB962C8B-B14F-4D97-AF65-F5344CB8AC3E}">
        <p14:creationId xmlns:p14="http://schemas.microsoft.com/office/powerpoint/2010/main" val="11005331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rgbClr val="FFFF00"/>
          </a:solidFill>
        </p:spPr>
        <p:txBody>
          <a:bodyPr>
            <a:normAutofit fontScale="90000"/>
          </a:bodyPr>
          <a:lstStyle/>
          <a:p>
            <a:br>
              <a:rPr lang="en-US" dirty="0"/>
            </a:br>
            <a:r>
              <a:rPr lang="en-US" dirty="0"/>
              <a:t>TÍTULOS  VALORES   REPRESENTATIVOS  DE  MERCANCÍAS</a:t>
            </a:r>
            <a:br>
              <a:rPr lang="en-US" dirty="0"/>
            </a:br>
            <a:endParaRPr lang="en-US" dirty="0"/>
          </a:p>
        </p:txBody>
      </p:sp>
      <p:sp>
        <p:nvSpPr>
          <p:cNvPr id="3" name="Marcador de contenido 2"/>
          <p:cNvSpPr>
            <a:spLocks noGrp="1"/>
          </p:cNvSpPr>
          <p:nvPr>
            <p:ph idx="1"/>
          </p:nvPr>
        </p:nvSpPr>
        <p:spPr>
          <a:solidFill>
            <a:schemeClr val="accent5">
              <a:lumMod val="60000"/>
              <a:lumOff val="40000"/>
            </a:schemeClr>
          </a:solidFill>
        </p:spPr>
        <p:txBody>
          <a:bodyPr/>
          <a:lstStyle/>
          <a:p>
            <a:pPr marL="0" indent="0">
              <a:buNone/>
            </a:pPr>
            <a:r>
              <a:rPr lang="es-ES" dirty="0"/>
              <a:t>Son aquellos cuyo  objeto de la  obligación  incorporada es la entrega  de unas mercancías determinadas  en el título.</a:t>
            </a:r>
          </a:p>
          <a:p>
            <a:r>
              <a:rPr lang="es-ES" dirty="0"/>
              <a:t>1-	Certificado  de deposito</a:t>
            </a:r>
          </a:p>
          <a:p>
            <a:r>
              <a:rPr lang="es-ES" dirty="0"/>
              <a:t>2-	Carta  de  Porte</a:t>
            </a:r>
          </a:p>
          <a:p>
            <a:r>
              <a:rPr lang="es-ES" dirty="0"/>
              <a:t>3-	Conocimiento de embarque</a:t>
            </a:r>
          </a:p>
          <a:p>
            <a:endParaRPr lang="en-US" dirty="0"/>
          </a:p>
        </p:txBody>
      </p:sp>
    </p:spTree>
    <p:extLst>
      <p:ext uri="{BB962C8B-B14F-4D97-AF65-F5344CB8AC3E}">
        <p14:creationId xmlns:p14="http://schemas.microsoft.com/office/powerpoint/2010/main" val="3030118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lstStyle/>
          <a:p>
            <a:r>
              <a:rPr lang="es-ES" dirty="0"/>
              <a:t>     Títulos valores de contenido crediticio</a:t>
            </a:r>
            <a:endParaRPr lang="en-US" dirty="0"/>
          </a:p>
        </p:txBody>
      </p:sp>
      <p:sp>
        <p:nvSpPr>
          <p:cNvPr id="3" name="Marcador de contenido 2"/>
          <p:cNvSpPr>
            <a:spLocks noGrp="1"/>
          </p:cNvSpPr>
          <p:nvPr>
            <p:ph idx="1"/>
          </p:nvPr>
        </p:nvSpPr>
        <p:spPr>
          <a:solidFill>
            <a:schemeClr val="accent1">
              <a:lumMod val="60000"/>
              <a:lumOff val="40000"/>
            </a:schemeClr>
          </a:solidFill>
        </p:spPr>
        <p:txBody>
          <a:bodyPr>
            <a:normAutofit/>
          </a:bodyPr>
          <a:lstStyle/>
          <a:p>
            <a:pPr marL="0" indent="0">
              <a:buNone/>
            </a:pPr>
            <a:r>
              <a:rPr lang="es-ES" dirty="0"/>
              <a:t>                                                        Cheque </a:t>
            </a:r>
          </a:p>
          <a:p>
            <a:pPr marL="0" indent="0" algn="just">
              <a:buNone/>
            </a:pPr>
            <a:r>
              <a:rPr lang="es-ES" dirty="0"/>
              <a:t>El  cheque  es un título  valor de contenido crediticio, mediante el cual una parte llamada girador, ordena a la otra, denominada librado, mediante un formulario especial impreso, expedido por un banco, pagar  incondicionalmente  una suma  de  dinero en favor de otra parte  denominada beneficiario, que puede ser  determinado  o no, con o sin  limitaciones  de  negociabilidad.</a:t>
            </a:r>
          </a:p>
          <a:p>
            <a:pPr marL="0" indent="0" algn="just">
              <a:buNone/>
            </a:pPr>
            <a:r>
              <a:rPr lang="es-ES" dirty="0" err="1"/>
              <a:t>Ej</a:t>
            </a:r>
            <a:r>
              <a:rPr lang="es-ES" dirty="0"/>
              <a:t>:-     Páguese únicamente al primer beneficiario.</a:t>
            </a:r>
          </a:p>
          <a:p>
            <a:pPr marL="0" indent="0" algn="just">
              <a:buNone/>
            </a:pPr>
            <a:r>
              <a:rPr lang="es-ES" dirty="0"/>
              <a:t>-	El cheque puede estar  cruzado : en este  caso  el cheque sólo  podrá consignarse.</a:t>
            </a:r>
          </a:p>
          <a:p>
            <a:pPr marL="0" indent="0" algn="just">
              <a:buNone/>
            </a:pPr>
            <a:endParaRPr lang="en-US" dirty="0"/>
          </a:p>
        </p:txBody>
      </p:sp>
    </p:spTree>
    <p:extLst>
      <p:ext uri="{BB962C8B-B14F-4D97-AF65-F5344CB8AC3E}">
        <p14:creationId xmlns:p14="http://schemas.microsoft.com/office/powerpoint/2010/main" val="3139465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r>
              <a:rPr lang="es-ES" dirty="0"/>
              <a:t>                    Estructura del cheque</a:t>
            </a:r>
            <a:endParaRPr lang="en-US" dirty="0"/>
          </a:p>
        </p:txBody>
      </p:sp>
      <p:sp>
        <p:nvSpPr>
          <p:cNvPr id="3" name="Marcador de contenido 2"/>
          <p:cNvSpPr>
            <a:spLocks noGrp="1"/>
          </p:cNvSpPr>
          <p:nvPr>
            <p:ph idx="1"/>
          </p:nvPr>
        </p:nvSpPr>
        <p:spPr>
          <a:solidFill>
            <a:schemeClr val="accent3">
              <a:lumMod val="75000"/>
            </a:schemeClr>
          </a:solidFill>
        </p:spPr>
        <p:txBody>
          <a:bodyPr/>
          <a:lstStyle/>
          <a:p>
            <a:endParaRPr lang="es-ES" dirty="0"/>
          </a:p>
          <a:p>
            <a:r>
              <a:rPr lang="es-ES" dirty="0"/>
              <a:t>                                                                    LIBRADO( BANCO)</a:t>
            </a:r>
          </a:p>
          <a:p>
            <a:endParaRPr lang="es-ES" dirty="0"/>
          </a:p>
          <a:p>
            <a:endParaRPr lang="es-ES" dirty="0"/>
          </a:p>
          <a:p>
            <a:r>
              <a:rPr lang="es-ES" dirty="0"/>
              <a:t>            </a:t>
            </a:r>
          </a:p>
          <a:p>
            <a:r>
              <a:rPr lang="es-ES" dirty="0"/>
              <a:t>                       GIRADOR                                             BENEFICIARIO</a:t>
            </a:r>
          </a:p>
          <a:p>
            <a:r>
              <a:rPr lang="es-ES" dirty="0"/>
              <a:t>          (Titular de la cuenta)                  </a:t>
            </a:r>
          </a:p>
          <a:p>
            <a:r>
              <a:rPr lang="es-ES" dirty="0"/>
              <a:t>       </a:t>
            </a:r>
            <a:endParaRPr lang="en-US" dirty="0"/>
          </a:p>
        </p:txBody>
      </p:sp>
      <p:sp>
        <p:nvSpPr>
          <p:cNvPr id="4" name="Triángulo isósceles 3"/>
          <p:cNvSpPr/>
          <p:nvPr/>
        </p:nvSpPr>
        <p:spPr>
          <a:xfrm>
            <a:off x="4619659" y="2719449"/>
            <a:ext cx="3301182" cy="1710047"/>
          </a:xfrm>
          <a:prstGeom prst="triangle">
            <a:avLst>
              <a:gd name="adj" fmla="val 47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184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solidFill>
        </p:spPr>
        <p:txBody>
          <a:bodyPr>
            <a:normAutofit fontScale="90000"/>
          </a:bodyPr>
          <a:lstStyle/>
          <a:p>
            <a:br>
              <a:rPr lang="en-US" dirty="0"/>
            </a:br>
            <a:r>
              <a:rPr lang="en-US" dirty="0"/>
              <a:t>             </a:t>
            </a:r>
            <a:r>
              <a:rPr lang="en-US" dirty="0" err="1"/>
              <a:t>Elementos</a:t>
            </a:r>
            <a:r>
              <a:rPr lang="en-US" dirty="0"/>
              <a:t>  </a:t>
            </a:r>
            <a:r>
              <a:rPr lang="en-US" dirty="0" err="1"/>
              <a:t>Esenciales</a:t>
            </a:r>
            <a:r>
              <a:rPr lang="en-US" dirty="0"/>
              <a:t> del </a:t>
            </a:r>
            <a:r>
              <a:rPr lang="en-US" dirty="0" err="1"/>
              <a:t>cheque</a:t>
            </a:r>
            <a:br>
              <a:rPr lang="en-US" dirty="0"/>
            </a:br>
            <a:endParaRPr lang="en-US" dirty="0"/>
          </a:p>
        </p:txBody>
      </p:sp>
      <p:sp>
        <p:nvSpPr>
          <p:cNvPr id="3" name="Marcador de contenido 2"/>
          <p:cNvSpPr>
            <a:spLocks noGrp="1"/>
          </p:cNvSpPr>
          <p:nvPr>
            <p:ph idx="1"/>
          </p:nvPr>
        </p:nvSpPr>
        <p:spPr>
          <a:solidFill>
            <a:schemeClr val="accent1">
              <a:lumMod val="60000"/>
              <a:lumOff val="40000"/>
            </a:schemeClr>
          </a:solidFill>
        </p:spPr>
        <p:txBody>
          <a:bodyPr/>
          <a:lstStyle/>
          <a:p>
            <a:pPr marL="0" indent="0">
              <a:buNone/>
            </a:pPr>
            <a:r>
              <a:rPr lang="es-ES" dirty="0"/>
              <a:t>    </a:t>
            </a:r>
            <a:r>
              <a:rPr lang="es-ES" sz="2000" dirty="0"/>
              <a:t>1-	Firma del  creador</a:t>
            </a:r>
          </a:p>
          <a:p>
            <a:r>
              <a:rPr lang="es-ES" sz="2000" dirty="0"/>
              <a:t>2-	La orden  incondicional  de pagar  determinada suma  de dinero.</a:t>
            </a:r>
          </a:p>
          <a:p>
            <a:r>
              <a:rPr lang="es-ES" sz="2000" dirty="0"/>
              <a:t>3-	El  nombre  del banco librado.</a:t>
            </a:r>
          </a:p>
          <a:p>
            <a:r>
              <a:rPr lang="es-ES" sz="2000" dirty="0"/>
              <a:t>4-	La  indicación de  ser pagadero a la orden o  al  portador.</a:t>
            </a:r>
          </a:p>
          <a:p>
            <a:endParaRPr lang="en-US" dirty="0"/>
          </a:p>
        </p:txBody>
      </p:sp>
      <p:pic>
        <p:nvPicPr>
          <p:cNvPr id="4" name="Imagen 3"/>
          <p:cNvPicPr>
            <a:picLocks noChangeAspect="1"/>
          </p:cNvPicPr>
          <p:nvPr/>
        </p:nvPicPr>
        <p:blipFill>
          <a:blip r:embed="rId2"/>
          <a:stretch>
            <a:fillRect/>
          </a:stretch>
        </p:blipFill>
        <p:spPr>
          <a:xfrm>
            <a:off x="1092530" y="3657599"/>
            <a:ext cx="10616540" cy="3200401"/>
          </a:xfrm>
          <a:prstGeom prst="rect">
            <a:avLst/>
          </a:prstGeom>
        </p:spPr>
      </p:pic>
    </p:spTree>
    <p:extLst>
      <p:ext uri="{BB962C8B-B14F-4D97-AF65-F5344CB8AC3E}">
        <p14:creationId xmlns:p14="http://schemas.microsoft.com/office/powerpoint/2010/main" val="1375473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solidFill>
        </p:spPr>
        <p:txBody>
          <a:bodyPr/>
          <a:lstStyle/>
          <a:p>
            <a:r>
              <a:rPr lang="es-ES" dirty="0"/>
              <a:t>                            EL CHEQUE</a:t>
            </a:r>
            <a:endParaRPr lang="en-US" dirty="0"/>
          </a:p>
        </p:txBody>
      </p:sp>
      <p:sp>
        <p:nvSpPr>
          <p:cNvPr id="3" name="Marcador de contenido 2"/>
          <p:cNvSpPr>
            <a:spLocks noGrp="1"/>
          </p:cNvSpPr>
          <p:nvPr>
            <p:ph idx="1"/>
          </p:nvPr>
        </p:nvSpPr>
        <p:spPr>
          <a:solidFill>
            <a:schemeClr val="accent1">
              <a:lumMod val="20000"/>
              <a:lumOff val="80000"/>
            </a:schemeClr>
          </a:solidFill>
        </p:spPr>
        <p:txBody>
          <a:bodyPr/>
          <a:lstStyle/>
          <a:p>
            <a:r>
              <a:rPr lang="es-ES" dirty="0"/>
              <a:t>La fecha no es un requisito esencial, sino facultativo, el cheque será siempre pagadero a la vista. </a:t>
            </a:r>
          </a:p>
          <a:p>
            <a:pPr marL="0" indent="0">
              <a:buNone/>
            </a:pPr>
            <a:r>
              <a:rPr lang="es-ES" dirty="0"/>
              <a:t>              </a:t>
            </a:r>
            <a:r>
              <a:rPr lang="es-ES" dirty="0">
                <a:solidFill>
                  <a:srgbClr val="FF0000"/>
                </a:solidFill>
              </a:rPr>
              <a:t>Partes  que intervienen en la  formación  del  cheque</a:t>
            </a:r>
          </a:p>
          <a:p>
            <a:pPr marL="0" indent="0" algn="just">
              <a:buNone/>
            </a:pPr>
            <a:r>
              <a:rPr lang="es-ES" dirty="0">
                <a:solidFill>
                  <a:srgbClr val="FF0000"/>
                </a:solidFill>
              </a:rPr>
              <a:t>Girador</a:t>
            </a:r>
            <a:r>
              <a:rPr lang="es-ES" dirty="0"/>
              <a:t>:  es  la persona natural o jurídica  que con su firma le da vida al  título  valor y  ordena  al  banco girado pagar determinada  suma de dinero, en favor  del  beneficiario, sea  éste determinado o  al portador.</a:t>
            </a:r>
          </a:p>
          <a:p>
            <a:pPr algn="just"/>
            <a:endParaRPr lang="es-ES" dirty="0"/>
          </a:p>
          <a:p>
            <a:pPr algn="just"/>
            <a:endParaRPr lang="es-ES" dirty="0"/>
          </a:p>
          <a:p>
            <a:pPr algn="just"/>
            <a:r>
              <a:rPr lang="es-ES" dirty="0"/>
              <a:t>                                   GIRADOR</a:t>
            </a:r>
            <a:endParaRPr lang="en-US" dirty="0"/>
          </a:p>
        </p:txBody>
      </p:sp>
      <p:sp>
        <p:nvSpPr>
          <p:cNvPr id="4" name="Triángulo isósceles 3"/>
          <p:cNvSpPr/>
          <p:nvPr/>
        </p:nvSpPr>
        <p:spPr>
          <a:xfrm>
            <a:off x="5545777" y="5011387"/>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315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tx2">
              <a:lumMod val="40000"/>
              <a:lumOff val="60000"/>
            </a:schemeClr>
          </a:solidFill>
        </p:spPr>
        <p:txBody>
          <a:bodyPr/>
          <a:lstStyle/>
          <a:p>
            <a:r>
              <a:rPr lang="es-ES" dirty="0"/>
              <a:t>                              EL CHEQUE</a:t>
            </a:r>
            <a:endParaRPr lang="en-US" dirty="0"/>
          </a:p>
        </p:txBody>
      </p:sp>
      <p:sp>
        <p:nvSpPr>
          <p:cNvPr id="3" name="Marcador de contenido 2"/>
          <p:cNvSpPr>
            <a:spLocks noGrp="1"/>
          </p:cNvSpPr>
          <p:nvPr>
            <p:ph idx="1"/>
          </p:nvPr>
        </p:nvSpPr>
        <p:spPr>
          <a:solidFill>
            <a:schemeClr val="accent4"/>
          </a:solidFill>
        </p:spPr>
        <p:txBody>
          <a:bodyPr/>
          <a:lstStyle/>
          <a:p>
            <a:r>
              <a:rPr lang="es-ES" dirty="0">
                <a:solidFill>
                  <a:srgbClr val="FF0000"/>
                </a:solidFill>
              </a:rPr>
              <a:t>Obligaciones  del  girador con el banco  librado</a:t>
            </a:r>
          </a:p>
          <a:p>
            <a:pPr marL="0" indent="0">
              <a:buNone/>
            </a:pPr>
            <a:r>
              <a:rPr lang="es-ES" dirty="0"/>
              <a:t>1-Firmar  con la misma firma que está registrada  en el contrato de cuenta corriente bancaria.</a:t>
            </a:r>
          </a:p>
          <a:p>
            <a:pPr marL="0" indent="0">
              <a:buNone/>
            </a:pPr>
            <a:r>
              <a:rPr lang="es-ES" dirty="0"/>
              <a:t>2-Tener  los fondos suficientes para pagar los cheques  que gire.</a:t>
            </a:r>
          </a:p>
          <a:p>
            <a:pPr marL="0" indent="0">
              <a:buNone/>
            </a:pPr>
            <a:r>
              <a:rPr lang="es-ES" dirty="0"/>
              <a:t>(Existen los  sobregiros  automáticos, hasta  por una suma determinada, esta  situación  obliga  al  banco  librado pagar cheques  hasta  la suma autorizada por sobregiro.)</a:t>
            </a:r>
          </a:p>
          <a:p>
            <a:endParaRPr lang="en-US" dirty="0"/>
          </a:p>
        </p:txBody>
      </p:sp>
    </p:spTree>
    <p:extLst>
      <p:ext uri="{BB962C8B-B14F-4D97-AF65-F5344CB8AC3E}">
        <p14:creationId xmlns:p14="http://schemas.microsoft.com/office/powerpoint/2010/main" val="1916509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solidFill>
        </p:spPr>
        <p:txBody>
          <a:bodyPr/>
          <a:lstStyle/>
          <a:p>
            <a:r>
              <a:rPr lang="es-ES" dirty="0"/>
              <a:t>                             EL CHEQUE</a:t>
            </a:r>
            <a:endParaRPr lang="en-US" dirty="0"/>
          </a:p>
        </p:txBody>
      </p:sp>
      <p:sp>
        <p:nvSpPr>
          <p:cNvPr id="3" name="Marcador de contenido 2"/>
          <p:cNvSpPr>
            <a:spLocks noGrp="1"/>
          </p:cNvSpPr>
          <p:nvPr>
            <p:ph idx="1"/>
          </p:nvPr>
        </p:nvSpPr>
        <p:spPr>
          <a:xfrm>
            <a:off x="838200" y="1690688"/>
            <a:ext cx="10515600" cy="4351338"/>
          </a:xfrm>
          <a:solidFill>
            <a:schemeClr val="accent6">
              <a:lumMod val="60000"/>
              <a:lumOff val="40000"/>
            </a:schemeClr>
          </a:solidFill>
        </p:spPr>
        <p:txBody>
          <a:bodyPr/>
          <a:lstStyle/>
          <a:p>
            <a:pPr marL="0" indent="0" algn="just">
              <a:buNone/>
            </a:pPr>
            <a:r>
              <a:rPr lang="es-ES" dirty="0">
                <a:solidFill>
                  <a:srgbClr val="FF0000"/>
                </a:solidFill>
              </a:rPr>
              <a:t>El  librado: </a:t>
            </a:r>
            <a:r>
              <a:rPr lang="es-ES" dirty="0"/>
              <a:t>Es  un banco  legalmente  establecido,  vigilado  por la Superintendencia Financiera, que ha celebrado el contrato  de cuenta corriente bancaria, autorizando al  titular para  girar cheques  sobre su cuenta.</a:t>
            </a:r>
          </a:p>
          <a:p>
            <a:endParaRPr lang="es-ES" dirty="0"/>
          </a:p>
          <a:p>
            <a:r>
              <a:rPr lang="es-ES" dirty="0"/>
              <a:t>                                                           LIBRADO( BANCO)</a:t>
            </a:r>
            <a:endParaRPr lang="en-US" dirty="0"/>
          </a:p>
        </p:txBody>
      </p:sp>
      <p:sp>
        <p:nvSpPr>
          <p:cNvPr id="4" name="Triángulo isósceles 3"/>
          <p:cNvSpPr/>
          <p:nvPr/>
        </p:nvSpPr>
        <p:spPr>
          <a:xfrm>
            <a:off x="4500748" y="4013860"/>
            <a:ext cx="2006930" cy="15200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613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lstStyle/>
          <a:p>
            <a:r>
              <a:rPr lang="es-ES" dirty="0"/>
              <a:t>                          EL CHEQUE</a:t>
            </a:r>
            <a:endParaRPr lang="en-US" dirty="0"/>
          </a:p>
        </p:txBody>
      </p:sp>
      <p:sp>
        <p:nvSpPr>
          <p:cNvPr id="3" name="Marcador de contenido 2"/>
          <p:cNvSpPr>
            <a:spLocks noGrp="1"/>
          </p:cNvSpPr>
          <p:nvPr>
            <p:ph idx="1"/>
          </p:nvPr>
        </p:nvSpPr>
        <p:spPr>
          <a:solidFill>
            <a:schemeClr val="accent4">
              <a:lumMod val="20000"/>
              <a:lumOff val="80000"/>
            </a:schemeClr>
          </a:solidFill>
        </p:spPr>
        <p:txBody>
          <a:bodyPr>
            <a:normAutofit fontScale="85000" lnSpcReduction="20000"/>
          </a:bodyPr>
          <a:lstStyle/>
          <a:p>
            <a:r>
              <a:rPr lang="es-ES" dirty="0">
                <a:solidFill>
                  <a:srgbClr val="FF0000"/>
                </a:solidFill>
              </a:rPr>
              <a:t>Obligaciones  del  Banco  librado  frente  al girador  del cheque    </a:t>
            </a:r>
          </a:p>
          <a:p>
            <a:r>
              <a:rPr lang="es-ES" dirty="0"/>
              <a:t>1-	Obligación de Pagar los cheques. Art. 720 </a:t>
            </a:r>
          </a:p>
          <a:p>
            <a:r>
              <a:rPr lang="es-ES" dirty="0">
                <a:solidFill>
                  <a:srgbClr val="FF0000"/>
                </a:solidFill>
              </a:rPr>
              <a:t>Hechos  que liberan  al  banco  del no  pago  del cheque:</a:t>
            </a:r>
            <a:endParaRPr lang="es-ES" dirty="0"/>
          </a:p>
          <a:p>
            <a:r>
              <a:rPr lang="es-ES" dirty="0"/>
              <a:t>a-	Fondos insuficientes  del  girador.</a:t>
            </a:r>
          </a:p>
          <a:p>
            <a:r>
              <a:rPr lang="es-ES" dirty="0"/>
              <a:t>b-	Embargo  de la cuenta  del  girador, ( el patrimonio  del deudor es la …) </a:t>
            </a:r>
          </a:p>
          <a:p>
            <a:r>
              <a:rPr lang="es-ES" dirty="0"/>
              <a:t>c-	Liquidación obligatoria del girador (llegue una  orden de la superintendencia de Sociedades, el oficio  del liquidador de los bienes ), desde que se hayan hecho la notificación o aviso.</a:t>
            </a:r>
          </a:p>
          <a:p>
            <a:r>
              <a:rPr lang="es-ES" dirty="0"/>
              <a:t>d-	Que  el cheque  este enmendado.</a:t>
            </a:r>
          </a:p>
          <a:p>
            <a:r>
              <a:rPr lang="es-ES" dirty="0"/>
              <a:t>e-	El cobro del cheque prescribió :El cheque  debe  presentarse dentro  de los seis (6) meses siguientes  a su fecha de creación , de lo contrario la obligación del banco para  pagar el cheque prescribe.</a:t>
            </a:r>
          </a:p>
          <a:p>
            <a:endParaRPr lang="en-US" dirty="0"/>
          </a:p>
        </p:txBody>
      </p:sp>
    </p:spTree>
    <p:extLst>
      <p:ext uri="{BB962C8B-B14F-4D97-AF65-F5344CB8AC3E}">
        <p14:creationId xmlns:p14="http://schemas.microsoft.com/office/powerpoint/2010/main" val="18315808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40000"/>
              <a:lumOff val="60000"/>
            </a:schemeClr>
          </a:solidFill>
        </p:spPr>
        <p:txBody>
          <a:bodyPr>
            <a:normAutofit/>
          </a:bodyPr>
          <a:lstStyle/>
          <a:p>
            <a:r>
              <a:rPr lang="en-US" sz="3200" dirty="0"/>
              <a:t>TÍTULOS  VALORES  CORPORATIVOS  O DE PARTICIPACIÓN:</a:t>
            </a:r>
            <a:br>
              <a:rPr lang="en-US" sz="3200" dirty="0"/>
            </a:br>
            <a:endParaRPr lang="en-US" sz="3200" dirty="0"/>
          </a:p>
        </p:txBody>
      </p:sp>
      <p:sp>
        <p:nvSpPr>
          <p:cNvPr id="3" name="Marcador de contenido 2"/>
          <p:cNvSpPr>
            <a:spLocks noGrp="1"/>
          </p:cNvSpPr>
          <p:nvPr>
            <p:ph idx="1"/>
          </p:nvPr>
        </p:nvSpPr>
        <p:spPr>
          <a:solidFill>
            <a:schemeClr val="accent4">
              <a:lumMod val="60000"/>
              <a:lumOff val="40000"/>
            </a:schemeClr>
          </a:solidFill>
        </p:spPr>
        <p:txBody>
          <a:bodyPr/>
          <a:lstStyle/>
          <a:p>
            <a:pPr marL="0" indent="0">
              <a:buNone/>
            </a:pPr>
            <a:r>
              <a:rPr lang="es-ES" sz="3600" dirty="0"/>
              <a:t>Son los que, además de incorporar obligaciones de pagar  sumas de dinero, permiten a su legítimo tenedor ejercer derechos políticos en la corporación que los ha emitido.</a:t>
            </a:r>
          </a:p>
          <a:p>
            <a:r>
              <a:rPr lang="es-ES" sz="3600" dirty="0"/>
              <a:t>-	Las  acciones </a:t>
            </a:r>
          </a:p>
          <a:p>
            <a:r>
              <a:rPr lang="es-ES" sz="3600" dirty="0"/>
              <a:t>-	Los bonos </a:t>
            </a:r>
          </a:p>
          <a:p>
            <a:endParaRPr lang="en-US" dirty="0"/>
          </a:p>
        </p:txBody>
      </p:sp>
    </p:spTree>
    <p:extLst>
      <p:ext uri="{BB962C8B-B14F-4D97-AF65-F5344CB8AC3E}">
        <p14:creationId xmlns:p14="http://schemas.microsoft.com/office/powerpoint/2010/main" val="283490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solidFill>
        </p:spPr>
        <p:txBody>
          <a:bodyPr>
            <a:normAutofit fontScale="90000"/>
          </a:bodyPr>
          <a:lstStyle/>
          <a:p>
            <a:br>
              <a:rPr lang="es-ES" dirty="0"/>
            </a:br>
            <a:r>
              <a:rPr lang="es-ES" dirty="0"/>
              <a:t>            El  derecho  comercial  en Colombia</a:t>
            </a:r>
            <a:br>
              <a:rPr lang="es-ES" dirty="0"/>
            </a:br>
            <a:endParaRPr lang="en-US" dirty="0"/>
          </a:p>
        </p:txBody>
      </p:sp>
      <p:sp>
        <p:nvSpPr>
          <p:cNvPr id="3" name="Marcador de contenido 2"/>
          <p:cNvSpPr>
            <a:spLocks noGrp="1"/>
          </p:cNvSpPr>
          <p:nvPr>
            <p:ph idx="1"/>
          </p:nvPr>
        </p:nvSpPr>
        <p:spPr>
          <a:solidFill>
            <a:schemeClr val="accent4">
              <a:lumMod val="60000"/>
              <a:lumOff val="40000"/>
            </a:schemeClr>
          </a:solidFill>
        </p:spPr>
        <p:txBody>
          <a:bodyPr>
            <a:normAutofit lnSpcReduction="10000"/>
          </a:bodyPr>
          <a:lstStyle/>
          <a:p>
            <a:pPr marL="0" indent="0">
              <a:buNone/>
            </a:pPr>
            <a:endParaRPr lang="es-ES" dirty="0"/>
          </a:p>
          <a:p>
            <a:pPr algn="just"/>
            <a:r>
              <a:rPr lang="es-ES" sz="3200" dirty="0"/>
              <a:t>En el año  1.853 se crea  el  1er código  de Comercio, que era  una réplica del código  español.</a:t>
            </a:r>
          </a:p>
          <a:p>
            <a:pPr algn="just"/>
            <a:r>
              <a:rPr lang="es-ES" sz="3200" dirty="0"/>
              <a:t>Después en el año 1.887 se crea  el segundo  código de comercio, dedicando especial interés  al  tema marítimo.</a:t>
            </a:r>
          </a:p>
          <a:p>
            <a:pPr algn="just"/>
            <a:r>
              <a:rPr lang="es-ES" sz="3200" dirty="0"/>
              <a:t>En el año  1.970  se crea  el tercer  código  de comercio mediante  el decreto 410 de 1971, es el código que actualmente rige en materia comercial, con varias reformas que le han hecho.</a:t>
            </a:r>
          </a:p>
          <a:p>
            <a:endParaRPr lang="en-US" dirty="0"/>
          </a:p>
        </p:txBody>
      </p:sp>
    </p:spTree>
    <p:extLst>
      <p:ext uri="{BB962C8B-B14F-4D97-AF65-F5344CB8AC3E}">
        <p14:creationId xmlns:p14="http://schemas.microsoft.com/office/powerpoint/2010/main" val="13516842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lstStyle/>
          <a:p>
            <a:r>
              <a:rPr lang="en-US" dirty="0"/>
              <a:t>TÍTULOS  VALORES  CORPORATIVOS  O DE PARTICIPACIÓN</a:t>
            </a:r>
          </a:p>
        </p:txBody>
      </p:sp>
      <p:sp>
        <p:nvSpPr>
          <p:cNvPr id="3" name="Marcador de contenido 2"/>
          <p:cNvSpPr>
            <a:spLocks noGrp="1"/>
          </p:cNvSpPr>
          <p:nvPr>
            <p:ph idx="1"/>
          </p:nvPr>
        </p:nvSpPr>
        <p:spPr>
          <a:solidFill>
            <a:schemeClr val="accent5">
              <a:lumMod val="60000"/>
              <a:lumOff val="40000"/>
            </a:schemeClr>
          </a:solidFill>
        </p:spPr>
        <p:txBody>
          <a:bodyPr>
            <a:normAutofit fontScale="92500" lnSpcReduction="10000"/>
          </a:bodyPr>
          <a:lstStyle/>
          <a:p>
            <a:r>
              <a:rPr lang="es-ES" dirty="0"/>
              <a:t>Bonos: Son títulos  valores que  incorporan una parte  alícuota de un crédito colectivo  constituido a cargo  de una sociedad  sujeta a la inspección y vigilancia del gobierno.</a:t>
            </a:r>
          </a:p>
          <a:p>
            <a:r>
              <a:rPr lang="es-ES" dirty="0"/>
              <a:t>Alícuota: se  identifica con la noción de proporción</a:t>
            </a:r>
          </a:p>
          <a:p>
            <a:r>
              <a:rPr lang="es-ES" dirty="0"/>
              <a:t>Por lo general, las  personas jurídicas en situaciones  económicas difíciles acuden a la emisión de bonos.</a:t>
            </a:r>
          </a:p>
          <a:p>
            <a:pPr marL="0" indent="0">
              <a:buNone/>
            </a:pPr>
            <a:endParaRPr lang="es-ES" dirty="0"/>
          </a:p>
          <a:p>
            <a:r>
              <a:rPr lang="es-ES" dirty="0"/>
              <a:t>Los  bonos  pueden ser convertibles  en acciones, eso  depende de la voluntad del tenedor.</a:t>
            </a:r>
          </a:p>
          <a:p>
            <a:r>
              <a:rPr lang="es-ES" dirty="0"/>
              <a:t>Si convierte  el bono en acciones recibe un número  determinado de acciones.</a:t>
            </a:r>
          </a:p>
          <a:p>
            <a:endParaRPr lang="en-US" dirty="0"/>
          </a:p>
        </p:txBody>
      </p:sp>
    </p:spTree>
    <p:extLst>
      <p:ext uri="{BB962C8B-B14F-4D97-AF65-F5344CB8AC3E}">
        <p14:creationId xmlns:p14="http://schemas.microsoft.com/office/powerpoint/2010/main" val="408848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5696" y="377001"/>
            <a:ext cx="10515600" cy="1325563"/>
          </a:xfrm>
          <a:solidFill>
            <a:schemeClr val="accent1">
              <a:lumMod val="40000"/>
              <a:lumOff val="60000"/>
            </a:schemeClr>
          </a:solidFill>
        </p:spPr>
        <p:txBody>
          <a:bodyPr/>
          <a:lstStyle/>
          <a:p>
            <a:r>
              <a:rPr lang="en-US" dirty="0"/>
              <a:t>TÍTULOS  VALORES  CORPORATIVOS  O DE PARTICIPACIÓN</a:t>
            </a:r>
          </a:p>
        </p:txBody>
      </p:sp>
      <p:sp>
        <p:nvSpPr>
          <p:cNvPr id="3" name="Marcador de contenido 2"/>
          <p:cNvSpPr>
            <a:spLocks noGrp="1"/>
          </p:cNvSpPr>
          <p:nvPr>
            <p:ph idx="1"/>
          </p:nvPr>
        </p:nvSpPr>
        <p:spPr>
          <a:solidFill>
            <a:schemeClr val="accent3">
              <a:lumMod val="75000"/>
            </a:schemeClr>
          </a:solidFill>
        </p:spPr>
        <p:txBody>
          <a:bodyPr/>
          <a:lstStyle/>
          <a:p>
            <a:r>
              <a:rPr lang="es-ES" dirty="0"/>
              <a:t>UNA  SOCIEDAD  POR ACCIONES  PUEDE EMITIR BONOS, SIEMPRE Y CUANDO LAS ACCIONES ESTÉN  INSCRITAS  EN BOLSA.</a:t>
            </a:r>
          </a:p>
          <a:p>
            <a:r>
              <a:rPr lang="es-ES" dirty="0"/>
              <a:t>DEBE  SOLICITAR AUTORIZACIÓN  DE LA SUPERINTENDENCIA FINANCIERA .</a:t>
            </a:r>
          </a:p>
          <a:p>
            <a:r>
              <a:rPr lang="es-ES" dirty="0"/>
              <a:t>Sura emitirá hoy  BONOS POR  750.000 millones.</a:t>
            </a:r>
          </a:p>
          <a:p>
            <a:endParaRPr lang="en-US" dirty="0"/>
          </a:p>
        </p:txBody>
      </p:sp>
    </p:spTree>
    <p:extLst>
      <p:ext uri="{BB962C8B-B14F-4D97-AF65-F5344CB8AC3E}">
        <p14:creationId xmlns:p14="http://schemas.microsoft.com/office/powerpoint/2010/main" val="27148020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lstStyle/>
          <a:p>
            <a:r>
              <a:rPr lang="en-US" dirty="0"/>
              <a:t>TÍTULOS  VALORES  CORPORATIVOS  O DE PARTICIPACIÓN</a:t>
            </a:r>
          </a:p>
        </p:txBody>
      </p:sp>
      <p:sp>
        <p:nvSpPr>
          <p:cNvPr id="3" name="Marcador de contenido 2"/>
          <p:cNvSpPr>
            <a:spLocks noGrp="1"/>
          </p:cNvSpPr>
          <p:nvPr>
            <p:ph idx="1"/>
          </p:nvPr>
        </p:nvSpPr>
        <p:spPr>
          <a:solidFill>
            <a:schemeClr val="accent2">
              <a:lumMod val="40000"/>
              <a:lumOff val="60000"/>
            </a:schemeClr>
          </a:solidFill>
        </p:spPr>
        <p:txBody>
          <a:bodyPr>
            <a:normAutofit fontScale="85000" lnSpcReduction="20000"/>
          </a:bodyPr>
          <a:lstStyle/>
          <a:p>
            <a:r>
              <a:rPr lang="es-ES" dirty="0"/>
              <a:t>Acciones: Son títulos valores de contenido  corporativo que representan una participación  del capital social.</a:t>
            </a:r>
          </a:p>
          <a:p>
            <a:r>
              <a:rPr lang="es-ES" dirty="0"/>
              <a:t>Las  acciones   son: Nominativas( significa colocar nombre) </a:t>
            </a:r>
          </a:p>
          <a:p>
            <a:r>
              <a:rPr lang="es-ES" dirty="0"/>
              <a:t>Nominativas requieren la inscripción  de su titular en el libro de registro de acciones que lleva la  sociedad.</a:t>
            </a:r>
          </a:p>
          <a:p>
            <a:r>
              <a:rPr lang="es-ES" dirty="0"/>
              <a:t>Antes existían estas acciones Al  portador son aquellas emitidas  a  favor de persona indeterminada. La comunidad andina de naciones (can) 1973  ya no las permite , razón: era una forma de lavar dinero.</a:t>
            </a:r>
          </a:p>
          <a:p>
            <a:r>
              <a:rPr lang="es-ES" dirty="0"/>
              <a:t> La  excepción más  importante y  común  respecto de la libre circulación de las acciones es la referente  al  derecho de preferencia</a:t>
            </a:r>
          </a:p>
          <a:p>
            <a:r>
              <a:rPr lang="es-ES" dirty="0"/>
              <a:t>Si  se pacta  el derecho  de preferencia en la negociación  de acciones, el  accionista está impedido para  enajenar su acción a un tercero hasta cuando se agoten los pasos que permitan el ejercicio del mencionado  derecho.</a:t>
            </a:r>
          </a:p>
          <a:p>
            <a:endParaRPr lang="en-US" dirty="0"/>
          </a:p>
        </p:txBody>
      </p:sp>
    </p:spTree>
    <p:extLst>
      <p:ext uri="{BB962C8B-B14F-4D97-AF65-F5344CB8AC3E}">
        <p14:creationId xmlns:p14="http://schemas.microsoft.com/office/powerpoint/2010/main" val="10324192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lumMod val="60000"/>
              <a:lumOff val="40000"/>
            </a:schemeClr>
          </a:solidFill>
        </p:spPr>
        <p:txBody>
          <a:bodyPr/>
          <a:lstStyle/>
          <a:p>
            <a:r>
              <a:rPr lang="en-US" dirty="0"/>
              <a:t>TÍTULOS  VALORES  CORPORATIVOS  O DE PARTICIPACIÓN</a:t>
            </a:r>
          </a:p>
        </p:txBody>
      </p:sp>
      <p:sp>
        <p:nvSpPr>
          <p:cNvPr id="3" name="Marcador de contenido 2"/>
          <p:cNvSpPr>
            <a:spLocks noGrp="1"/>
          </p:cNvSpPr>
          <p:nvPr>
            <p:ph idx="1"/>
          </p:nvPr>
        </p:nvSpPr>
        <p:spPr>
          <a:solidFill>
            <a:schemeClr val="accent4">
              <a:lumMod val="60000"/>
              <a:lumOff val="40000"/>
            </a:schemeClr>
          </a:solidFill>
        </p:spPr>
        <p:txBody>
          <a:bodyPr>
            <a:normAutofit/>
          </a:bodyPr>
          <a:lstStyle/>
          <a:p>
            <a:pPr algn="just"/>
            <a:r>
              <a:rPr lang="es-ES" sz="3600" dirty="0"/>
              <a:t>En los estatutos,   las sociedades  determinan el modus operandi del derecho de preferencia.  Por lo regular estipulan la primacía en la negociación a los demás accionistas y a la sociedad . </a:t>
            </a:r>
          </a:p>
          <a:p>
            <a:pPr algn="just"/>
            <a:r>
              <a:rPr lang="es-ES" sz="3600" dirty="0"/>
              <a:t>El  derecho  de preferencia se da siempre y cuando las  acciones  no estén inscritas en  bolsa,  pues, si están  inscritas da lugar a la libre negociabilidad.</a:t>
            </a:r>
          </a:p>
          <a:p>
            <a:pPr algn="just"/>
            <a:endParaRPr lang="es-ES" sz="3600" dirty="0"/>
          </a:p>
          <a:p>
            <a:pPr algn="just"/>
            <a:endParaRPr lang="en-US" sz="3600" dirty="0"/>
          </a:p>
        </p:txBody>
      </p:sp>
    </p:spTree>
    <p:extLst>
      <p:ext uri="{BB962C8B-B14F-4D97-AF65-F5344CB8AC3E}">
        <p14:creationId xmlns:p14="http://schemas.microsoft.com/office/powerpoint/2010/main" val="9777691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40000"/>
              <a:lumOff val="60000"/>
            </a:schemeClr>
          </a:solidFill>
        </p:spPr>
        <p:txBody>
          <a:bodyPr/>
          <a:lstStyle/>
          <a:p>
            <a:r>
              <a:rPr lang="es-ES" dirty="0"/>
              <a:t>                SOCIEDADES MERCANTILES</a:t>
            </a:r>
            <a:endParaRPr lang="en-US" dirty="0"/>
          </a:p>
        </p:txBody>
      </p:sp>
      <p:sp>
        <p:nvSpPr>
          <p:cNvPr id="3" name="Marcador de contenido 2"/>
          <p:cNvSpPr>
            <a:spLocks noGrp="1"/>
          </p:cNvSpPr>
          <p:nvPr>
            <p:ph idx="1"/>
          </p:nvPr>
        </p:nvSpPr>
        <p:spPr>
          <a:xfrm>
            <a:off x="838200" y="1825625"/>
            <a:ext cx="10515600" cy="4492048"/>
          </a:xfrm>
          <a:solidFill>
            <a:schemeClr val="accent5">
              <a:lumMod val="40000"/>
              <a:lumOff val="60000"/>
            </a:schemeClr>
          </a:solidFill>
        </p:spPr>
        <p:txBody>
          <a:bodyPr/>
          <a:lstStyle/>
          <a:p>
            <a:r>
              <a:rPr lang="es-ES" dirty="0"/>
              <a:t>Para  que se constituyen las  sociedades?</a:t>
            </a:r>
          </a:p>
          <a:p>
            <a:r>
              <a:rPr lang="es-ES" dirty="0"/>
              <a:t>La  sociedad  permite que se conjuguen  diversas  calidades que pueden requerirse para acometer la  explotación de un determinado  negocio.</a:t>
            </a:r>
          </a:p>
          <a:p>
            <a:r>
              <a:rPr lang="es-ES" dirty="0"/>
              <a:t>Acometer: comenzar una empresa, emprender. </a:t>
            </a:r>
          </a:p>
          <a:p>
            <a:endParaRPr lang="en-US" dirty="0"/>
          </a:p>
        </p:txBody>
      </p:sp>
      <p:pic>
        <p:nvPicPr>
          <p:cNvPr id="4" name="Imagen 3"/>
          <p:cNvPicPr>
            <a:picLocks noChangeAspect="1"/>
          </p:cNvPicPr>
          <p:nvPr/>
        </p:nvPicPr>
        <p:blipFill>
          <a:blip r:embed="rId2"/>
          <a:stretch>
            <a:fillRect/>
          </a:stretch>
        </p:blipFill>
        <p:spPr>
          <a:xfrm>
            <a:off x="2375065" y="4156364"/>
            <a:ext cx="7232073" cy="2020599"/>
          </a:xfrm>
          <a:prstGeom prst="rect">
            <a:avLst/>
          </a:prstGeom>
        </p:spPr>
      </p:pic>
    </p:spTree>
    <p:extLst>
      <p:ext uri="{BB962C8B-B14F-4D97-AF65-F5344CB8AC3E}">
        <p14:creationId xmlns:p14="http://schemas.microsoft.com/office/powerpoint/2010/main" val="19297597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lstStyle/>
          <a:p>
            <a:r>
              <a:rPr lang="en-US" dirty="0"/>
              <a:t>               SOCIEDADES MERCANTILES</a:t>
            </a:r>
          </a:p>
        </p:txBody>
      </p:sp>
      <p:sp>
        <p:nvSpPr>
          <p:cNvPr id="3" name="Marcador de contenido 2"/>
          <p:cNvSpPr>
            <a:spLocks noGrp="1"/>
          </p:cNvSpPr>
          <p:nvPr>
            <p:ph idx="1"/>
          </p:nvPr>
        </p:nvSpPr>
        <p:spPr>
          <a:solidFill>
            <a:schemeClr val="accent1">
              <a:lumMod val="60000"/>
              <a:lumOff val="40000"/>
            </a:schemeClr>
          </a:solidFill>
        </p:spPr>
        <p:txBody>
          <a:bodyPr>
            <a:normAutofit lnSpcReduction="10000"/>
          </a:bodyPr>
          <a:lstStyle/>
          <a:p>
            <a:pPr marL="0" indent="0" algn="just">
              <a:buNone/>
            </a:pPr>
            <a:r>
              <a:rPr lang="es-ES" dirty="0"/>
              <a:t>Es  el caso  habitual  de una persona  con conocimientos en alguna profesión u oficio ,  que  requiere  el concurso de uno o más  inversionistas  que le permita impulsar  sus  objetivos.</a:t>
            </a:r>
          </a:p>
          <a:p>
            <a:pPr marL="0" indent="0" algn="just">
              <a:buNone/>
            </a:pPr>
            <a:r>
              <a:rPr lang="es-ES" dirty="0"/>
              <a:t>Desde  el punto  de vista económico, la capacidad  de la sociedad  para  agrupar actividades, obtener  crédito y capital, le permite realizar  operaciones empresariales  de mayor  dimensión que  una sola  persona  podría realizar.  De  ahí  que, con relativa frecuencia el empresario individual prefiera sacrificar un porcentaje en la participación de su negocio con el fin de lograr  el respaldo económico indispensable para  poder asumir nuevos riesgos en la evolución de su empresa.</a:t>
            </a:r>
            <a:endParaRPr lang="en-US" dirty="0"/>
          </a:p>
        </p:txBody>
      </p:sp>
    </p:spTree>
    <p:extLst>
      <p:ext uri="{BB962C8B-B14F-4D97-AF65-F5344CB8AC3E}">
        <p14:creationId xmlns:p14="http://schemas.microsoft.com/office/powerpoint/2010/main" val="10504158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lumMod val="60000"/>
              <a:lumOff val="40000"/>
            </a:schemeClr>
          </a:solidFill>
        </p:spPr>
        <p:txBody>
          <a:bodyPr/>
          <a:lstStyle/>
          <a:p>
            <a:r>
              <a:rPr lang="en-US" dirty="0"/>
              <a:t>              SOCIEDADES MERCANTILES</a:t>
            </a:r>
          </a:p>
        </p:txBody>
      </p:sp>
      <p:sp>
        <p:nvSpPr>
          <p:cNvPr id="3" name="Marcador de contenido 2"/>
          <p:cNvSpPr>
            <a:spLocks noGrp="1"/>
          </p:cNvSpPr>
          <p:nvPr>
            <p:ph idx="1"/>
          </p:nvPr>
        </p:nvSpPr>
        <p:spPr>
          <a:solidFill>
            <a:schemeClr val="accent2">
              <a:lumMod val="40000"/>
              <a:lumOff val="60000"/>
            </a:schemeClr>
          </a:solidFill>
        </p:spPr>
        <p:txBody>
          <a:bodyPr>
            <a:normAutofit/>
          </a:bodyPr>
          <a:lstStyle/>
          <a:p>
            <a:pPr algn="just"/>
            <a:r>
              <a:rPr lang="es-ES" sz="4000" dirty="0"/>
              <a:t>La  capitalización por medio de los socios representa  una ventaja significativa respecto de los créditos de terceros, pues no generan una carga financiera para la sociedad  ni significan un pasivo externo que implique su restitución a un término  definido. </a:t>
            </a:r>
            <a:endParaRPr lang="en-US" sz="4000" dirty="0"/>
          </a:p>
        </p:txBody>
      </p:sp>
    </p:spTree>
    <p:extLst>
      <p:ext uri="{BB962C8B-B14F-4D97-AF65-F5344CB8AC3E}">
        <p14:creationId xmlns:p14="http://schemas.microsoft.com/office/powerpoint/2010/main" val="1874074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lstStyle/>
          <a:p>
            <a:r>
              <a:rPr lang="en-US" dirty="0"/>
              <a:t>               SOCIEDADES MERCANTILES</a:t>
            </a:r>
          </a:p>
        </p:txBody>
      </p:sp>
      <p:sp>
        <p:nvSpPr>
          <p:cNvPr id="3" name="Marcador de contenido 2"/>
          <p:cNvSpPr>
            <a:spLocks noGrp="1"/>
          </p:cNvSpPr>
          <p:nvPr>
            <p:ph idx="1"/>
          </p:nvPr>
        </p:nvSpPr>
        <p:spPr>
          <a:solidFill>
            <a:schemeClr val="accent5">
              <a:lumMod val="60000"/>
              <a:lumOff val="40000"/>
            </a:schemeClr>
          </a:solidFill>
        </p:spPr>
        <p:txBody>
          <a:bodyPr>
            <a:normAutofit fontScale="92500" lnSpcReduction="20000"/>
          </a:bodyPr>
          <a:lstStyle/>
          <a:p>
            <a:pPr algn="just"/>
            <a:r>
              <a:rPr lang="es-ES" dirty="0"/>
              <a:t>El rendimiento de estos recursos está  dado por las valorizaciones que experimente la acción, cuota  y por las utilidades que se causen al final de cada  ejercicio.</a:t>
            </a:r>
          </a:p>
          <a:p>
            <a:pPr algn="just"/>
            <a:r>
              <a:rPr lang="es-ES" dirty="0"/>
              <a:t>Desde  el punto  vista  legal, la existencia de las sociedades se justifica, esencialmente, porque les suministra a los particulares un esquema adecuado de organización de empresa.</a:t>
            </a:r>
          </a:p>
          <a:p>
            <a:pPr algn="just"/>
            <a:r>
              <a:rPr lang="es-ES" dirty="0"/>
              <a:t>La  gran  ventaja  de la sociedad se funda  en la limitación del  riesgo  de los aportantes, en los tipos  societarios  que se contempla.</a:t>
            </a:r>
          </a:p>
          <a:p>
            <a:pPr algn="just"/>
            <a:r>
              <a:rPr lang="es-ES" dirty="0"/>
              <a:t>Mientras que en la empresa individual  se hace  responsable de manera directa e ilimitada por las deudas derivadas de la explotación mercantil, en el esquema  societario  los acreedores    disponen del  patrimonio  social como  garantía de sus  deudas  y no pueden perseguir los bienes de los asociados salvo  contadas excepciones.</a:t>
            </a:r>
          </a:p>
          <a:p>
            <a:endParaRPr lang="en-US" dirty="0"/>
          </a:p>
        </p:txBody>
      </p:sp>
    </p:spTree>
    <p:extLst>
      <p:ext uri="{BB962C8B-B14F-4D97-AF65-F5344CB8AC3E}">
        <p14:creationId xmlns:p14="http://schemas.microsoft.com/office/powerpoint/2010/main" val="27266419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lumMod val="60000"/>
              <a:lumOff val="40000"/>
            </a:schemeClr>
          </a:solidFill>
        </p:spPr>
        <p:txBody>
          <a:bodyPr/>
          <a:lstStyle/>
          <a:p>
            <a:r>
              <a:rPr lang="en-US" dirty="0"/>
              <a:t>                   SOCIEDADES MERCANTILES</a:t>
            </a:r>
          </a:p>
        </p:txBody>
      </p:sp>
      <p:sp>
        <p:nvSpPr>
          <p:cNvPr id="3" name="Marcador de contenido 2"/>
          <p:cNvSpPr>
            <a:spLocks noGrp="1"/>
          </p:cNvSpPr>
          <p:nvPr>
            <p:ph idx="1"/>
          </p:nvPr>
        </p:nvSpPr>
        <p:spPr>
          <a:solidFill>
            <a:schemeClr val="accent6">
              <a:lumMod val="60000"/>
              <a:lumOff val="40000"/>
            </a:schemeClr>
          </a:solidFill>
        </p:spPr>
        <p:txBody>
          <a:bodyPr>
            <a:normAutofit/>
          </a:bodyPr>
          <a:lstStyle/>
          <a:p>
            <a:r>
              <a:rPr lang="es-ES" dirty="0"/>
              <a:t>Tipos de sociedades que contempla el código de comercio.</a:t>
            </a:r>
          </a:p>
          <a:p>
            <a:r>
              <a:rPr lang="es-ES" dirty="0"/>
              <a:t>-	Sociedad Colectiva( art. 294 y </a:t>
            </a:r>
            <a:r>
              <a:rPr lang="es-ES" dirty="0" err="1"/>
              <a:t>s.s</a:t>
            </a:r>
            <a:r>
              <a:rPr lang="es-ES" dirty="0"/>
              <a:t>)</a:t>
            </a:r>
          </a:p>
          <a:p>
            <a:r>
              <a:rPr lang="es-ES" dirty="0"/>
              <a:t>-	Sociedad Comandita Simple. ( 323 y 337 y </a:t>
            </a:r>
            <a:r>
              <a:rPr lang="es-ES" dirty="0" err="1"/>
              <a:t>s.s</a:t>
            </a:r>
            <a:r>
              <a:rPr lang="es-ES" dirty="0"/>
              <a:t>)</a:t>
            </a:r>
          </a:p>
          <a:p>
            <a:r>
              <a:rPr lang="es-ES" dirty="0"/>
              <a:t>-	Sociedad Comandita por Acciones (323 y 343 y </a:t>
            </a:r>
            <a:r>
              <a:rPr lang="es-ES" dirty="0" err="1"/>
              <a:t>s.s</a:t>
            </a:r>
            <a:r>
              <a:rPr lang="es-ES" dirty="0"/>
              <a:t>)</a:t>
            </a:r>
          </a:p>
          <a:p>
            <a:r>
              <a:rPr lang="es-ES" dirty="0"/>
              <a:t>-	Sociedad de Responsabilidad Limitada. ( 353 y </a:t>
            </a:r>
            <a:r>
              <a:rPr lang="es-ES" dirty="0" err="1"/>
              <a:t>s.s</a:t>
            </a:r>
            <a:r>
              <a:rPr lang="es-ES" dirty="0"/>
              <a:t>)</a:t>
            </a:r>
          </a:p>
          <a:p>
            <a:r>
              <a:rPr lang="es-ES" dirty="0"/>
              <a:t>-	Sociedad Anónima( 373 y </a:t>
            </a:r>
            <a:r>
              <a:rPr lang="es-ES" dirty="0" err="1"/>
              <a:t>s.s</a:t>
            </a:r>
            <a:r>
              <a:rPr lang="es-ES" dirty="0"/>
              <a:t>)</a:t>
            </a:r>
          </a:p>
          <a:p>
            <a:r>
              <a:rPr lang="es-ES" dirty="0"/>
              <a:t>-	Sociedad de Economía Mixta( 461 y </a:t>
            </a:r>
            <a:r>
              <a:rPr lang="es-ES" dirty="0" err="1"/>
              <a:t>s.s</a:t>
            </a:r>
            <a:r>
              <a:rPr lang="es-ES" dirty="0"/>
              <a:t>)</a:t>
            </a:r>
          </a:p>
          <a:p>
            <a:r>
              <a:rPr lang="es-ES" dirty="0"/>
              <a:t>-	Las Sociedades Extranjeras.( 469 y </a:t>
            </a:r>
            <a:r>
              <a:rPr lang="es-ES" dirty="0" err="1"/>
              <a:t>ss</a:t>
            </a:r>
            <a:r>
              <a:rPr lang="es-ES" dirty="0"/>
              <a:t>)</a:t>
            </a:r>
          </a:p>
          <a:p>
            <a:endParaRPr lang="es-ES" dirty="0"/>
          </a:p>
          <a:p>
            <a:endParaRPr lang="en-US" dirty="0"/>
          </a:p>
        </p:txBody>
      </p:sp>
    </p:spTree>
    <p:extLst>
      <p:ext uri="{BB962C8B-B14F-4D97-AF65-F5344CB8AC3E}">
        <p14:creationId xmlns:p14="http://schemas.microsoft.com/office/powerpoint/2010/main" val="20205931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20000"/>
              <a:lumOff val="80000"/>
            </a:schemeClr>
          </a:solidFill>
        </p:spPr>
        <p:txBody>
          <a:bodyPr/>
          <a:lstStyle/>
          <a:p>
            <a:r>
              <a:rPr lang="es-ES" dirty="0"/>
              <a:t>                      Sociedad Colectiva</a:t>
            </a:r>
            <a:endParaRPr lang="en-US" dirty="0"/>
          </a:p>
        </p:txBody>
      </p:sp>
      <p:sp>
        <p:nvSpPr>
          <p:cNvPr id="3" name="Marcador de contenido 2"/>
          <p:cNvSpPr>
            <a:spLocks noGrp="1"/>
          </p:cNvSpPr>
          <p:nvPr>
            <p:ph idx="1"/>
          </p:nvPr>
        </p:nvSpPr>
        <p:spPr>
          <a:solidFill>
            <a:schemeClr val="accent3">
              <a:lumMod val="75000"/>
            </a:schemeClr>
          </a:solidFill>
        </p:spPr>
        <p:txBody>
          <a:bodyPr>
            <a:normAutofit/>
          </a:bodyPr>
          <a:lstStyle/>
          <a:p>
            <a:pPr marL="0" indent="0" algn="just">
              <a:buNone/>
            </a:pPr>
            <a:r>
              <a:rPr lang="es-ES" sz="3600" dirty="0"/>
              <a:t>Es tipo de asociación en la que prevalece el carácter cerrado y muchas veces familiar de la asociación. En estas sociedades los vínculos de confianza se manifiestan en relaciones estrechas entre los asociados. También es frecuente la existencia de condiciones que tienen que ver con la idoneidad de sus integrantes o su vinculación a un núcleo familiar o de amistad. </a:t>
            </a:r>
            <a:endParaRPr lang="en-US" sz="3600" dirty="0"/>
          </a:p>
        </p:txBody>
      </p:sp>
    </p:spTree>
    <p:extLst>
      <p:ext uri="{BB962C8B-B14F-4D97-AF65-F5344CB8AC3E}">
        <p14:creationId xmlns:p14="http://schemas.microsoft.com/office/powerpoint/2010/main" val="96332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75000"/>
            </a:schemeClr>
          </a:solidFill>
        </p:spPr>
        <p:txBody>
          <a:bodyPr/>
          <a:lstStyle/>
          <a:p>
            <a:r>
              <a:rPr lang="es-ES" dirty="0"/>
              <a:t>                           Comerciantes</a:t>
            </a:r>
            <a:endParaRPr lang="en-US" dirty="0"/>
          </a:p>
        </p:txBody>
      </p:sp>
      <p:sp>
        <p:nvSpPr>
          <p:cNvPr id="3" name="Marcador de contenido 2"/>
          <p:cNvSpPr>
            <a:spLocks noGrp="1"/>
          </p:cNvSpPr>
          <p:nvPr>
            <p:ph idx="1"/>
          </p:nvPr>
        </p:nvSpPr>
        <p:spPr/>
        <p:txBody>
          <a:bodyPr/>
          <a:lstStyle/>
          <a:p>
            <a:pPr marL="0" indent="0" algn="just">
              <a:buNone/>
            </a:pPr>
            <a:r>
              <a:rPr lang="es-ES" dirty="0"/>
              <a:t>Artículo 10 Cód. de </a:t>
            </a:r>
            <a:r>
              <a:rPr lang="es-ES" dirty="0" err="1"/>
              <a:t>Cio</a:t>
            </a:r>
            <a:r>
              <a:rPr lang="es-ES" dirty="0"/>
              <a:t>. Son comerciantes las personas que profesionalmente se ocupan en alguna de las actividades que la ley considera mercantiles.</a:t>
            </a:r>
          </a:p>
          <a:p>
            <a:pPr marL="0" indent="0">
              <a:buNone/>
            </a:pPr>
            <a:r>
              <a:rPr lang="es-ES" dirty="0"/>
              <a:t>La calidad de comerciante se adquiere aunque la actividad mercantil se ejerza por medio de apoderado, intermediario o interpuesta persona.</a:t>
            </a:r>
            <a:endParaRPr lang="en-US" dirty="0"/>
          </a:p>
        </p:txBody>
      </p:sp>
      <p:pic>
        <p:nvPicPr>
          <p:cNvPr id="4" name="Imagen 3"/>
          <p:cNvPicPr>
            <a:picLocks noChangeAspect="1"/>
          </p:cNvPicPr>
          <p:nvPr/>
        </p:nvPicPr>
        <p:blipFill>
          <a:blip r:embed="rId2"/>
          <a:stretch>
            <a:fillRect/>
          </a:stretch>
        </p:blipFill>
        <p:spPr>
          <a:xfrm>
            <a:off x="953589" y="3931920"/>
            <a:ext cx="10306594" cy="2245043"/>
          </a:xfrm>
          <a:prstGeom prst="rect">
            <a:avLst/>
          </a:prstGeom>
        </p:spPr>
      </p:pic>
    </p:spTree>
    <p:extLst>
      <p:ext uri="{BB962C8B-B14F-4D97-AF65-F5344CB8AC3E}">
        <p14:creationId xmlns:p14="http://schemas.microsoft.com/office/powerpoint/2010/main" val="18703657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7566" y="365125"/>
            <a:ext cx="10836234" cy="1325563"/>
          </a:xfrm>
          <a:solidFill>
            <a:schemeClr val="accent4">
              <a:lumMod val="60000"/>
              <a:lumOff val="40000"/>
            </a:schemeClr>
          </a:solidFill>
        </p:spPr>
        <p:txBody>
          <a:bodyPr/>
          <a:lstStyle/>
          <a:p>
            <a:r>
              <a:rPr lang="es-ES" dirty="0"/>
              <a:t>              Sociedades en Comandita</a:t>
            </a:r>
            <a:endParaRPr lang="en-US" dirty="0"/>
          </a:p>
        </p:txBody>
      </p:sp>
      <p:sp>
        <p:nvSpPr>
          <p:cNvPr id="3" name="Marcador de contenido 2"/>
          <p:cNvSpPr>
            <a:spLocks noGrp="1"/>
          </p:cNvSpPr>
          <p:nvPr>
            <p:ph idx="1"/>
          </p:nvPr>
        </p:nvSpPr>
        <p:spPr>
          <a:xfrm>
            <a:off x="517566" y="1481240"/>
            <a:ext cx="10836234" cy="4351338"/>
          </a:xfrm>
          <a:solidFill>
            <a:schemeClr val="accent5">
              <a:lumMod val="40000"/>
              <a:lumOff val="60000"/>
            </a:schemeClr>
          </a:solidFill>
        </p:spPr>
        <p:txBody>
          <a:bodyPr>
            <a:normAutofit/>
          </a:bodyPr>
          <a:lstStyle/>
          <a:p>
            <a:pPr marL="0" indent="0" algn="just">
              <a:buNone/>
            </a:pPr>
            <a:r>
              <a:rPr lang="es-ES" sz="3200" dirty="0"/>
              <a:t>Son consideradas como formas asociativas mixtas, en la medida que se integran por dos categorías de asociados sujetos a regímenes jurídicos distintos:</a:t>
            </a:r>
          </a:p>
          <a:p>
            <a:pPr algn="just"/>
            <a:r>
              <a:rPr lang="es-ES" sz="3200" dirty="0"/>
              <a:t>Gestores: tienen el privilegio exclusivo de la administración de los negocios sociales.</a:t>
            </a:r>
          </a:p>
          <a:p>
            <a:pPr algn="just"/>
            <a:r>
              <a:rPr lang="es-ES" sz="3200" dirty="0"/>
              <a:t>Comanditarios: (aportan capital) están separados definitivamente de la administración de la </a:t>
            </a:r>
            <a:r>
              <a:rPr lang="es-ES" sz="3200"/>
              <a:t>sociedad, pero </a:t>
            </a:r>
            <a:r>
              <a:rPr lang="es-ES" sz="3200" dirty="0"/>
              <a:t>pueden vigilar, fiscalizar, nombrar administradores, salvo que exista prohibición. </a:t>
            </a:r>
            <a:endParaRPr lang="en-US" sz="3200" dirty="0"/>
          </a:p>
        </p:txBody>
      </p:sp>
    </p:spTree>
    <p:extLst>
      <p:ext uri="{BB962C8B-B14F-4D97-AF65-F5344CB8AC3E}">
        <p14:creationId xmlns:p14="http://schemas.microsoft.com/office/powerpoint/2010/main" val="11685961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40000"/>
              <a:lumOff val="60000"/>
            </a:schemeClr>
          </a:solidFill>
        </p:spPr>
        <p:txBody>
          <a:bodyPr/>
          <a:lstStyle/>
          <a:p>
            <a:r>
              <a:rPr lang="es-ES" dirty="0"/>
              <a:t>      Sociedad  de Responsabilidad  Limitada</a:t>
            </a:r>
            <a:endParaRPr lang="en-US" dirty="0"/>
          </a:p>
        </p:txBody>
      </p:sp>
      <p:sp>
        <p:nvSpPr>
          <p:cNvPr id="3" name="Marcador de contenido 2"/>
          <p:cNvSpPr>
            <a:spLocks noGrp="1"/>
          </p:cNvSpPr>
          <p:nvPr>
            <p:ph idx="1"/>
          </p:nvPr>
        </p:nvSpPr>
        <p:spPr>
          <a:solidFill>
            <a:schemeClr val="accent6">
              <a:lumMod val="60000"/>
              <a:lumOff val="40000"/>
            </a:schemeClr>
          </a:solidFill>
        </p:spPr>
        <p:txBody>
          <a:bodyPr>
            <a:normAutofit/>
          </a:bodyPr>
          <a:lstStyle/>
          <a:p>
            <a:pPr marL="0" indent="0" algn="just">
              <a:buNone/>
            </a:pPr>
            <a:r>
              <a:rPr lang="es-ES" sz="3600" dirty="0"/>
              <a:t>La  sociedad  de Responsabilidad  Limitada: son un tipo de unión mercantil en la que como bien lo dice su nombre, la responsabilidad de los socios está limitada hasta el monto del capital que cada uno aportó al momento de constituir la compañía.</a:t>
            </a:r>
            <a:endParaRPr lang="en-US" sz="3600" dirty="0"/>
          </a:p>
        </p:txBody>
      </p:sp>
    </p:spTree>
    <p:extLst>
      <p:ext uri="{BB962C8B-B14F-4D97-AF65-F5344CB8AC3E}">
        <p14:creationId xmlns:p14="http://schemas.microsoft.com/office/powerpoint/2010/main" val="2709545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r>
              <a:rPr lang="en-US" dirty="0"/>
              <a:t>                    </a:t>
            </a:r>
            <a:r>
              <a:rPr lang="en-US" dirty="0" err="1"/>
              <a:t>Sociedad</a:t>
            </a:r>
            <a:r>
              <a:rPr lang="en-US" dirty="0"/>
              <a:t> </a:t>
            </a:r>
            <a:r>
              <a:rPr lang="en-US" dirty="0" err="1"/>
              <a:t>Anónima</a:t>
            </a:r>
            <a:endParaRPr lang="en-US" dirty="0"/>
          </a:p>
        </p:txBody>
      </p:sp>
      <p:sp>
        <p:nvSpPr>
          <p:cNvPr id="3" name="Marcador de contenido 2"/>
          <p:cNvSpPr>
            <a:spLocks noGrp="1"/>
          </p:cNvSpPr>
          <p:nvPr>
            <p:ph idx="1"/>
          </p:nvPr>
        </p:nvSpPr>
        <p:spPr>
          <a:solidFill>
            <a:schemeClr val="accent5">
              <a:lumMod val="40000"/>
              <a:lumOff val="60000"/>
            </a:schemeClr>
          </a:solidFill>
        </p:spPr>
        <p:txBody>
          <a:bodyPr>
            <a:normAutofit fontScale="92500"/>
          </a:bodyPr>
          <a:lstStyle/>
          <a:p>
            <a:pPr marL="0" indent="0" algn="just">
              <a:buNone/>
            </a:pPr>
            <a:r>
              <a:rPr lang="es-ES" sz="4000" dirty="0"/>
              <a:t>La  Sociedad Anónima: sigue siendo el prototipo de las sociedades de capital. De ahí que con frecuencia se utilice como medio para acometer proyectos de grandes dimensiones.</a:t>
            </a:r>
          </a:p>
          <a:p>
            <a:pPr marL="0" indent="0" algn="just">
              <a:buNone/>
            </a:pPr>
            <a:r>
              <a:rPr lang="es-ES" sz="4000" dirty="0"/>
              <a:t>La sociedad anónima es una forma societaria que se caracteriza por ser abierta, por ser una sociedad de capital, que por su naturaleza permite la negociación de sus acciones en el mercado de valores.</a:t>
            </a:r>
            <a:endParaRPr lang="en-US" sz="4000" dirty="0"/>
          </a:p>
        </p:txBody>
      </p:sp>
    </p:spTree>
    <p:extLst>
      <p:ext uri="{BB962C8B-B14F-4D97-AF65-F5344CB8AC3E}">
        <p14:creationId xmlns:p14="http://schemas.microsoft.com/office/powerpoint/2010/main" val="22203306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9A5FBBA-4666-49A9-A804-15D69FEB767D}"/>
              </a:ext>
            </a:extLst>
          </p:cNvPr>
          <p:cNvSpPr>
            <a:spLocks noGrp="1"/>
          </p:cNvSpPr>
          <p:nvPr>
            <p:ph type="title"/>
          </p:nvPr>
        </p:nvSpPr>
        <p:spPr>
          <a:xfrm>
            <a:off x="826396" y="586855"/>
            <a:ext cx="4230100" cy="3387497"/>
          </a:xfrm>
        </p:spPr>
        <p:txBody>
          <a:bodyPr anchor="b">
            <a:normAutofit/>
          </a:bodyPr>
          <a:lstStyle/>
          <a:p>
            <a:pPr algn="r"/>
            <a:r>
              <a:rPr lang="es-CO" sz="4000">
                <a:solidFill>
                  <a:srgbClr val="FFFFFF"/>
                </a:solidFill>
              </a:rPr>
              <a:t>                Sociedades Anónimas </a:t>
            </a:r>
          </a:p>
        </p:txBody>
      </p:sp>
      <p:sp>
        <p:nvSpPr>
          <p:cNvPr id="3" name="Marcador de contenido 2">
            <a:extLst>
              <a:ext uri="{FF2B5EF4-FFF2-40B4-BE49-F238E27FC236}">
                <a16:creationId xmlns:a16="http://schemas.microsoft.com/office/drawing/2014/main" id="{E1123E34-911B-45F8-B1E2-728495E4651B}"/>
              </a:ext>
            </a:extLst>
          </p:cNvPr>
          <p:cNvSpPr>
            <a:spLocks noGrp="1"/>
          </p:cNvSpPr>
          <p:nvPr>
            <p:ph idx="1"/>
          </p:nvPr>
        </p:nvSpPr>
        <p:spPr>
          <a:xfrm>
            <a:off x="6503158" y="649480"/>
            <a:ext cx="4862447" cy="5546047"/>
          </a:xfrm>
        </p:spPr>
        <p:txBody>
          <a:bodyPr anchor="ctr">
            <a:normAutofit/>
          </a:bodyPr>
          <a:lstStyle/>
          <a:p>
            <a:r>
              <a:rPr lang="es-ES" sz="2000" b="1" dirty="0"/>
              <a:t>Sociedades Anónimas Abiertas:</a:t>
            </a:r>
            <a:r>
              <a:rPr lang="es-ES" sz="2000" dirty="0"/>
              <a:t> son sociedades concebidas para tener un gran número de accionistas, que participarán en la sociedad con acciones cotizables en la bolsa de valores, lo que implica la circulación de una masa de capital grande, muy propio de grandes empresas, que son las movilizadoras de una economía.</a:t>
            </a:r>
            <a:endParaRPr lang="es-CO" sz="2000" dirty="0"/>
          </a:p>
        </p:txBody>
      </p:sp>
    </p:spTree>
    <p:extLst>
      <p:ext uri="{BB962C8B-B14F-4D97-AF65-F5344CB8AC3E}">
        <p14:creationId xmlns:p14="http://schemas.microsoft.com/office/powerpoint/2010/main" val="37033062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60000"/>
              <a:lumOff val="40000"/>
            </a:schemeClr>
          </a:solidFill>
        </p:spPr>
        <p:txBody>
          <a:bodyPr/>
          <a:lstStyle/>
          <a:p>
            <a:r>
              <a:rPr lang="en-US" dirty="0"/>
              <a:t>           SOCIEDAD DE ECONOMÍA MIXTA</a:t>
            </a:r>
          </a:p>
        </p:txBody>
      </p:sp>
      <p:sp>
        <p:nvSpPr>
          <p:cNvPr id="3" name="Marcador de contenido 2"/>
          <p:cNvSpPr>
            <a:spLocks noGrp="1"/>
          </p:cNvSpPr>
          <p:nvPr>
            <p:ph idx="1"/>
          </p:nvPr>
        </p:nvSpPr>
        <p:spPr>
          <a:solidFill>
            <a:schemeClr val="accent4">
              <a:lumMod val="60000"/>
              <a:lumOff val="40000"/>
            </a:schemeClr>
          </a:solidFill>
        </p:spPr>
        <p:txBody>
          <a:bodyPr/>
          <a:lstStyle/>
          <a:p>
            <a:pPr marL="0" indent="0" algn="just">
              <a:buNone/>
            </a:pPr>
            <a:r>
              <a:rPr lang="es-ES" dirty="0"/>
              <a:t> </a:t>
            </a:r>
            <a:r>
              <a:rPr lang="es-ES" sz="3600" dirty="0"/>
              <a:t>Son de economía mixta las sociedades comerciales que se constituyen con aportes estatales y de capital privado.</a:t>
            </a:r>
          </a:p>
          <a:p>
            <a:pPr marL="0" indent="0" algn="just">
              <a:buNone/>
            </a:pPr>
            <a:r>
              <a:rPr lang="es-ES" sz="3600" dirty="0"/>
              <a:t>Las sociedades de economía mixta se sujetan a las reglas del derecho privado y a la jurisdicción ordinaria, salvo disposición legal en contrario</a:t>
            </a:r>
            <a:r>
              <a:rPr lang="es-ES" sz="4000" dirty="0"/>
              <a:t>.</a:t>
            </a:r>
          </a:p>
          <a:p>
            <a:pPr marL="0" indent="0" algn="just">
              <a:buNone/>
            </a:pPr>
            <a:r>
              <a:rPr lang="es-ES" sz="4000" dirty="0" err="1"/>
              <a:t>Ej</a:t>
            </a:r>
            <a:r>
              <a:rPr lang="es-ES" sz="4000" dirty="0"/>
              <a:t>: Ecopetrol, ETB, Transmilenio</a:t>
            </a:r>
          </a:p>
          <a:p>
            <a:pPr algn="just"/>
            <a:endParaRPr lang="es-ES" sz="4000" dirty="0"/>
          </a:p>
          <a:p>
            <a:pPr marL="0" indent="0">
              <a:buNone/>
            </a:pPr>
            <a:endParaRPr lang="en-US" dirty="0"/>
          </a:p>
        </p:txBody>
      </p:sp>
    </p:spTree>
    <p:extLst>
      <p:ext uri="{BB962C8B-B14F-4D97-AF65-F5344CB8AC3E}">
        <p14:creationId xmlns:p14="http://schemas.microsoft.com/office/powerpoint/2010/main" val="4623702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lstStyle/>
          <a:p>
            <a:r>
              <a:rPr lang="en-US" dirty="0"/>
              <a:t>                  SOCIEDAD EXTRANJERA</a:t>
            </a:r>
          </a:p>
        </p:txBody>
      </p:sp>
      <p:sp>
        <p:nvSpPr>
          <p:cNvPr id="3" name="Marcador de contenido 2"/>
          <p:cNvSpPr>
            <a:spLocks noGrp="1"/>
          </p:cNvSpPr>
          <p:nvPr>
            <p:ph idx="1"/>
          </p:nvPr>
        </p:nvSpPr>
        <p:spPr>
          <a:solidFill>
            <a:schemeClr val="accent5">
              <a:lumMod val="60000"/>
              <a:lumOff val="40000"/>
            </a:schemeClr>
          </a:solidFill>
        </p:spPr>
        <p:txBody>
          <a:bodyPr>
            <a:normAutofit/>
          </a:bodyPr>
          <a:lstStyle/>
          <a:p>
            <a:pPr marL="0" indent="0">
              <a:buNone/>
            </a:pPr>
            <a:r>
              <a:rPr lang="es-ES" dirty="0"/>
              <a:t> </a:t>
            </a:r>
            <a:r>
              <a:rPr lang="es-ES" sz="3200" dirty="0"/>
              <a:t>Son extranjeras las sociedades constituidas conforme a la ley de otro país y con domicilio principal en el exterior.</a:t>
            </a:r>
          </a:p>
          <a:p>
            <a:pPr marL="0" indent="0" algn="just">
              <a:buNone/>
            </a:pPr>
            <a:r>
              <a:rPr lang="es-ES" sz="3200" dirty="0"/>
              <a:t>ARTÍCULO 470. Código de Comercio. VIGILANCIA DEL ESTADO A SUCURSALES DE SOCIEDADES EXTRANJERAS CON ACTIVIDAD PERMANENTE EN COLOMBIA. Todas las sucursales de sociedades extranjeras que desarrollen actividades permanentes en Colombia estarán sometidas a la vigilancia del Estado, que se ejercerá por la Superintendencia Financiera o de Sociedades, según su objeto social</a:t>
            </a:r>
            <a:r>
              <a:rPr lang="es-ES" dirty="0"/>
              <a:t>.</a:t>
            </a:r>
          </a:p>
        </p:txBody>
      </p:sp>
    </p:spTree>
    <p:extLst>
      <p:ext uri="{BB962C8B-B14F-4D97-AF65-F5344CB8AC3E}">
        <p14:creationId xmlns:p14="http://schemas.microsoft.com/office/powerpoint/2010/main" val="3797367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lumMod val="60000"/>
              <a:lumOff val="40000"/>
            </a:schemeClr>
          </a:solidFill>
        </p:spPr>
        <p:txBody>
          <a:bodyPr/>
          <a:lstStyle/>
          <a:p>
            <a:r>
              <a:rPr lang="es-ES" dirty="0"/>
              <a:t>REQUISITOS PARA EMPRENDER NEGOCIOS PERMANENTES EN COLOMBIA&gt;. </a:t>
            </a:r>
            <a:endParaRPr lang="en-US" dirty="0"/>
          </a:p>
        </p:txBody>
      </p:sp>
      <p:sp>
        <p:nvSpPr>
          <p:cNvPr id="3" name="Marcador de contenido 2"/>
          <p:cNvSpPr>
            <a:spLocks noGrp="1"/>
          </p:cNvSpPr>
          <p:nvPr>
            <p:ph idx="1"/>
          </p:nvPr>
        </p:nvSpPr>
        <p:spPr>
          <a:solidFill>
            <a:schemeClr val="accent3">
              <a:lumMod val="40000"/>
              <a:lumOff val="60000"/>
            </a:schemeClr>
          </a:solidFill>
        </p:spPr>
        <p:txBody>
          <a:bodyPr>
            <a:normAutofit lnSpcReduction="10000"/>
          </a:bodyPr>
          <a:lstStyle/>
          <a:p>
            <a:r>
              <a:rPr lang="es-ES" dirty="0"/>
              <a:t>ARTÍCULO 471 Código de comercio. Para que una sociedad extranjera pueda emprender negocios permanentes en Colombia, establecerá una sucursal con domicilio en el territorio nacional, para lo cual cumplirá los siguientes requisitos:</a:t>
            </a:r>
          </a:p>
          <a:p>
            <a:pPr marL="0" indent="0">
              <a:buNone/>
            </a:pPr>
            <a:r>
              <a:rPr lang="es-ES" dirty="0"/>
              <a:t>1) Protocolizar en una notaría del lugar elegido para su domicilio en el país, copias auténticas del documento de su fundación, de sus estatutos, la resolución o acto que acordó su establecimiento en Colombia y de los que acrediten la existencia de la sociedad y la personería de sus representantes, y</a:t>
            </a:r>
          </a:p>
          <a:p>
            <a:pPr marL="0" indent="0">
              <a:buNone/>
            </a:pPr>
            <a:r>
              <a:rPr lang="es-ES" dirty="0"/>
              <a:t>2) Obtener de la Superintendencia de Sociedades o de la Financiera, según el caso, permiso para funcionar en el país.</a:t>
            </a:r>
          </a:p>
          <a:p>
            <a:endParaRPr lang="en-US" dirty="0"/>
          </a:p>
        </p:txBody>
      </p:sp>
    </p:spTree>
    <p:extLst>
      <p:ext uri="{BB962C8B-B14F-4D97-AF65-F5344CB8AC3E}">
        <p14:creationId xmlns:p14="http://schemas.microsoft.com/office/powerpoint/2010/main" val="33846889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lumMod val="40000"/>
              <a:lumOff val="60000"/>
            </a:schemeClr>
          </a:solidFill>
        </p:spPr>
        <p:txBody>
          <a:bodyPr/>
          <a:lstStyle/>
          <a:p>
            <a:r>
              <a:rPr lang="en-US" dirty="0"/>
              <a:t>         </a:t>
            </a:r>
            <a:r>
              <a:rPr lang="en-US" dirty="0" err="1"/>
              <a:t>Sociedad</a:t>
            </a:r>
            <a:r>
              <a:rPr lang="en-US" dirty="0"/>
              <a:t> </a:t>
            </a:r>
            <a:r>
              <a:rPr lang="en-US" dirty="0" err="1"/>
              <a:t>por</a:t>
            </a:r>
            <a:r>
              <a:rPr lang="en-US" dirty="0"/>
              <a:t> </a:t>
            </a:r>
            <a:r>
              <a:rPr lang="en-US" dirty="0" err="1"/>
              <a:t>Acciones</a:t>
            </a:r>
            <a:r>
              <a:rPr lang="en-US" dirty="0"/>
              <a:t> </a:t>
            </a:r>
            <a:r>
              <a:rPr lang="en-US" dirty="0" err="1"/>
              <a:t>Simplificada</a:t>
            </a:r>
            <a:r>
              <a:rPr lang="en-US" dirty="0"/>
              <a:t> </a:t>
            </a:r>
          </a:p>
        </p:txBody>
      </p:sp>
      <p:sp>
        <p:nvSpPr>
          <p:cNvPr id="3" name="Marcador de contenido 2"/>
          <p:cNvSpPr>
            <a:spLocks noGrp="1"/>
          </p:cNvSpPr>
          <p:nvPr>
            <p:ph idx="1"/>
          </p:nvPr>
        </p:nvSpPr>
        <p:spPr>
          <a:solidFill>
            <a:schemeClr val="tx2">
              <a:lumMod val="60000"/>
              <a:lumOff val="40000"/>
            </a:schemeClr>
          </a:solidFill>
        </p:spPr>
        <p:txBody>
          <a:bodyPr>
            <a:normAutofit/>
          </a:bodyPr>
          <a:lstStyle/>
          <a:p>
            <a:pPr algn="just"/>
            <a:r>
              <a:rPr lang="es-ES" sz="4000" dirty="0"/>
              <a:t> La sociedad por acciones simplificada podrá constituirse por una o varias personas naturales o jurídicas, quienes sólo serán responsables hasta el monto de sus respectivos aportes. La sociedad por acciones simplificada, una vez inscrita en el Registro Mercantil, formará una persona jurídica distinta de sus accionistas.</a:t>
            </a:r>
            <a:endParaRPr lang="en-US" sz="4000" dirty="0"/>
          </a:p>
        </p:txBody>
      </p:sp>
    </p:spTree>
    <p:extLst>
      <p:ext uri="{BB962C8B-B14F-4D97-AF65-F5344CB8AC3E}">
        <p14:creationId xmlns:p14="http://schemas.microsoft.com/office/powerpoint/2010/main" val="21923669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lumMod val="60000"/>
              <a:lumOff val="40000"/>
            </a:schemeClr>
          </a:solidFill>
        </p:spPr>
        <p:txBody>
          <a:bodyPr>
            <a:normAutofit fontScale="90000"/>
          </a:bodyPr>
          <a:lstStyle/>
          <a:p>
            <a:br>
              <a:rPr lang="es-ES" dirty="0"/>
            </a:br>
            <a:r>
              <a:rPr lang="es-ES" dirty="0"/>
              <a:t>          Cómo  se constituye la sociedad?</a:t>
            </a:r>
            <a:br>
              <a:rPr lang="es-ES" dirty="0"/>
            </a:br>
            <a:endParaRPr lang="en-US" dirty="0"/>
          </a:p>
        </p:txBody>
      </p:sp>
      <p:sp>
        <p:nvSpPr>
          <p:cNvPr id="3" name="Marcador de contenido 2"/>
          <p:cNvSpPr>
            <a:spLocks noGrp="1"/>
          </p:cNvSpPr>
          <p:nvPr>
            <p:ph idx="1"/>
          </p:nvPr>
        </p:nvSpPr>
        <p:spPr>
          <a:solidFill>
            <a:schemeClr val="accent5">
              <a:lumMod val="60000"/>
              <a:lumOff val="40000"/>
            </a:schemeClr>
          </a:solidFill>
        </p:spPr>
        <p:txBody>
          <a:bodyPr/>
          <a:lstStyle/>
          <a:p>
            <a:pPr marL="0" indent="0" algn="just">
              <a:buNone/>
            </a:pPr>
            <a:r>
              <a:rPr lang="es-ES" sz="4400" dirty="0"/>
              <a:t>La  sociedad  comercial  se  constituirá por escritura pública, pero si es una S.A.S  por documento  privado( excepción: si  los aportes iniciales  incluyen bienes inmuebles, se requiere  escritura pública.) </a:t>
            </a:r>
          </a:p>
          <a:p>
            <a:pPr algn="just"/>
            <a:r>
              <a:rPr lang="es-ES" sz="4400" dirty="0"/>
              <a:t>Qué  debe  contener el  documento?</a:t>
            </a:r>
          </a:p>
          <a:p>
            <a:endParaRPr lang="en-US" dirty="0"/>
          </a:p>
        </p:txBody>
      </p:sp>
    </p:spTree>
    <p:extLst>
      <p:ext uri="{BB962C8B-B14F-4D97-AF65-F5344CB8AC3E}">
        <p14:creationId xmlns:p14="http://schemas.microsoft.com/office/powerpoint/2010/main" val="3178055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solidFill>
        </p:spPr>
        <p:txBody>
          <a:bodyPr/>
          <a:lstStyle/>
          <a:p>
            <a:r>
              <a:rPr lang="es-ES" dirty="0"/>
              <a:t>                 Personas no comerciantes</a:t>
            </a:r>
            <a:endParaRPr lang="en-US" dirty="0"/>
          </a:p>
        </p:txBody>
      </p:sp>
      <p:sp>
        <p:nvSpPr>
          <p:cNvPr id="3" name="Marcador de contenido 2"/>
          <p:cNvSpPr>
            <a:spLocks noGrp="1"/>
          </p:cNvSpPr>
          <p:nvPr>
            <p:ph idx="1"/>
          </p:nvPr>
        </p:nvSpPr>
        <p:spPr>
          <a:solidFill>
            <a:schemeClr val="accent4">
              <a:lumMod val="60000"/>
              <a:lumOff val="40000"/>
            </a:schemeClr>
          </a:solidFill>
        </p:spPr>
        <p:txBody>
          <a:bodyPr>
            <a:normAutofit/>
          </a:bodyPr>
          <a:lstStyle/>
          <a:p>
            <a:pPr algn="just"/>
            <a:r>
              <a:rPr lang="es-ES" sz="4800" dirty="0"/>
              <a:t>Las personas que ejecuten ocasionalmente operaciones mercantiles no se considerarán comerciantes, pero estarán sujetas a las normas comerciales en cuanto a dichas operaciones.</a:t>
            </a:r>
            <a:endParaRPr lang="en-US" sz="4800" dirty="0"/>
          </a:p>
        </p:txBody>
      </p:sp>
    </p:spTree>
    <p:extLst>
      <p:ext uri="{BB962C8B-B14F-4D97-AF65-F5344CB8AC3E}">
        <p14:creationId xmlns:p14="http://schemas.microsoft.com/office/powerpoint/2010/main" val="378943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r>
              <a:rPr lang="es-ES" dirty="0"/>
              <a:t>       Capacidad para ejercer el comercio</a:t>
            </a:r>
            <a:endParaRPr lang="en-US" dirty="0"/>
          </a:p>
        </p:txBody>
      </p:sp>
      <p:sp>
        <p:nvSpPr>
          <p:cNvPr id="3" name="Marcador de contenido 2"/>
          <p:cNvSpPr>
            <a:spLocks noGrp="1"/>
          </p:cNvSpPr>
          <p:nvPr>
            <p:ph idx="1"/>
          </p:nvPr>
        </p:nvSpPr>
        <p:spPr>
          <a:solidFill>
            <a:schemeClr val="accent6">
              <a:lumMod val="75000"/>
            </a:schemeClr>
          </a:solidFill>
        </p:spPr>
        <p:txBody>
          <a:bodyPr>
            <a:normAutofit/>
          </a:bodyPr>
          <a:lstStyle/>
          <a:p>
            <a:r>
              <a:rPr lang="es-ES" sz="4400" dirty="0"/>
              <a:t>persona que según las leyes comunes tenga capacidad para contratar y obligarse, es hábil para ejercer el comercio; las que con arreglo a esas mismas leyes sean incapaces, son inhábiles para ejecutar actos comerciales.</a:t>
            </a:r>
            <a:endParaRPr lang="en-US" sz="4400" dirty="0"/>
          </a:p>
        </p:txBody>
      </p:sp>
    </p:spTree>
    <p:extLst>
      <p:ext uri="{BB962C8B-B14F-4D97-AF65-F5344CB8AC3E}">
        <p14:creationId xmlns:p14="http://schemas.microsoft.com/office/powerpoint/2010/main" val="12854162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1422</TotalTime>
  <Words>5744</Words>
  <Application>Microsoft Office PowerPoint</Application>
  <PresentationFormat>Panorámica</PresentationFormat>
  <Paragraphs>349</Paragraphs>
  <Slides>78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78</vt:i4>
      </vt:variant>
    </vt:vector>
  </HeadingPairs>
  <TitlesOfParts>
    <vt:vector size="82" baseType="lpstr">
      <vt:lpstr>Arial</vt:lpstr>
      <vt:lpstr>Calibri</vt:lpstr>
      <vt:lpstr>Calibri Light</vt:lpstr>
      <vt:lpstr>Tema de Office</vt:lpstr>
      <vt:lpstr>                                Contenido</vt:lpstr>
      <vt:lpstr>        Historia  del Derecho Mercantil </vt:lpstr>
      <vt:lpstr>                                 Galeón</vt:lpstr>
      <vt:lpstr>              Historia del derecho comercial</vt:lpstr>
      <vt:lpstr>           Definición de derecho comercial</vt:lpstr>
      <vt:lpstr>             El  derecho  comercial  en Colombia </vt:lpstr>
      <vt:lpstr>                           Comerciantes</vt:lpstr>
      <vt:lpstr>                 Personas no comerciantes</vt:lpstr>
      <vt:lpstr>       Capacidad para ejercer el comercio</vt:lpstr>
      <vt:lpstr>      Capacidad para ejercer el comercio</vt:lpstr>
      <vt:lpstr>inhábiles para ejercer el comercio, directamente o por interpuesta persona: </vt:lpstr>
      <vt:lpstr>Presunción del ejercicio del derecho comercial</vt:lpstr>
      <vt:lpstr>DELITOS QUE IMPLICAN PROHIBICIÓN DEL EJERCICIO DEL COMERCIO COMO PENA ACCESORIA. Art. 16 C de Cio.</vt:lpstr>
      <vt:lpstr>OBLIGACIONES DE LOS COMERCIANTES. Es obligación de todo comerciante: </vt:lpstr>
      <vt:lpstr>                   Definición de empresa</vt:lpstr>
      <vt:lpstr>                        Registro Mercantil</vt:lpstr>
      <vt:lpstr>                       Registro Mercantil</vt:lpstr>
      <vt:lpstr>Sanción por ejercer el comercio sin estar inscrito en la cámara de comercio. Art. 37 </vt:lpstr>
      <vt:lpstr>             LAS CÁMARAS DE COMERCIO Art. 78 </vt:lpstr>
      <vt:lpstr>      Contrato  de  arrendamiento comercial </vt:lpstr>
      <vt:lpstr>             Derechos del arrendatario</vt:lpstr>
      <vt:lpstr>                DERECHOS  DEL ARRENDADOR  </vt:lpstr>
      <vt:lpstr>                    Derechos del arrendador</vt:lpstr>
      <vt:lpstr>          Artículo 520 Código de Comercio</vt:lpstr>
      <vt:lpstr>          Contrato de compraventa  comercial </vt:lpstr>
      <vt:lpstr>         Contrato de compraventa  comercial art. 905 </vt:lpstr>
      <vt:lpstr>              OBLIGACIONES  DEL  COMPRADOR </vt:lpstr>
      <vt:lpstr>                           Contrato de transporte </vt:lpstr>
      <vt:lpstr>             Definición  del contrato de transporte </vt:lpstr>
      <vt:lpstr>                              Clases de transporte  </vt:lpstr>
      <vt:lpstr>                       Clases de transporte</vt:lpstr>
      <vt:lpstr>       Contrato TRANSPORTE DE PERSONAS </vt:lpstr>
      <vt:lpstr> Elementos  del  Contrato de Transporte de Personas </vt:lpstr>
      <vt:lpstr>Elementos del contrato de Transporte de Personas</vt:lpstr>
      <vt:lpstr>Elementos del Contrato de Transporte de Personas</vt:lpstr>
      <vt:lpstr>Elementos del Contrato de Transporte de Personas</vt:lpstr>
      <vt:lpstr>        Elementos del Contrato de Transporte</vt:lpstr>
      <vt:lpstr>       Contrato  de Transporte  Terrestre  de Cosas </vt:lpstr>
      <vt:lpstr>   Contrato de transporte Terrestre de cosas</vt:lpstr>
      <vt:lpstr>  Contrato de transporte Terrestre de cosas</vt:lpstr>
      <vt:lpstr>                 Obligaciones  del remitente </vt:lpstr>
      <vt:lpstr>                      Derechos  del Remitente </vt:lpstr>
      <vt:lpstr>                    Obligaciones  del transportador  </vt:lpstr>
      <vt:lpstr>                  Derechos del transportador</vt:lpstr>
      <vt:lpstr>             Derechos del transportador</vt:lpstr>
      <vt:lpstr>                  Obligaciones  del  destinatario </vt:lpstr>
      <vt:lpstr>                      Derechos  del destinatario </vt:lpstr>
      <vt:lpstr>                           Titulos Valores</vt:lpstr>
      <vt:lpstr>        CLASIFICACIÓN  DE LOS TÍTULOS  VALORES </vt:lpstr>
      <vt:lpstr> TÍTULOS  VALORES  CORPORATIVOS  O DE PARTICIPACIÓN </vt:lpstr>
      <vt:lpstr> TÍTULOS  VALORES   REPRESENTATIVOS  DE  MERCANCÍAS </vt:lpstr>
      <vt:lpstr>     Títulos valores de contenido crediticio</vt:lpstr>
      <vt:lpstr>                    Estructura del cheque</vt:lpstr>
      <vt:lpstr>              Elementos  Esenciales del cheque </vt:lpstr>
      <vt:lpstr>                            EL CHEQUE</vt:lpstr>
      <vt:lpstr>                              EL CHEQUE</vt:lpstr>
      <vt:lpstr>                             EL CHEQUE</vt:lpstr>
      <vt:lpstr>                          EL CHEQUE</vt:lpstr>
      <vt:lpstr>TÍTULOS  VALORES  CORPORATIVOS  O DE PARTICIPACIÓN: </vt:lpstr>
      <vt:lpstr>TÍTULOS  VALORES  CORPORATIVOS  O DE PARTICIPACIÓN</vt:lpstr>
      <vt:lpstr>TÍTULOS  VALORES  CORPORATIVOS  O DE PARTICIPACIÓN</vt:lpstr>
      <vt:lpstr>TÍTULOS  VALORES  CORPORATIVOS  O DE PARTICIPACIÓN</vt:lpstr>
      <vt:lpstr>TÍTULOS  VALORES  CORPORATIVOS  O DE PARTICIPACIÓN</vt:lpstr>
      <vt:lpstr>                SOCIEDADES MERCANTILES</vt:lpstr>
      <vt:lpstr>               SOCIEDADES MERCANTILES</vt:lpstr>
      <vt:lpstr>              SOCIEDADES MERCANTILES</vt:lpstr>
      <vt:lpstr>               SOCIEDADES MERCANTILES</vt:lpstr>
      <vt:lpstr>                   SOCIEDADES MERCANTILES</vt:lpstr>
      <vt:lpstr>                      Sociedad Colectiva</vt:lpstr>
      <vt:lpstr>              Sociedades en Comandita</vt:lpstr>
      <vt:lpstr>      Sociedad  de Responsabilidad  Limitada</vt:lpstr>
      <vt:lpstr>                    Sociedad Anónima</vt:lpstr>
      <vt:lpstr>                Sociedades Anónimas </vt:lpstr>
      <vt:lpstr>           SOCIEDAD DE ECONOMÍA MIXTA</vt:lpstr>
      <vt:lpstr>                  SOCIEDAD EXTRANJERA</vt:lpstr>
      <vt:lpstr>REQUISITOS PARA EMPRENDER NEGOCIOS PERMANENTES EN COLOMBIA&gt;. </vt:lpstr>
      <vt:lpstr>         Sociedad por Acciones Simplificada </vt:lpstr>
      <vt:lpstr>           Cómo  se constituye la sociedad?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Contenido</dc:title>
  <dc:creator>COMPAQ C700</dc:creator>
  <cp:lastModifiedBy>hp</cp:lastModifiedBy>
  <cp:revision>93</cp:revision>
  <dcterms:created xsi:type="dcterms:W3CDTF">2020-08-10T15:52:59Z</dcterms:created>
  <dcterms:modified xsi:type="dcterms:W3CDTF">2022-11-18T04:41:07Z</dcterms:modified>
</cp:coreProperties>
</file>