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Lst>
  <p:sldSz cx="14185900" cy="20104100"/>
  <p:notesSz cx="14185900" cy="201041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516C3A7A-12D5-4F69-AECA-AF56CBF67C70}">
          <p14:sldIdLst>
            <p14:sldId id="25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784"/>
    <a:srgbClr val="F8A800"/>
    <a:srgbClr val="F7D403"/>
    <a:srgbClr val="265992"/>
    <a:srgbClr val="C5F1F7"/>
    <a:srgbClr val="1F7F76"/>
    <a:srgbClr val="D7E9DA"/>
    <a:srgbClr val="BFE2EB"/>
    <a:srgbClr val="B5B7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4" autoAdjust="0"/>
    <p:restoredTop sz="95407" autoAdjust="0"/>
  </p:normalViewPr>
  <p:slideViewPr>
    <p:cSldViewPr>
      <p:cViewPr>
        <p:scale>
          <a:sx n="64" d="100"/>
          <a:sy n="64" d="100"/>
        </p:scale>
        <p:origin x="816" y="2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4418" y="6232271"/>
            <a:ext cx="12063413"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28837" y="11258296"/>
            <a:ext cx="993457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09612" y="4623943"/>
            <a:ext cx="6173629"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09008" y="4623943"/>
            <a:ext cx="6173629"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09612" y="804164"/>
            <a:ext cx="1277302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09612" y="4623943"/>
            <a:ext cx="1277302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25365" y="18696814"/>
            <a:ext cx="4541520"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09612" y="18696814"/>
            <a:ext cx="3264217"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4/30/2023</a:t>
            </a:fld>
            <a:endParaRPr lang="en-US"/>
          </a:p>
        </p:txBody>
      </p:sp>
      <p:sp>
        <p:nvSpPr>
          <p:cNvPr id="6" name="Holder 6"/>
          <p:cNvSpPr>
            <a:spLocks noGrp="1"/>
          </p:cNvSpPr>
          <p:nvPr>
            <p:ph type="sldNum" sz="quarter" idx="7"/>
          </p:nvPr>
        </p:nvSpPr>
        <p:spPr>
          <a:xfrm>
            <a:off x="10218420" y="18696814"/>
            <a:ext cx="3264217"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3856/vol44-issue5-fulltext-19" TargetMode="External"/><Relationship Id="rId3" Type="http://schemas.openxmlformats.org/officeDocument/2006/relationships/image" Target="../media/image2.svg"/><Relationship Id="rId7" Type="http://schemas.openxmlformats.org/officeDocument/2006/relationships/hyperlink" Target="https://ciencia.lasalle.edu.co/cgi/viewcontent.cgi?article=1541&amp;context=contaduria_publica"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http://www.reibci.org/publicados/2020/dic/4100667.pdf" TargetMode="External"/><Relationship Id="rId11"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hyperlink" Target="https://www.repository.fedesarrollo.org.co/bitstream/handle/11445/4092/Repor_Marzo_2021_Parra-Pe%c3%b1a_Puyana_y_Yepes.pdf?sequence=9&amp;isAllowed=y" TargetMode="External"/><Relationship Id="rId4" Type="http://schemas.openxmlformats.org/officeDocument/2006/relationships/image" Target="../media/image3.png"/><Relationship Id="rId9" Type="http://schemas.openxmlformats.org/officeDocument/2006/relationships/hyperlink" Target="https://repositorio.unal.edu.co/bitstream/handle/unal/6946/32502345.1998.pdf?sequence=1&amp;isAllowed=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4189075" cy="20104100"/>
          </a:xfrm>
          <a:custGeom>
            <a:avLst/>
            <a:gdLst/>
            <a:ahLst/>
            <a:cxnLst/>
            <a:rect l="l" t="t" r="r" b="b"/>
            <a:pathLst>
              <a:path w="14189075" h="20104100">
                <a:moveTo>
                  <a:pt x="14188696" y="0"/>
                </a:moveTo>
                <a:lnTo>
                  <a:pt x="0" y="0"/>
                </a:lnTo>
                <a:lnTo>
                  <a:pt x="0" y="20104100"/>
                </a:lnTo>
                <a:lnTo>
                  <a:pt x="14188696" y="20104100"/>
                </a:lnTo>
                <a:lnTo>
                  <a:pt x="14188696" y="0"/>
                </a:lnTo>
                <a:close/>
              </a:path>
            </a:pathLst>
          </a:custGeom>
          <a:solidFill>
            <a:srgbClr val="2B5784"/>
          </a:solidFill>
          <a:ln>
            <a:noFill/>
          </a:ln>
        </p:spPr>
        <p:txBody>
          <a:bodyPr wrap="square" lIns="0" tIns="0" rIns="0" bIns="0" rtlCol="0"/>
          <a:lstStyle/>
          <a:p>
            <a:endParaRPr/>
          </a:p>
        </p:txBody>
      </p:sp>
      <p:sp>
        <p:nvSpPr>
          <p:cNvPr id="4" name="object 4"/>
          <p:cNvSpPr/>
          <p:nvPr/>
        </p:nvSpPr>
        <p:spPr>
          <a:xfrm>
            <a:off x="170021" y="-392696"/>
            <a:ext cx="13868400" cy="19812000"/>
          </a:xfrm>
          <a:custGeom>
            <a:avLst/>
            <a:gdLst/>
            <a:ahLst/>
            <a:cxnLst/>
            <a:rect l="l" t="t" r="r" b="b"/>
            <a:pathLst>
              <a:path w="13612494" h="19580860">
                <a:moveTo>
                  <a:pt x="13612165" y="0"/>
                </a:moveTo>
                <a:lnTo>
                  <a:pt x="0" y="0"/>
                </a:lnTo>
                <a:lnTo>
                  <a:pt x="0" y="19580813"/>
                </a:lnTo>
                <a:lnTo>
                  <a:pt x="13612165" y="19580813"/>
                </a:lnTo>
                <a:lnTo>
                  <a:pt x="13612165" y="0"/>
                </a:lnTo>
                <a:close/>
              </a:path>
            </a:pathLst>
          </a:custGeom>
          <a:solidFill>
            <a:srgbClr val="FDFDFD"/>
          </a:solidFill>
          <a:ln>
            <a:noFill/>
          </a:ln>
        </p:spPr>
        <p:txBody>
          <a:bodyPr wrap="square" lIns="0" tIns="0" rIns="0" bIns="0" rtlCol="0"/>
          <a:lstStyle/>
          <a:p>
            <a:endParaRPr dirty="0"/>
          </a:p>
        </p:txBody>
      </p:sp>
      <p:sp>
        <p:nvSpPr>
          <p:cNvPr id="15" name="Rectángulo 5">
            <a:extLst>
              <a:ext uri="{FF2B5EF4-FFF2-40B4-BE49-F238E27FC236}">
                <a16:creationId xmlns:a16="http://schemas.microsoft.com/office/drawing/2014/main" id="{1063502A-26B6-4B2A-9B60-53AF611913CC}"/>
              </a:ext>
            </a:extLst>
          </p:cNvPr>
          <p:cNvSpPr/>
          <p:nvPr/>
        </p:nvSpPr>
        <p:spPr>
          <a:xfrm rot="10800000">
            <a:off x="524976" y="335085"/>
            <a:ext cx="13037553" cy="3255997"/>
          </a:xfrm>
          <a:prstGeom prst="roundRect">
            <a:avLst/>
          </a:prstGeom>
          <a:solidFill>
            <a:srgbClr val="2B5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1" name="Picture 4">
            <a:extLst>
              <a:ext uri="{FF2B5EF4-FFF2-40B4-BE49-F238E27FC236}">
                <a16:creationId xmlns:a16="http://schemas.microsoft.com/office/drawing/2014/main" id="{5CE50E92-6D8D-4789-9E8E-62C22E7562D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23988" b="53244"/>
          <a:stretch/>
        </p:blipFill>
        <p:spPr>
          <a:xfrm>
            <a:off x="9343449" y="17758021"/>
            <a:ext cx="4694972" cy="2200029"/>
          </a:xfrm>
          <a:prstGeom prst="rect">
            <a:avLst/>
          </a:prstGeom>
        </p:spPr>
      </p:pic>
      <p:pic>
        <p:nvPicPr>
          <p:cNvPr id="18" name="Picture 30">
            <a:extLst>
              <a:ext uri="{FF2B5EF4-FFF2-40B4-BE49-F238E27FC236}">
                <a16:creationId xmlns:a16="http://schemas.microsoft.com/office/drawing/2014/main" id="{3CCD0B9E-5612-443C-934B-F5950A87EF5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23371" y="537809"/>
            <a:ext cx="2814220" cy="2691990"/>
          </a:xfrm>
          <a:prstGeom prst="rect">
            <a:avLst/>
          </a:prstGeom>
        </p:spPr>
      </p:pic>
      <p:sp>
        <p:nvSpPr>
          <p:cNvPr id="14" name="Título 9">
            <a:extLst>
              <a:ext uri="{FF2B5EF4-FFF2-40B4-BE49-F238E27FC236}">
                <a16:creationId xmlns:a16="http://schemas.microsoft.com/office/drawing/2014/main" id="{46D27F8D-B61B-402A-8270-B521DC0ACD08}"/>
              </a:ext>
            </a:extLst>
          </p:cNvPr>
          <p:cNvSpPr txBox="1">
            <a:spLocks/>
          </p:cNvSpPr>
          <p:nvPr/>
        </p:nvSpPr>
        <p:spPr>
          <a:xfrm>
            <a:off x="480704" y="16917738"/>
            <a:ext cx="10955646" cy="2641749"/>
          </a:xfrm>
          <a:prstGeom prst="rect">
            <a:avLst/>
          </a:prstGeom>
          <a:ln w="76200">
            <a:noFill/>
          </a:ln>
        </p:spPr>
        <p:txBody>
          <a:bodyPr wrap="square" lIns="0" tIns="0" rIns="0" bIns="0">
            <a:spAutoFit/>
          </a:bodyPr>
          <a:lstStyle>
            <a:lvl1pPr>
              <a:defRPr>
                <a:latin typeface="+mj-lt"/>
                <a:ea typeface="+mj-ea"/>
                <a:cs typeface="+mj-cs"/>
              </a:defRPr>
            </a:lvl1pPr>
          </a:lstStyle>
          <a:p>
            <a:pPr algn="ctr"/>
            <a:r>
              <a:rPr lang="es-ES" sz="2400" b="1" kern="0" dirty="0">
                <a:solidFill>
                  <a:srgbClr val="002060"/>
                </a:solidFill>
              </a:rPr>
              <a:t>Bibliografías</a:t>
            </a:r>
          </a:p>
          <a:p>
            <a:pPr marL="0" marR="0" lvl="0" indent="0" algn="just" rtl="0">
              <a:lnSpc>
                <a:spcPct val="170000"/>
              </a:lnSpc>
              <a:spcBef>
                <a:spcPts val="0"/>
              </a:spcBef>
              <a:spcAft>
                <a:spcPts val="0"/>
              </a:spcAft>
              <a:buClr>
                <a:schemeClr val="lt1"/>
              </a:buClr>
              <a:buSzPts val="1600"/>
              <a:buFont typeface="Arial"/>
              <a:buNone/>
            </a:pPr>
            <a:r>
              <a:rPr lang="es-MX" sz="600" dirty="0">
                <a:solidFill>
                  <a:schemeClr val="accent1">
                    <a:lumMod val="50000"/>
                  </a:schemeClr>
                </a:solidFill>
                <a:latin typeface="Arial"/>
                <a:ea typeface="Arial"/>
                <a:cs typeface="Arial"/>
                <a:sym typeface="Arial"/>
              </a:rPr>
              <a:t>Ramírez, J., Santos, O., Cuarenta, F., Mendoza, L. y Mares, J. (2020). Las normas de información financiera en México NIIF, su importancia y aplicación. Recuperado de </a:t>
            </a:r>
            <a:r>
              <a:rPr lang="es-MX" sz="600" dirty="0">
                <a:solidFill>
                  <a:schemeClr val="accent1">
                    <a:lumMod val="50000"/>
                  </a:schemeClr>
                </a:solidFill>
                <a:latin typeface="Arial"/>
                <a:ea typeface="Arial"/>
                <a:cs typeface="Arial"/>
                <a:sym typeface="Arial"/>
                <a:hlinkClick r:id="rId6">
                  <a:extLst>
                    <a:ext uri="{A12FA001-AC4F-418D-AE19-62706E023703}">
                      <ahyp:hlinkClr xmlns:ahyp="http://schemas.microsoft.com/office/drawing/2018/hyperlinkcolor" val="tx"/>
                    </a:ext>
                  </a:extLst>
                </a:hlinkClick>
              </a:rPr>
              <a:t>http://www.reibci.org/publicados/2020/dic/4100667.pdf</a:t>
            </a:r>
            <a:r>
              <a:rPr lang="es-MX" sz="600" dirty="0">
                <a:solidFill>
                  <a:schemeClr val="accent1">
                    <a:lumMod val="50000"/>
                  </a:schemeClr>
                </a:solidFill>
                <a:latin typeface="Arial"/>
                <a:ea typeface="Arial"/>
                <a:cs typeface="Arial"/>
                <a:sym typeface="Arial"/>
              </a:rPr>
              <a:t> </a:t>
            </a:r>
          </a:p>
          <a:p>
            <a:pPr marL="0" marR="0" lvl="0" indent="0" algn="just" rtl="0">
              <a:lnSpc>
                <a:spcPct val="170000"/>
              </a:lnSpc>
              <a:spcBef>
                <a:spcPts val="0"/>
              </a:spcBef>
              <a:spcAft>
                <a:spcPts val="0"/>
              </a:spcAft>
              <a:buClr>
                <a:schemeClr val="lt1"/>
              </a:buClr>
              <a:buSzPts val="1600"/>
              <a:buFont typeface="Arial"/>
              <a:buNone/>
            </a:pPr>
            <a:r>
              <a:rPr lang="es-MX" sz="600" dirty="0">
                <a:solidFill>
                  <a:schemeClr val="accent1">
                    <a:lumMod val="50000"/>
                  </a:schemeClr>
                </a:solidFill>
              </a:rPr>
              <a:t>Rodríguez, M. (2017). Aplicación y especificación de la NIC 41 – activos biológicos en Colombia. Recuperado de </a:t>
            </a:r>
            <a:r>
              <a:rPr lang="es-MX" sz="600" dirty="0">
                <a:solidFill>
                  <a:schemeClr val="accent1">
                    <a:lumMod val="50000"/>
                  </a:schemeClr>
                </a:solidFill>
                <a:hlinkClick r:id="rId7"/>
              </a:rPr>
              <a:t>https://ciencia.lasalle.edu.co/cgi/viewcontent.cgi?article=1541&amp;context=contaduria_publica</a:t>
            </a:r>
            <a:r>
              <a:rPr lang="es-MX" sz="600" dirty="0">
                <a:solidFill>
                  <a:schemeClr val="accent1">
                    <a:lumMod val="50000"/>
                  </a:schemeClr>
                </a:solidFill>
              </a:rPr>
              <a:t> </a:t>
            </a:r>
            <a:endParaRPr lang="es-MX" sz="600" dirty="0">
              <a:solidFill>
                <a:schemeClr val="accent1">
                  <a:lumMod val="50000"/>
                </a:schemeClr>
              </a:solidFill>
              <a:latin typeface="Arial"/>
              <a:ea typeface="Arial"/>
              <a:cs typeface="Arial"/>
              <a:sym typeface="Arial"/>
            </a:endParaRPr>
          </a:p>
          <a:p>
            <a:pPr marL="0" marR="0" lvl="0" indent="0" algn="just" rtl="0">
              <a:lnSpc>
                <a:spcPct val="170000"/>
              </a:lnSpc>
              <a:spcBef>
                <a:spcPts val="0"/>
              </a:spcBef>
              <a:spcAft>
                <a:spcPts val="0"/>
              </a:spcAft>
              <a:buClr>
                <a:schemeClr val="lt1"/>
              </a:buClr>
              <a:buSzPts val="1600"/>
              <a:buFont typeface="Arial"/>
              <a:buNone/>
            </a:pPr>
            <a:r>
              <a:rPr lang="es-MX" sz="600" dirty="0">
                <a:solidFill>
                  <a:schemeClr val="accent1">
                    <a:lumMod val="50000"/>
                  </a:schemeClr>
                </a:solidFill>
                <a:latin typeface="Arial"/>
                <a:ea typeface="Arial"/>
                <a:cs typeface="Arial"/>
                <a:sym typeface="Arial"/>
              </a:rPr>
              <a:t>  </a:t>
            </a:r>
            <a:endParaRPr lang="en-US" sz="600" dirty="0">
              <a:solidFill>
                <a:schemeClr val="accent1">
                  <a:lumMod val="50000"/>
                </a:schemeClr>
              </a:solidFill>
              <a:latin typeface="Arial"/>
              <a:ea typeface="Arial"/>
              <a:cs typeface="Arial"/>
              <a:sym typeface="Arial"/>
            </a:endParaRPr>
          </a:p>
          <a:p>
            <a:pPr marL="0" marR="0" lvl="0" indent="0" algn="just" rtl="0">
              <a:lnSpc>
                <a:spcPct val="170000"/>
              </a:lnSpc>
              <a:spcBef>
                <a:spcPts val="0"/>
              </a:spcBef>
              <a:spcAft>
                <a:spcPts val="0"/>
              </a:spcAft>
              <a:buClr>
                <a:schemeClr val="lt1"/>
              </a:buClr>
              <a:buSzPts val="1600"/>
              <a:buFont typeface="Arial"/>
              <a:buNone/>
            </a:pPr>
            <a:r>
              <a:rPr lang="en-US" sz="600" dirty="0">
                <a:solidFill>
                  <a:schemeClr val="accent1">
                    <a:lumMod val="50000"/>
                  </a:schemeClr>
                </a:solidFill>
                <a:latin typeface="Arial"/>
                <a:ea typeface="Arial"/>
                <a:cs typeface="Arial"/>
                <a:sym typeface="Arial"/>
              </a:rPr>
              <a:t>Mafra, V., Gónzales, E., Ricardo, P., &amp; Wahrlich, R. (2016). A cost-benefit analysis of three gillnet fisheries in Santa Catarina, Brazil: contributing to fisheries management decisions. Latin American Journal of Aquatic Research, 44(5), 1096–1115. </a:t>
            </a:r>
            <a:r>
              <a:rPr lang="en-US" sz="600" dirty="0">
                <a:solidFill>
                  <a:schemeClr val="accent1">
                    <a:lumMod val="50000"/>
                  </a:schemeClr>
                </a:solidFill>
                <a:latin typeface="Arial"/>
                <a:ea typeface="Arial"/>
                <a:cs typeface="Arial"/>
                <a:sym typeface="Arial"/>
                <a:hlinkClick r:id="rId8">
                  <a:extLst>
                    <a:ext uri="{A12FA001-AC4F-418D-AE19-62706E023703}">
                      <ahyp:hlinkClr xmlns:ahyp="http://schemas.microsoft.com/office/drawing/2018/hyperlinkcolor" val="tx"/>
                    </a:ext>
                  </a:extLst>
                </a:hlinkClick>
              </a:rPr>
              <a:t>https://doi.org/10.3856/vol44-issue5-fulltext-19</a:t>
            </a:r>
            <a:r>
              <a:rPr lang="en-US" sz="600" dirty="0">
                <a:solidFill>
                  <a:schemeClr val="accent1">
                    <a:lumMod val="50000"/>
                  </a:schemeClr>
                </a:solidFill>
                <a:latin typeface="Arial"/>
                <a:ea typeface="Arial"/>
                <a:cs typeface="Arial"/>
                <a:sym typeface="Arial"/>
              </a:rPr>
              <a:t> </a:t>
            </a:r>
          </a:p>
          <a:p>
            <a:pPr marL="0" marR="0" lvl="0" indent="0" algn="just" rtl="0">
              <a:lnSpc>
                <a:spcPct val="170000"/>
              </a:lnSpc>
              <a:spcBef>
                <a:spcPts val="0"/>
              </a:spcBef>
              <a:spcAft>
                <a:spcPts val="0"/>
              </a:spcAft>
              <a:buClr>
                <a:schemeClr val="lt1"/>
              </a:buClr>
              <a:buSzPts val="1600"/>
              <a:buFont typeface="Arial"/>
              <a:buNone/>
            </a:pPr>
            <a:endParaRPr lang="en-US" sz="600" dirty="0">
              <a:solidFill>
                <a:schemeClr val="accent1">
                  <a:lumMod val="50000"/>
                </a:schemeClr>
              </a:solidFill>
              <a:latin typeface="Arial"/>
              <a:ea typeface="Arial"/>
              <a:cs typeface="Arial"/>
              <a:sym typeface="Arial"/>
            </a:endParaRPr>
          </a:p>
          <a:p>
            <a:pPr marL="0" marR="0" lvl="0" indent="0" algn="just" rtl="0">
              <a:lnSpc>
                <a:spcPct val="170000"/>
              </a:lnSpc>
              <a:spcBef>
                <a:spcPts val="0"/>
              </a:spcBef>
              <a:spcAft>
                <a:spcPts val="0"/>
              </a:spcAft>
              <a:buClr>
                <a:schemeClr val="lt1"/>
              </a:buClr>
              <a:buSzPts val="1600"/>
              <a:buFont typeface="Arial"/>
              <a:buNone/>
            </a:pPr>
            <a:r>
              <a:rPr lang="en-US" sz="600" dirty="0">
                <a:solidFill>
                  <a:schemeClr val="accent1">
                    <a:lumMod val="50000"/>
                  </a:schemeClr>
                </a:solidFill>
              </a:rPr>
              <a:t>Rodríguez, M. (2017). </a:t>
            </a:r>
            <a:r>
              <a:rPr lang="es-MX" sz="600" dirty="0">
                <a:solidFill>
                  <a:schemeClr val="accent1">
                    <a:lumMod val="50000"/>
                  </a:schemeClr>
                </a:solidFill>
              </a:rPr>
              <a:t>Aplicación y especificación de la NIC 41 - activos biológicos en</a:t>
            </a:r>
          </a:p>
          <a:p>
            <a:pPr marL="0" marR="0" lvl="0" indent="0" algn="just" rtl="0">
              <a:lnSpc>
                <a:spcPct val="170000"/>
              </a:lnSpc>
              <a:spcBef>
                <a:spcPts val="0"/>
              </a:spcBef>
              <a:spcAft>
                <a:spcPts val="0"/>
              </a:spcAft>
              <a:buClr>
                <a:schemeClr val="lt1"/>
              </a:buClr>
              <a:buSzPts val="1600"/>
              <a:buFont typeface="Arial"/>
              <a:buNone/>
            </a:pPr>
            <a:r>
              <a:rPr lang="es-MX" sz="600" dirty="0">
                <a:solidFill>
                  <a:schemeClr val="accent1">
                    <a:lumMod val="50000"/>
                  </a:schemeClr>
                </a:solidFill>
              </a:rPr>
              <a:t>Colombia. Recuperado de </a:t>
            </a:r>
            <a:r>
              <a:rPr lang="es-MX" sz="600" dirty="0">
                <a:solidFill>
                  <a:schemeClr val="accent1">
                    <a:lumMod val="50000"/>
                  </a:schemeClr>
                </a:solidFill>
                <a:hlinkClick r:id="rId7"/>
              </a:rPr>
              <a:t>https://ciencia.lasalle.edu.co/cgi/viewcontent.cgi?article=1541&amp;context=contaduria_publica</a:t>
            </a:r>
            <a:r>
              <a:rPr lang="es-MX" sz="600" dirty="0">
                <a:solidFill>
                  <a:schemeClr val="accent1">
                    <a:lumMod val="50000"/>
                  </a:schemeClr>
                </a:solidFill>
              </a:rPr>
              <a:t> </a:t>
            </a:r>
            <a:endParaRPr lang="en-US" sz="600" dirty="0">
              <a:solidFill>
                <a:schemeClr val="accent1">
                  <a:lumMod val="50000"/>
                </a:schemeClr>
              </a:solidFill>
              <a:latin typeface="Arial"/>
              <a:ea typeface="Arial"/>
              <a:cs typeface="Arial"/>
              <a:sym typeface="Arial"/>
            </a:endParaRPr>
          </a:p>
          <a:p>
            <a:pPr marL="0" marR="0" lvl="0" indent="0" algn="just" rtl="0">
              <a:lnSpc>
                <a:spcPct val="170000"/>
              </a:lnSpc>
              <a:spcBef>
                <a:spcPts val="1000"/>
              </a:spcBef>
              <a:spcAft>
                <a:spcPts val="0"/>
              </a:spcAft>
              <a:buClr>
                <a:schemeClr val="dk1"/>
              </a:buClr>
              <a:buSzPts val="1600"/>
              <a:buFont typeface="Arial"/>
              <a:buNone/>
            </a:pPr>
            <a:r>
              <a:rPr lang="en-US" sz="600" dirty="0">
                <a:solidFill>
                  <a:schemeClr val="accent1">
                    <a:lumMod val="50000"/>
                  </a:schemeClr>
                </a:solidFill>
                <a:latin typeface="Arial"/>
                <a:ea typeface="Arial"/>
                <a:cs typeface="Arial"/>
                <a:sym typeface="Arial"/>
              </a:rPr>
              <a:t> </a:t>
            </a:r>
            <a:r>
              <a:rPr lang="es-MX" sz="600" dirty="0">
                <a:solidFill>
                  <a:schemeClr val="accent1">
                    <a:lumMod val="50000"/>
                  </a:schemeClr>
                </a:solidFill>
                <a:latin typeface="Arial"/>
                <a:ea typeface="Arial"/>
                <a:cs typeface="Arial"/>
                <a:sym typeface="Arial"/>
              </a:rPr>
              <a:t>Zapata, B. (1998). ANÁLISIS FINANCIERO EMPRESARIAL: APLICACIÓN AL SECTOR AGROPECUARIO. Recuperado de </a:t>
            </a:r>
            <a:r>
              <a:rPr lang="es-MX" sz="600" dirty="0">
                <a:solidFill>
                  <a:schemeClr val="accent1">
                    <a:lumMod val="50000"/>
                  </a:schemeClr>
                </a:solidFill>
                <a:latin typeface="Arial"/>
                <a:ea typeface="Arial"/>
                <a:cs typeface="Arial"/>
                <a:sym typeface="Arial"/>
                <a:hlinkClick r:id="rId9"/>
              </a:rPr>
              <a:t>https://repositorio.unal.edu.co/bitstream/handle/unal/6946/32502345.1998.pdf?sequence=1&amp;isAllowed=y</a:t>
            </a:r>
            <a:r>
              <a:rPr lang="es-MX" sz="600" dirty="0">
                <a:solidFill>
                  <a:schemeClr val="accent1">
                    <a:lumMod val="50000"/>
                  </a:schemeClr>
                </a:solidFill>
                <a:latin typeface="Arial"/>
                <a:ea typeface="Arial"/>
                <a:cs typeface="Arial"/>
                <a:sym typeface="Arial"/>
              </a:rPr>
              <a:t>  </a:t>
            </a:r>
          </a:p>
          <a:p>
            <a:pPr marL="0" marR="0" lvl="0" indent="0" algn="just" rtl="0">
              <a:lnSpc>
                <a:spcPct val="170000"/>
              </a:lnSpc>
              <a:spcBef>
                <a:spcPts val="1000"/>
              </a:spcBef>
              <a:spcAft>
                <a:spcPts val="0"/>
              </a:spcAft>
              <a:buClr>
                <a:schemeClr val="dk1"/>
              </a:buClr>
              <a:buSzPts val="1600"/>
              <a:buFont typeface="Arial"/>
              <a:buNone/>
            </a:pPr>
            <a:r>
              <a:rPr lang="es-MX" sz="600" dirty="0">
                <a:solidFill>
                  <a:schemeClr val="accent1">
                    <a:lumMod val="50000"/>
                  </a:schemeClr>
                </a:solidFill>
                <a:latin typeface="Arial"/>
                <a:ea typeface="Arial"/>
                <a:cs typeface="Arial"/>
                <a:sym typeface="Arial"/>
              </a:rPr>
              <a:t>Parra, R., Puyana, R. y Yepes, F. (2021). ANÁLISIS DE LA PRODUCTIVIDAD DEL SECTOR AGROPECUARIO EN COLOMBIA Y SU IMPACTO EN TEMAS COMO: ENCADENAMIENTOS PRODUCTIVOS, SOSTENIBILIDAD E INTERNACIONALIZACIÓN, EN EL MARCO DEL PROGRAMA COLOMBIA MÁS COMPETITIVA. Recuperado de </a:t>
            </a:r>
            <a:r>
              <a:rPr lang="es-MX" sz="600" dirty="0">
                <a:solidFill>
                  <a:schemeClr val="accent1">
                    <a:lumMod val="50000"/>
                  </a:schemeClr>
                </a:solidFill>
                <a:latin typeface="Arial"/>
                <a:ea typeface="Arial"/>
                <a:cs typeface="Arial"/>
                <a:sym typeface="Arial"/>
                <a:hlinkClick r:id="rId10"/>
              </a:rPr>
              <a:t>https://www.repository.fedesarrollo.org.co/bitstream/handle/11445/4092/Repor_Marzo_2021_Parra-Pe%c3%b1a_Puyana_y_Yepes.pdf?sequence=9&amp;isAllowed=y</a:t>
            </a:r>
            <a:r>
              <a:rPr lang="es-MX" sz="600" dirty="0">
                <a:solidFill>
                  <a:schemeClr val="accent1">
                    <a:lumMod val="50000"/>
                  </a:schemeClr>
                </a:solidFill>
                <a:latin typeface="Arial"/>
                <a:ea typeface="Arial"/>
                <a:cs typeface="Arial"/>
                <a:sym typeface="Arial"/>
              </a:rPr>
              <a:t>  </a:t>
            </a:r>
          </a:p>
          <a:p>
            <a:endParaRPr lang="es-ES" dirty="0"/>
          </a:p>
          <a:p>
            <a:endParaRPr lang="es-ES" sz="1100" b="1" kern="0" dirty="0">
              <a:solidFill>
                <a:srgbClr val="002060"/>
              </a:solidFill>
              <a:latin typeface="+mn-lt"/>
            </a:endParaRPr>
          </a:p>
        </p:txBody>
      </p:sp>
      <p:sp>
        <p:nvSpPr>
          <p:cNvPr id="23" name="Rectángulo: esquinas redondeadas 22">
            <a:extLst>
              <a:ext uri="{FF2B5EF4-FFF2-40B4-BE49-F238E27FC236}">
                <a16:creationId xmlns:a16="http://schemas.microsoft.com/office/drawing/2014/main" id="{0029ACBC-FB9A-4B94-AF55-4DF0AE960C73}"/>
              </a:ext>
            </a:extLst>
          </p:cNvPr>
          <p:cNvSpPr/>
          <p:nvPr/>
        </p:nvSpPr>
        <p:spPr>
          <a:xfrm>
            <a:off x="980422" y="4007024"/>
            <a:ext cx="11979928" cy="3040338"/>
          </a:xfrm>
          <a:prstGeom prst="roundRect">
            <a:avLst>
              <a:gd name="adj" fmla="val 66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kern="0" dirty="0">
              <a:solidFill>
                <a:srgbClr val="002060"/>
              </a:solidFill>
            </a:endParaRPr>
          </a:p>
          <a:p>
            <a:pPr algn="ctr"/>
            <a:endParaRPr lang="es-ES" sz="2400" b="1" kern="0" dirty="0">
              <a:solidFill>
                <a:srgbClr val="002060"/>
              </a:solidFill>
            </a:endParaRPr>
          </a:p>
          <a:p>
            <a:pPr algn="ctr"/>
            <a:r>
              <a:rPr lang="es-ES" sz="2400" b="1" kern="0" dirty="0">
                <a:solidFill>
                  <a:srgbClr val="002060"/>
                </a:solidFill>
              </a:rPr>
              <a:t>Introducción y Planteamiento del problema.</a:t>
            </a:r>
          </a:p>
          <a:p>
            <a:r>
              <a:rPr lang="es-ES" sz="2400" b="1" kern="0" dirty="0">
                <a:solidFill>
                  <a:schemeClr val="tx1"/>
                </a:solidFill>
              </a:rPr>
              <a:t> </a:t>
            </a:r>
            <a:r>
              <a:rPr kumimoji="0" lang="es-MX" sz="19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cs typeface="Arial"/>
                <a:sym typeface="Arial"/>
              </a:rPr>
              <a:t>El sector agropecuario en Colombia cuenta con una participación significativa en el PIB de Colombia, no obstante, se trata de un sector altamente informal que cuenta con problemas que necesitan urgente solución como, por ejemplo, el desconocimiento de las Normas Internacionales de Información Financiera (NIIF) aplicadas al sector y la baja rentabilidad de las empresas agropecuarias. Según Néstor Jiménez, especialista en NIIF, muchas de las empresas agropecuarias desconocen, ignoran y no implementan estas normas contables, específicamente la NIC- 41, y como resultado se ve afectada la rentabilidad de las mismas.</a:t>
            </a:r>
          </a:p>
          <a:p>
            <a:r>
              <a:rPr kumimoji="0" lang="es-MX" sz="19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cs typeface="Arial"/>
                <a:sym typeface="Arial"/>
              </a:rPr>
              <a:t> </a:t>
            </a:r>
          </a:p>
          <a:p>
            <a:endParaRPr lang="es-CO" dirty="0"/>
          </a:p>
        </p:txBody>
      </p:sp>
      <p:pic>
        <p:nvPicPr>
          <p:cNvPr id="1028" name="Picture 4" descr="PLATAFORMA DE CERTIFICACIÓN REDCOLSI NACIONAL">
            <a:extLst>
              <a:ext uri="{FF2B5EF4-FFF2-40B4-BE49-F238E27FC236}">
                <a16:creationId xmlns:a16="http://schemas.microsoft.com/office/drawing/2014/main" id="{08E38610-73DE-40BC-9957-C35E1E8525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23355" y="321846"/>
            <a:ext cx="2609526" cy="2944480"/>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esquinas redondeadas 29">
            <a:extLst>
              <a:ext uri="{FF2B5EF4-FFF2-40B4-BE49-F238E27FC236}">
                <a16:creationId xmlns:a16="http://schemas.microsoft.com/office/drawing/2014/main" id="{0064A9B2-6A65-4A38-8208-E08A52157476}"/>
              </a:ext>
            </a:extLst>
          </p:cNvPr>
          <p:cNvSpPr/>
          <p:nvPr/>
        </p:nvSpPr>
        <p:spPr>
          <a:xfrm>
            <a:off x="948153" y="7193412"/>
            <a:ext cx="6028980" cy="37960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kern="0" dirty="0">
              <a:solidFill>
                <a:srgbClr val="002060"/>
              </a:solidFill>
            </a:endParaRPr>
          </a:p>
          <a:p>
            <a:pPr algn="ctr"/>
            <a:endParaRPr lang="es-ES" sz="2400" b="1" kern="0" dirty="0">
              <a:solidFill>
                <a:srgbClr val="002060"/>
              </a:solidFill>
            </a:endParaRPr>
          </a:p>
          <a:p>
            <a:pPr algn="ctr"/>
            <a:r>
              <a:rPr lang="es-ES" sz="2400" b="1" kern="0" dirty="0">
                <a:solidFill>
                  <a:srgbClr val="002060"/>
                </a:solidFill>
              </a:rPr>
              <a:t>Objetivos</a:t>
            </a:r>
          </a:p>
          <a:p>
            <a:r>
              <a:rPr lang="es-ES" b="1" dirty="0">
                <a:solidFill>
                  <a:schemeClr val="tx2">
                    <a:lumMod val="75000"/>
                  </a:schemeClr>
                </a:solidFill>
              </a:rPr>
              <a:t>Objetivo general</a:t>
            </a:r>
            <a:r>
              <a:rPr lang="es-ES" dirty="0">
                <a:solidFill>
                  <a:schemeClr val="tx1"/>
                </a:solidFill>
              </a:rPr>
              <a:t>: </a:t>
            </a:r>
            <a:r>
              <a:rPr lang="es-MX" dirty="0">
                <a:solidFill>
                  <a:schemeClr val="tx1"/>
                </a:solidFill>
              </a:rPr>
              <a:t>Identificar las afectaciones de la implementación de la NIC- 41 en la rentabilidad de la Hacienda Nueva Esperanza de los Montes de María. </a:t>
            </a:r>
          </a:p>
          <a:p>
            <a:r>
              <a:rPr lang="es-ES" b="1" dirty="0">
                <a:solidFill>
                  <a:schemeClr val="tx2">
                    <a:lumMod val="75000"/>
                  </a:schemeClr>
                </a:solidFill>
              </a:rPr>
              <a:t>Objetivos específicos: </a:t>
            </a:r>
          </a:p>
          <a:p>
            <a:pPr marL="285750" indent="-285750">
              <a:buFont typeface="Wingdings" panose="05000000000000000000" pitchFamily="2" charset="2"/>
              <a:buChar char="§"/>
            </a:pPr>
            <a:r>
              <a:rPr lang="es-MX" dirty="0">
                <a:solidFill>
                  <a:schemeClr val="tx1"/>
                </a:solidFill>
              </a:rPr>
              <a:t>Diagnosticar el estado económico y rentable actual de la hacienda agropecuaria. </a:t>
            </a:r>
          </a:p>
          <a:p>
            <a:pPr marL="285750" indent="-285750">
              <a:buFont typeface="Arial" panose="020B0604020202020204" pitchFamily="34" charset="0"/>
              <a:buChar char="•"/>
            </a:pPr>
            <a:r>
              <a:rPr lang="es-MX" dirty="0">
                <a:solidFill>
                  <a:schemeClr val="tx1"/>
                </a:solidFill>
              </a:rPr>
              <a:t>Diseñar herramientas de aprendizaje que faciliten el conocimiento de la NIC- 41.</a:t>
            </a:r>
          </a:p>
          <a:p>
            <a:pPr marL="285750" indent="-285750">
              <a:buFont typeface="Arial" panose="020B0604020202020204" pitchFamily="34" charset="0"/>
              <a:buChar char="•"/>
            </a:pPr>
            <a:r>
              <a:rPr lang="es-MX" dirty="0">
                <a:solidFill>
                  <a:schemeClr val="tx1"/>
                </a:solidFill>
              </a:rPr>
              <a:t>Implementar las herramientas de aprendizaje dentro de la Hacienda con el fin de que los administradores conozcan los beneficios rentables de tener un conocimiento económico aplicado a la agricultura.</a:t>
            </a:r>
          </a:p>
          <a:p>
            <a:endParaRPr lang="es-MX" dirty="0">
              <a:solidFill>
                <a:schemeClr val="tx1"/>
              </a:solidFill>
            </a:endParaRPr>
          </a:p>
          <a:p>
            <a:endParaRPr lang="es-MX" dirty="0">
              <a:solidFill>
                <a:schemeClr val="tx1"/>
              </a:solidFill>
            </a:endParaRPr>
          </a:p>
          <a:p>
            <a:endParaRPr lang="es-ES" dirty="0">
              <a:solidFill>
                <a:schemeClr val="tx1"/>
              </a:solidFill>
            </a:endParaRPr>
          </a:p>
        </p:txBody>
      </p:sp>
      <p:sp>
        <p:nvSpPr>
          <p:cNvPr id="31" name="Rectángulo: esquinas redondeadas 30">
            <a:extLst>
              <a:ext uri="{FF2B5EF4-FFF2-40B4-BE49-F238E27FC236}">
                <a16:creationId xmlns:a16="http://schemas.microsoft.com/office/drawing/2014/main" id="{39F97232-D787-498C-8CD0-52E34FC9BC36}"/>
              </a:ext>
            </a:extLst>
          </p:cNvPr>
          <p:cNvSpPr/>
          <p:nvPr/>
        </p:nvSpPr>
        <p:spPr>
          <a:xfrm>
            <a:off x="7169125" y="7193412"/>
            <a:ext cx="6078177" cy="78358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kern="0" dirty="0">
                <a:solidFill>
                  <a:srgbClr val="002060"/>
                </a:solidFill>
              </a:rPr>
              <a:t>Marco teórico</a:t>
            </a:r>
          </a:p>
          <a:p>
            <a:pPr algn="ctr"/>
            <a:endParaRPr lang="es-ES" sz="2400" b="1" kern="0" dirty="0">
              <a:solidFill>
                <a:srgbClr val="002060"/>
              </a:solidFill>
            </a:endParaRPr>
          </a:p>
          <a:p>
            <a:r>
              <a:rPr lang="es-ES" sz="2000" b="1" dirty="0">
                <a:solidFill>
                  <a:schemeClr val="tx2">
                    <a:lumMod val="75000"/>
                  </a:schemeClr>
                </a:solidFill>
              </a:rPr>
              <a:t>Normas Internacionales de Información Financiera (NIIF): </a:t>
            </a:r>
            <a:r>
              <a:rPr lang="es-MX" sz="2000" dirty="0">
                <a:solidFill>
                  <a:schemeClr val="tx1"/>
                </a:solidFill>
              </a:rPr>
              <a:t>Las Normas Internacionales de Información Financiera son el conjunto de normas contables de aceptación mundial que buscan regular la información contenida en los estados financieros que son aceptados de manera amplia y generalizada. </a:t>
            </a:r>
          </a:p>
          <a:p>
            <a:endParaRPr lang="es-MX" sz="2000" dirty="0">
              <a:solidFill>
                <a:schemeClr val="tx1"/>
              </a:solidFill>
            </a:endParaRPr>
          </a:p>
          <a:p>
            <a:r>
              <a:rPr lang="es-ES" sz="2000" b="1" dirty="0">
                <a:solidFill>
                  <a:schemeClr val="tx2">
                    <a:lumMod val="75000"/>
                  </a:schemeClr>
                </a:solidFill>
              </a:rPr>
              <a:t>NIC-41 (Agricultura):</a:t>
            </a:r>
            <a:r>
              <a:rPr lang="es-ES" sz="2000" b="1" dirty="0">
                <a:solidFill>
                  <a:schemeClr val="tx1"/>
                </a:solidFill>
              </a:rPr>
              <a:t> </a:t>
            </a:r>
            <a:r>
              <a:rPr lang="es-MX" sz="2000" dirty="0">
                <a:solidFill>
                  <a:schemeClr val="tx1"/>
                </a:solidFill>
              </a:rPr>
              <a:t>Es la norma contable aplicada al sector agropecuario, cuenta con la valoración de los activos biológicos y productos agrícolas que permiten la correcta presentación e interpretación de los estados financieros del sector.</a:t>
            </a:r>
          </a:p>
          <a:p>
            <a:endParaRPr lang="es-MX" sz="2000" dirty="0">
              <a:solidFill>
                <a:schemeClr val="tx1"/>
              </a:solidFill>
            </a:endParaRPr>
          </a:p>
          <a:p>
            <a:r>
              <a:rPr lang="es-ES" sz="2000" b="1" dirty="0">
                <a:solidFill>
                  <a:schemeClr val="tx2">
                    <a:lumMod val="75000"/>
                  </a:schemeClr>
                </a:solidFill>
              </a:rPr>
              <a:t>Rentabilidad: </a:t>
            </a:r>
            <a:r>
              <a:rPr lang="es-MX" sz="2000" dirty="0">
                <a:solidFill>
                  <a:schemeClr val="tx1"/>
                </a:solidFill>
              </a:rPr>
              <a:t>Es un indicador que mide el desempeño financiero que la empresa cree pertinente para la toma de decisiones financieras y gerenciales. </a:t>
            </a:r>
            <a:endParaRPr lang="es-ES" sz="2000" dirty="0">
              <a:solidFill>
                <a:schemeClr val="tx1"/>
              </a:solidFill>
            </a:endParaRPr>
          </a:p>
        </p:txBody>
      </p:sp>
      <p:sp>
        <p:nvSpPr>
          <p:cNvPr id="32" name="Rectángulo: esquinas redondeadas 31">
            <a:extLst>
              <a:ext uri="{FF2B5EF4-FFF2-40B4-BE49-F238E27FC236}">
                <a16:creationId xmlns:a16="http://schemas.microsoft.com/office/drawing/2014/main" id="{EF2FE6E3-CEF5-4C2E-9AE5-85D14885BA04}"/>
              </a:ext>
            </a:extLst>
          </p:cNvPr>
          <p:cNvSpPr/>
          <p:nvPr/>
        </p:nvSpPr>
        <p:spPr>
          <a:xfrm>
            <a:off x="923260" y="11284180"/>
            <a:ext cx="6028980" cy="3745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kern="0" dirty="0">
              <a:solidFill>
                <a:srgbClr val="002060"/>
              </a:solidFill>
            </a:endParaRPr>
          </a:p>
        </p:txBody>
      </p:sp>
      <p:sp>
        <p:nvSpPr>
          <p:cNvPr id="34" name="Rectángulo: esquinas redondeadas 33">
            <a:extLst>
              <a:ext uri="{FF2B5EF4-FFF2-40B4-BE49-F238E27FC236}">
                <a16:creationId xmlns:a16="http://schemas.microsoft.com/office/drawing/2014/main" id="{77AA17ED-6EC8-4A5D-B9FE-6A851F207FCC}"/>
              </a:ext>
            </a:extLst>
          </p:cNvPr>
          <p:cNvSpPr/>
          <p:nvPr/>
        </p:nvSpPr>
        <p:spPr>
          <a:xfrm>
            <a:off x="948153" y="15324810"/>
            <a:ext cx="12284728" cy="14328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kern="0" dirty="0">
                <a:solidFill>
                  <a:srgbClr val="002060"/>
                </a:solidFill>
              </a:rPr>
              <a:t>Resultados Y Conclusiones</a:t>
            </a:r>
          </a:p>
          <a:p>
            <a:r>
              <a:rPr lang="es-ES" dirty="0">
                <a:solidFill>
                  <a:schemeClr val="tx1"/>
                </a:solidFill>
              </a:rPr>
              <a:t>Presentar los resultados y conclusiones más importantes.</a:t>
            </a:r>
          </a:p>
        </p:txBody>
      </p:sp>
      <p:sp>
        <p:nvSpPr>
          <p:cNvPr id="29" name="Diagrama de flujo: conector 28">
            <a:extLst>
              <a:ext uri="{FF2B5EF4-FFF2-40B4-BE49-F238E27FC236}">
                <a16:creationId xmlns:a16="http://schemas.microsoft.com/office/drawing/2014/main" id="{114DE0A2-7EC0-48C3-9700-62F8D50418FE}"/>
              </a:ext>
            </a:extLst>
          </p:cNvPr>
          <p:cNvSpPr/>
          <p:nvPr/>
        </p:nvSpPr>
        <p:spPr>
          <a:xfrm>
            <a:off x="484157" y="4962464"/>
            <a:ext cx="617602" cy="62037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latin typeface="Harrington" panose="04040505050A02020702" pitchFamily="82" charset="0"/>
              </a:rPr>
              <a:t>1</a:t>
            </a:r>
            <a:endParaRPr lang="es-CO" sz="4000" dirty="0">
              <a:latin typeface="Harrington" panose="04040505050A02020702" pitchFamily="82" charset="0"/>
            </a:endParaRPr>
          </a:p>
        </p:txBody>
      </p:sp>
      <p:sp>
        <p:nvSpPr>
          <p:cNvPr id="38" name="Diagrama de flujo: conector 37">
            <a:extLst>
              <a:ext uri="{FF2B5EF4-FFF2-40B4-BE49-F238E27FC236}">
                <a16:creationId xmlns:a16="http://schemas.microsoft.com/office/drawing/2014/main" id="{91E1B694-8F28-45B3-996D-DEA4AA8CDF21}"/>
              </a:ext>
            </a:extLst>
          </p:cNvPr>
          <p:cNvSpPr/>
          <p:nvPr/>
        </p:nvSpPr>
        <p:spPr>
          <a:xfrm>
            <a:off x="480703" y="11256565"/>
            <a:ext cx="617602" cy="62037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latin typeface="Harrington" panose="04040505050A02020702" pitchFamily="82" charset="0"/>
              </a:rPr>
              <a:t>4</a:t>
            </a:r>
            <a:endParaRPr lang="es-CO" sz="4000" dirty="0">
              <a:latin typeface="Harrington" panose="04040505050A02020702" pitchFamily="82" charset="0"/>
            </a:endParaRPr>
          </a:p>
        </p:txBody>
      </p:sp>
      <p:sp>
        <p:nvSpPr>
          <p:cNvPr id="39" name="Diagrama de flujo: conector 38">
            <a:extLst>
              <a:ext uri="{FF2B5EF4-FFF2-40B4-BE49-F238E27FC236}">
                <a16:creationId xmlns:a16="http://schemas.microsoft.com/office/drawing/2014/main" id="{9235EB4E-7114-4A50-9B87-03EEFE01AAC8}"/>
              </a:ext>
            </a:extLst>
          </p:cNvPr>
          <p:cNvSpPr/>
          <p:nvPr/>
        </p:nvSpPr>
        <p:spPr>
          <a:xfrm>
            <a:off x="6977133" y="7106274"/>
            <a:ext cx="617602" cy="62037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latin typeface="Harrington" panose="04040505050A02020702" pitchFamily="82" charset="0"/>
              </a:rPr>
              <a:t>3</a:t>
            </a:r>
            <a:endParaRPr lang="es-CO" sz="4000" dirty="0">
              <a:latin typeface="Harrington" panose="04040505050A02020702" pitchFamily="82" charset="0"/>
            </a:endParaRPr>
          </a:p>
        </p:txBody>
      </p:sp>
      <p:sp>
        <p:nvSpPr>
          <p:cNvPr id="40" name="Diagrama de flujo: conector 39">
            <a:extLst>
              <a:ext uri="{FF2B5EF4-FFF2-40B4-BE49-F238E27FC236}">
                <a16:creationId xmlns:a16="http://schemas.microsoft.com/office/drawing/2014/main" id="{BAEE16F2-566A-447E-B061-0620EF78EB53}"/>
              </a:ext>
            </a:extLst>
          </p:cNvPr>
          <p:cNvSpPr/>
          <p:nvPr/>
        </p:nvSpPr>
        <p:spPr>
          <a:xfrm>
            <a:off x="480703" y="7106273"/>
            <a:ext cx="617602" cy="62037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latin typeface="Harrington" panose="04040505050A02020702" pitchFamily="82" charset="0"/>
              </a:rPr>
              <a:t>2</a:t>
            </a:r>
            <a:endParaRPr lang="es-CO" sz="4000" dirty="0">
              <a:latin typeface="Harrington" panose="04040505050A02020702" pitchFamily="82" charset="0"/>
            </a:endParaRPr>
          </a:p>
        </p:txBody>
      </p:sp>
      <p:sp>
        <p:nvSpPr>
          <p:cNvPr id="25" name="Diagrama de flujo: conector 24">
            <a:extLst>
              <a:ext uri="{FF2B5EF4-FFF2-40B4-BE49-F238E27FC236}">
                <a16:creationId xmlns:a16="http://schemas.microsoft.com/office/drawing/2014/main" id="{15D60843-1FDB-4B29-A141-749EE163B086}"/>
              </a:ext>
            </a:extLst>
          </p:cNvPr>
          <p:cNvSpPr/>
          <p:nvPr/>
        </p:nvSpPr>
        <p:spPr>
          <a:xfrm>
            <a:off x="6813460" y="14955022"/>
            <a:ext cx="617602" cy="62037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latin typeface="Harrington" panose="04040505050A02020702" pitchFamily="82" charset="0"/>
              </a:rPr>
              <a:t>5</a:t>
            </a:r>
            <a:endParaRPr lang="es-CO" sz="4000" dirty="0">
              <a:latin typeface="Harrington" panose="04040505050A02020702" pitchFamily="82" charset="0"/>
            </a:endParaRPr>
          </a:p>
        </p:txBody>
      </p:sp>
      <p:sp>
        <p:nvSpPr>
          <p:cNvPr id="10" name="Título 9">
            <a:extLst>
              <a:ext uri="{FF2B5EF4-FFF2-40B4-BE49-F238E27FC236}">
                <a16:creationId xmlns:a16="http://schemas.microsoft.com/office/drawing/2014/main" id="{B73962DA-92C3-40C1-8362-6503E578D743}"/>
              </a:ext>
            </a:extLst>
          </p:cNvPr>
          <p:cNvSpPr>
            <a:spLocks noGrp="1"/>
          </p:cNvSpPr>
          <p:nvPr>
            <p:ph type="title"/>
          </p:nvPr>
        </p:nvSpPr>
        <p:spPr>
          <a:xfrm>
            <a:off x="3055329" y="684796"/>
            <a:ext cx="7590575" cy="1723549"/>
          </a:xfrm>
        </p:spPr>
        <p:txBody>
          <a:bodyPr/>
          <a:lstStyle/>
          <a:p>
            <a:pPr algn="ctr"/>
            <a:r>
              <a:rPr lang="es-ES" sz="2800" b="1" dirty="0">
                <a:solidFill>
                  <a:schemeClr val="bg1"/>
                </a:solidFill>
              </a:rPr>
              <a:t>LAS NIIF Y LA RENTABILIDAD: UN NUEVO RETO PARA LA HACIENDA AGROPECUARIA NUEVA ESPERANZA DE LOS MONTES DE MARÍA. </a:t>
            </a:r>
            <a:endParaRPr lang="es-CO" sz="2800" b="1" dirty="0">
              <a:solidFill>
                <a:schemeClr val="bg1"/>
              </a:solidFill>
            </a:endParaRPr>
          </a:p>
        </p:txBody>
      </p:sp>
      <p:sp>
        <p:nvSpPr>
          <p:cNvPr id="13" name="Título 9">
            <a:extLst>
              <a:ext uri="{FF2B5EF4-FFF2-40B4-BE49-F238E27FC236}">
                <a16:creationId xmlns:a16="http://schemas.microsoft.com/office/drawing/2014/main" id="{C513DEB4-95C1-4494-B30C-C357D2E7633F}"/>
              </a:ext>
            </a:extLst>
          </p:cNvPr>
          <p:cNvSpPr txBox="1">
            <a:spLocks/>
          </p:cNvSpPr>
          <p:nvPr/>
        </p:nvSpPr>
        <p:spPr>
          <a:xfrm>
            <a:off x="3373592" y="2301461"/>
            <a:ext cx="7126116" cy="1107996"/>
          </a:xfrm>
          <a:prstGeom prst="rect">
            <a:avLst/>
          </a:prstGeom>
        </p:spPr>
        <p:txBody>
          <a:bodyPr wrap="square" lIns="0" tIns="0" rIns="0" bIns="0">
            <a:spAutoFit/>
          </a:bodyPr>
          <a:lstStyle>
            <a:lvl1pPr>
              <a:defRPr>
                <a:latin typeface="+mj-lt"/>
                <a:ea typeface="+mj-ea"/>
                <a:cs typeface="+mj-cs"/>
              </a:defRPr>
            </a:lvl1pPr>
          </a:lstStyle>
          <a:p>
            <a:pPr algn="ctr"/>
            <a:r>
              <a:rPr lang="es-ES" sz="2400" b="1" kern="0" dirty="0">
                <a:solidFill>
                  <a:schemeClr val="bg1"/>
                </a:solidFill>
              </a:rPr>
              <a:t>Semillero:</a:t>
            </a:r>
          </a:p>
          <a:p>
            <a:pPr algn="ctr"/>
            <a:r>
              <a:rPr lang="es-ES" sz="2400" b="1" kern="0" dirty="0">
                <a:solidFill>
                  <a:schemeClr val="bg1"/>
                </a:solidFill>
              </a:rPr>
              <a:t>Autores: Hellen Margarita Castellar Castillo.</a:t>
            </a:r>
          </a:p>
          <a:p>
            <a:pPr algn="ctr"/>
            <a:r>
              <a:rPr lang="es-ES" sz="2400" b="1" kern="0" dirty="0">
                <a:solidFill>
                  <a:schemeClr val="bg1"/>
                </a:solidFill>
              </a:rPr>
              <a:t>Asesor: Mg. Ana Isabel Gutiérrez Villamizar. </a:t>
            </a:r>
            <a:endParaRPr lang="es-CO" sz="2400" b="1" kern="0" dirty="0">
              <a:solidFill>
                <a:schemeClr val="bg1"/>
              </a:solidFill>
            </a:endParaRPr>
          </a:p>
        </p:txBody>
      </p:sp>
      <p:pic>
        <p:nvPicPr>
          <p:cNvPr id="7" name="Imagen 6">
            <a:extLst>
              <a:ext uri="{FF2B5EF4-FFF2-40B4-BE49-F238E27FC236}">
                <a16:creationId xmlns:a16="http://schemas.microsoft.com/office/drawing/2014/main" id="{7F043DD2-67E5-7315-FFB6-05B40879F3F4}"/>
              </a:ext>
            </a:extLst>
          </p:cNvPr>
          <p:cNvPicPr>
            <a:picLocks noChangeAspect="1"/>
          </p:cNvPicPr>
          <p:nvPr/>
        </p:nvPicPr>
        <p:blipFill rotWithShape="1">
          <a:blip r:embed="rId12">
            <a:extLst>
              <a:ext uri="{28A0092B-C50C-407E-A947-70E740481C1C}">
                <a14:useLocalDpi xmlns:a14="http://schemas.microsoft.com/office/drawing/2010/main" val="0"/>
              </a:ext>
            </a:extLst>
          </a:blip>
          <a:srcRect t="20204" b="28594"/>
          <a:stretch/>
        </p:blipFill>
        <p:spPr>
          <a:xfrm>
            <a:off x="980422" y="11456223"/>
            <a:ext cx="5971818" cy="3322430"/>
          </a:xfrm>
          <a:prstGeom prst="rect">
            <a:avLst/>
          </a:prstGeom>
        </p:spPr>
      </p:pic>
    </p:spTree>
    <p:extLst>
      <p:ext uri="{BB962C8B-B14F-4D97-AF65-F5344CB8AC3E}">
        <p14:creationId xmlns:p14="http://schemas.microsoft.com/office/powerpoint/2010/main" val="795071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1065</TotalTime>
  <Words>711</Words>
  <Application>Microsoft Office PowerPoint</Application>
  <PresentationFormat>Personalizado</PresentationFormat>
  <Paragraphs>42</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Harrington</vt:lpstr>
      <vt:lpstr>Wingdings</vt:lpstr>
      <vt:lpstr>Office Theme</vt:lpstr>
      <vt:lpstr>LAS NIIF Y LA RENTABILIDAD: UN NUEVO RETO PARA LA HACIENDA AGROPECUARIA NUEVA ESPERANZA DE LOS MONTES DE MARÍA.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Asistente de Investigación</dc:creator>
  <cp:lastModifiedBy>hp</cp:lastModifiedBy>
  <cp:revision>68</cp:revision>
  <dcterms:created xsi:type="dcterms:W3CDTF">2023-03-24T15:32:19Z</dcterms:created>
  <dcterms:modified xsi:type="dcterms:W3CDTF">2023-05-01T02:41:37Z</dcterms:modified>
</cp:coreProperties>
</file>