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56"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87" d="100"/>
          <a:sy n="87" d="100"/>
        </p:scale>
        <p:origin x="96"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45D55E-EA73-42C5-8740-7279347E055E}"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823ABC0E-3E54-4C25-9FEE-1807AD808B7A}">
      <dgm:prSet/>
      <dgm:spPr/>
      <dgm:t>
        <a:bodyPr/>
        <a:lstStyle/>
        <a:p>
          <a:r>
            <a:rPr lang="es-ES"/>
            <a:t>1. La trabajadora que en el curso del embarazo sufra un aborto o parto prematuro no viable, tiene derecho a una licencia de dos o cuatro semanas, remunerada con el salario que devengaba en el momento de iniciarse el descanso. Si el parto es viable, se aplica lo establecido en el artículo anterior.</a:t>
          </a:r>
          <a:endParaRPr lang="en-US"/>
        </a:p>
      </dgm:t>
    </dgm:pt>
    <dgm:pt modelId="{DB9918B2-7A6D-4BEF-B0E4-1F3C4ED8673B}" type="parTrans" cxnId="{485217A9-A2E3-481B-AA2C-4D5AC5898BEA}">
      <dgm:prSet/>
      <dgm:spPr/>
      <dgm:t>
        <a:bodyPr/>
        <a:lstStyle/>
        <a:p>
          <a:endParaRPr lang="en-US"/>
        </a:p>
      </dgm:t>
    </dgm:pt>
    <dgm:pt modelId="{E9DF3334-CB46-4042-AE94-EB5D4548D70B}" type="sibTrans" cxnId="{485217A9-A2E3-481B-AA2C-4D5AC5898BEA}">
      <dgm:prSet/>
      <dgm:spPr/>
      <dgm:t>
        <a:bodyPr/>
        <a:lstStyle/>
        <a:p>
          <a:endParaRPr lang="en-US"/>
        </a:p>
      </dgm:t>
    </dgm:pt>
    <dgm:pt modelId="{6F5B05AD-68A5-40CA-986F-334FCFF8C8A5}">
      <dgm:prSet/>
      <dgm:spPr/>
      <dgm:t>
        <a:bodyPr/>
        <a:lstStyle/>
        <a:p>
          <a:r>
            <a:rPr lang="es-ES"/>
            <a:t>2. Para disfrutar de la licencia de que trata este artículo, la trabajadora debe presentar al empleador un certificado médico sobre lo siguiente:</a:t>
          </a:r>
          <a:endParaRPr lang="en-US"/>
        </a:p>
      </dgm:t>
    </dgm:pt>
    <dgm:pt modelId="{D56316DA-0072-461B-9ADF-D9A6042C5168}" type="parTrans" cxnId="{2198BACE-B734-4E3C-9D7F-DD42C3D38BB9}">
      <dgm:prSet/>
      <dgm:spPr/>
      <dgm:t>
        <a:bodyPr/>
        <a:lstStyle/>
        <a:p>
          <a:endParaRPr lang="en-US"/>
        </a:p>
      </dgm:t>
    </dgm:pt>
    <dgm:pt modelId="{E29B4D0E-717D-4058-8B95-A9C6814A7C48}" type="sibTrans" cxnId="{2198BACE-B734-4E3C-9D7F-DD42C3D38BB9}">
      <dgm:prSet/>
      <dgm:spPr/>
      <dgm:t>
        <a:bodyPr/>
        <a:lstStyle/>
        <a:p>
          <a:endParaRPr lang="en-US"/>
        </a:p>
      </dgm:t>
    </dgm:pt>
    <dgm:pt modelId="{DD4E8FC5-E2DD-4078-A30B-0A483F68AE8A}">
      <dgm:prSet/>
      <dgm:spPr/>
      <dgm:t>
        <a:bodyPr/>
        <a:lstStyle/>
        <a:p>
          <a:r>
            <a:rPr lang="es-ES"/>
            <a:t>a). La afirmación de que la trabajadora a sufrido un aborto o paro prematuro, indicando el día en que haya tenido lugar, y</a:t>
          </a:r>
          <a:endParaRPr lang="en-US"/>
        </a:p>
      </dgm:t>
    </dgm:pt>
    <dgm:pt modelId="{4EA0C10A-4064-4CF1-B503-1B9A9EF8CBC1}" type="parTrans" cxnId="{676518B9-CC98-4E52-A6CF-30AE16E3F1EB}">
      <dgm:prSet/>
      <dgm:spPr/>
      <dgm:t>
        <a:bodyPr/>
        <a:lstStyle/>
        <a:p>
          <a:endParaRPr lang="en-US"/>
        </a:p>
      </dgm:t>
    </dgm:pt>
    <dgm:pt modelId="{9405F7D7-BF42-42A7-A1AF-0CF688C8F162}" type="sibTrans" cxnId="{676518B9-CC98-4E52-A6CF-30AE16E3F1EB}">
      <dgm:prSet/>
      <dgm:spPr/>
      <dgm:t>
        <a:bodyPr/>
        <a:lstStyle/>
        <a:p>
          <a:endParaRPr lang="en-US"/>
        </a:p>
      </dgm:t>
    </dgm:pt>
    <dgm:pt modelId="{98EDB37A-8AE2-4F8E-AED5-54CC93AB3695}">
      <dgm:prSet/>
      <dgm:spPr/>
      <dgm:t>
        <a:bodyPr/>
        <a:lstStyle/>
        <a:p>
          <a:r>
            <a:rPr lang="es-ES"/>
            <a:t>b). La indicación del tiempo de reposo que necesita la trabajadora.</a:t>
          </a:r>
          <a:endParaRPr lang="en-US"/>
        </a:p>
      </dgm:t>
    </dgm:pt>
    <dgm:pt modelId="{C010CA7E-E638-42EB-B1E6-7247B06B4E6D}" type="parTrans" cxnId="{122C6356-11E9-49A2-9FB0-915E797D2961}">
      <dgm:prSet/>
      <dgm:spPr/>
      <dgm:t>
        <a:bodyPr/>
        <a:lstStyle/>
        <a:p>
          <a:endParaRPr lang="en-US"/>
        </a:p>
      </dgm:t>
    </dgm:pt>
    <dgm:pt modelId="{6AD1AEA7-D5C7-4E1B-89EA-5A26DE239966}" type="sibTrans" cxnId="{122C6356-11E9-49A2-9FB0-915E797D2961}">
      <dgm:prSet/>
      <dgm:spPr/>
      <dgm:t>
        <a:bodyPr/>
        <a:lstStyle/>
        <a:p>
          <a:endParaRPr lang="en-US"/>
        </a:p>
      </dgm:t>
    </dgm:pt>
    <dgm:pt modelId="{2C57A1FA-8216-4218-A736-5D3309F1380D}" type="pres">
      <dgm:prSet presAssocID="{F445D55E-EA73-42C5-8740-7279347E055E}" presName="linear" presStyleCnt="0">
        <dgm:presLayoutVars>
          <dgm:animLvl val="lvl"/>
          <dgm:resizeHandles val="exact"/>
        </dgm:presLayoutVars>
      </dgm:prSet>
      <dgm:spPr/>
    </dgm:pt>
    <dgm:pt modelId="{7A534D09-8700-418D-8610-F1F0F9A44498}" type="pres">
      <dgm:prSet presAssocID="{823ABC0E-3E54-4C25-9FEE-1807AD808B7A}" presName="parentText" presStyleLbl="node1" presStyleIdx="0" presStyleCnt="4">
        <dgm:presLayoutVars>
          <dgm:chMax val="0"/>
          <dgm:bulletEnabled val="1"/>
        </dgm:presLayoutVars>
      </dgm:prSet>
      <dgm:spPr/>
    </dgm:pt>
    <dgm:pt modelId="{35D84A58-A8D8-447D-970F-4294E309895E}" type="pres">
      <dgm:prSet presAssocID="{E9DF3334-CB46-4042-AE94-EB5D4548D70B}" presName="spacer" presStyleCnt="0"/>
      <dgm:spPr/>
    </dgm:pt>
    <dgm:pt modelId="{430F6521-27AB-43AF-B843-2A7C8757098E}" type="pres">
      <dgm:prSet presAssocID="{6F5B05AD-68A5-40CA-986F-334FCFF8C8A5}" presName="parentText" presStyleLbl="node1" presStyleIdx="1" presStyleCnt="4">
        <dgm:presLayoutVars>
          <dgm:chMax val="0"/>
          <dgm:bulletEnabled val="1"/>
        </dgm:presLayoutVars>
      </dgm:prSet>
      <dgm:spPr/>
    </dgm:pt>
    <dgm:pt modelId="{D944EAF6-18A0-4237-85C0-9F0D741C0CC5}" type="pres">
      <dgm:prSet presAssocID="{E29B4D0E-717D-4058-8B95-A9C6814A7C48}" presName="spacer" presStyleCnt="0"/>
      <dgm:spPr/>
    </dgm:pt>
    <dgm:pt modelId="{EEA077CE-D333-4354-A479-7C4C982AAC1A}" type="pres">
      <dgm:prSet presAssocID="{DD4E8FC5-E2DD-4078-A30B-0A483F68AE8A}" presName="parentText" presStyleLbl="node1" presStyleIdx="2" presStyleCnt="4">
        <dgm:presLayoutVars>
          <dgm:chMax val="0"/>
          <dgm:bulletEnabled val="1"/>
        </dgm:presLayoutVars>
      </dgm:prSet>
      <dgm:spPr/>
    </dgm:pt>
    <dgm:pt modelId="{C803B92B-C041-43AA-93BA-295BB4DEC058}" type="pres">
      <dgm:prSet presAssocID="{9405F7D7-BF42-42A7-A1AF-0CF688C8F162}" presName="spacer" presStyleCnt="0"/>
      <dgm:spPr/>
    </dgm:pt>
    <dgm:pt modelId="{2976D037-8E62-43E9-AAB0-E9CBFE81F9E0}" type="pres">
      <dgm:prSet presAssocID="{98EDB37A-8AE2-4F8E-AED5-54CC93AB3695}" presName="parentText" presStyleLbl="node1" presStyleIdx="3" presStyleCnt="4">
        <dgm:presLayoutVars>
          <dgm:chMax val="0"/>
          <dgm:bulletEnabled val="1"/>
        </dgm:presLayoutVars>
      </dgm:prSet>
      <dgm:spPr/>
    </dgm:pt>
  </dgm:ptLst>
  <dgm:cxnLst>
    <dgm:cxn modelId="{2B51E204-0B69-4C2B-815F-270EA8C03448}" type="presOf" srcId="{6F5B05AD-68A5-40CA-986F-334FCFF8C8A5}" destId="{430F6521-27AB-43AF-B843-2A7C8757098E}" srcOrd="0" destOrd="0" presId="urn:microsoft.com/office/officeart/2005/8/layout/vList2"/>
    <dgm:cxn modelId="{687D3E32-05CF-4DA4-BEEB-7F67CE2117B6}" type="presOf" srcId="{F445D55E-EA73-42C5-8740-7279347E055E}" destId="{2C57A1FA-8216-4218-A736-5D3309F1380D}" srcOrd="0" destOrd="0" presId="urn:microsoft.com/office/officeart/2005/8/layout/vList2"/>
    <dgm:cxn modelId="{CF1FCE6E-F8A3-4871-AD3C-D337E2A40B78}" type="presOf" srcId="{98EDB37A-8AE2-4F8E-AED5-54CC93AB3695}" destId="{2976D037-8E62-43E9-AAB0-E9CBFE81F9E0}" srcOrd="0" destOrd="0" presId="urn:microsoft.com/office/officeart/2005/8/layout/vList2"/>
    <dgm:cxn modelId="{0BE0EC52-96E5-43D6-B88A-43A9521D2A39}" type="presOf" srcId="{DD4E8FC5-E2DD-4078-A30B-0A483F68AE8A}" destId="{EEA077CE-D333-4354-A479-7C4C982AAC1A}" srcOrd="0" destOrd="0" presId="urn:microsoft.com/office/officeart/2005/8/layout/vList2"/>
    <dgm:cxn modelId="{122C6356-11E9-49A2-9FB0-915E797D2961}" srcId="{F445D55E-EA73-42C5-8740-7279347E055E}" destId="{98EDB37A-8AE2-4F8E-AED5-54CC93AB3695}" srcOrd="3" destOrd="0" parTransId="{C010CA7E-E638-42EB-B1E6-7247B06B4E6D}" sibTransId="{6AD1AEA7-D5C7-4E1B-89EA-5A26DE239966}"/>
    <dgm:cxn modelId="{EF508057-AD20-4F07-871F-75D9BD3FE8B9}" type="presOf" srcId="{823ABC0E-3E54-4C25-9FEE-1807AD808B7A}" destId="{7A534D09-8700-418D-8610-F1F0F9A44498}" srcOrd="0" destOrd="0" presId="urn:microsoft.com/office/officeart/2005/8/layout/vList2"/>
    <dgm:cxn modelId="{485217A9-A2E3-481B-AA2C-4D5AC5898BEA}" srcId="{F445D55E-EA73-42C5-8740-7279347E055E}" destId="{823ABC0E-3E54-4C25-9FEE-1807AD808B7A}" srcOrd="0" destOrd="0" parTransId="{DB9918B2-7A6D-4BEF-B0E4-1F3C4ED8673B}" sibTransId="{E9DF3334-CB46-4042-AE94-EB5D4548D70B}"/>
    <dgm:cxn modelId="{676518B9-CC98-4E52-A6CF-30AE16E3F1EB}" srcId="{F445D55E-EA73-42C5-8740-7279347E055E}" destId="{DD4E8FC5-E2DD-4078-A30B-0A483F68AE8A}" srcOrd="2" destOrd="0" parTransId="{4EA0C10A-4064-4CF1-B503-1B9A9EF8CBC1}" sibTransId="{9405F7D7-BF42-42A7-A1AF-0CF688C8F162}"/>
    <dgm:cxn modelId="{2198BACE-B734-4E3C-9D7F-DD42C3D38BB9}" srcId="{F445D55E-EA73-42C5-8740-7279347E055E}" destId="{6F5B05AD-68A5-40CA-986F-334FCFF8C8A5}" srcOrd="1" destOrd="0" parTransId="{D56316DA-0072-461B-9ADF-D9A6042C5168}" sibTransId="{E29B4D0E-717D-4058-8B95-A9C6814A7C48}"/>
    <dgm:cxn modelId="{F58D79DA-B70B-4D39-9DCE-D31C7E3A63F8}" type="presParOf" srcId="{2C57A1FA-8216-4218-A736-5D3309F1380D}" destId="{7A534D09-8700-418D-8610-F1F0F9A44498}" srcOrd="0" destOrd="0" presId="urn:microsoft.com/office/officeart/2005/8/layout/vList2"/>
    <dgm:cxn modelId="{0063523B-B9A9-4EDF-A83B-43F889FAD0FA}" type="presParOf" srcId="{2C57A1FA-8216-4218-A736-5D3309F1380D}" destId="{35D84A58-A8D8-447D-970F-4294E309895E}" srcOrd="1" destOrd="0" presId="urn:microsoft.com/office/officeart/2005/8/layout/vList2"/>
    <dgm:cxn modelId="{4B85C750-AD34-4E68-842F-233B264D1CE3}" type="presParOf" srcId="{2C57A1FA-8216-4218-A736-5D3309F1380D}" destId="{430F6521-27AB-43AF-B843-2A7C8757098E}" srcOrd="2" destOrd="0" presId="urn:microsoft.com/office/officeart/2005/8/layout/vList2"/>
    <dgm:cxn modelId="{660D4FC5-6B08-4391-94A6-6F3807779607}" type="presParOf" srcId="{2C57A1FA-8216-4218-A736-5D3309F1380D}" destId="{D944EAF6-18A0-4237-85C0-9F0D741C0CC5}" srcOrd="3" destOrd="0" presId="urn:microsoft.com/office/officeart/2005/8/layout/vList2"/>
    <dgm:cxn modelId="{59F21E3F-F7CC-40C7-ABC9-E5EDBFC502FA}" type="presParOf" srcId="{2C57A1FA-8216-4218-A736-5D3309F1380D}" destId="{EEA077CE-D333-4354-A479-7C4C982AAC1A}" srcOrd="4" destOrd="0" presId="urn:microsoft.com/office/officeart/2005/8/layout/vList2"/>
    <dgm:cxn modelId="{2EF5DBFA-4BE0-4291-9101-008AE6111995}" type="presParOf" srcId="{2C57A1FA-8216-4218-A736-5D3309F1380D}" destId="{C803B92B-C041-43AA-93BA-295BB4DEC058}" srcOrd="5" destOrd="0" presId="urn:microsoft.com/office/officeart/2005/8/layout/vList2"/>
    <dgm:cxn modelId="{4598EBA7-0232-4AE6-8B47-DC9C3246A783}" type="presParOf" srcId="{2C57A1FA-8216-4218-A736-5D3309F1380D}" destId="{2976D037-8E62-43E9-AAB0-E9CBFE81F9E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B58CE4-00E5-40F0-AE55-83D96133B1F9}"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7D9392C8-F729-44F1-9CC7-FD23BDFF2CAE}">
      <dgm:prSet/>
      <dgm:spPr/>
      <dgm:t>
        <a:bodyPr/>
        <a:lstStyle/>
        <a:p>
          <a:r>
            <a:rPr lang="es-ES"/>
            <a:t>1. El empleador esta en la obligación de conceder a la trabajadora dos descansos, de treinta (30) minutos cada uno, dentro de la jornada para amamantar a su hijo, sin descuento alguno en el salario por dicho concepto, durante los primeros seis (6) meses de edad.</a:t>
          </a:r>
          <a:endParaRPr lang="en-US"/>
        </a:p>
      </dgm:t>
    </dgm:pt>
    <dgm:pt modelId="{4DE0E73B-D9F0-4FA4-B830-E0BE71FD8D70}" type="parTrans" cxnId="{2A94FDEE-5424-444C-A200-C15AA142566A}">
      <dgm:prSet/>
      <dgm:spPr/>
      <dgm:t>
        <a:bodyPr/>
        <a:lstStyle/>
        <a:p>
          <a:endParaRPr lang="en-US"/>
        </a:p>
      </dgm:t>
    </dgm:pt>
    <dgm:pt modelId="{A8344072-7D05-41C8-A648-20033EFE2475}" type="sibTrans" cxnId="{2A94FDEE-5424-444C-A200-C15AA142566A}">
      <dgm:prSet/>
      <dgm:spPr/>
      <dgm:t>
        <a:bodyPr/>
        <a:lstStyle/>
        <a:p>
          <a:endParaRPr lang="en-US"/>
        </a:p>
      </dgm:t>
    </dgm:pt>
    <dgm:pt modelId="{162B77B4-80F1-497B-871F-F2E746FED9F8}">
      <dgm:prSet/>
      <dgm:spPr/>
      <dgm:t>
        <a:bodyPr/>
        <a:lstStyle/>
        <a:p>
          <a:r>
            <a:rPr lang="es-ES"/>
            <a:t>2. El empleador está en la obligación de conceder más descansos que los establecidos en el inciso anterior si la trabajadora presenta certificado médico en el cual se expongan las razones que justifiquen ese mayor número de descansos.</a:t>
          </a:r>
          <a:endParaRPr lang="en-US"/>
        </a:p>
      </dgm:t>
    </dgm:pt>
    <dgm:pt modelId="{E0C61ED7-8D13-4780-A651-D4E44E0617BB}" type="parTrans" cxnId="{3CFE0161-A6C3-4163-8BE6-39AFE8DA43D7}">
      <dgm:prSet/>
      <dgm:spPr/>
      <dgm:t>
        <a:bodyPr/>
        <a:lstStyle/>
        <a:p>
          <a:endParaRPr lang="en-US"/>
        </a:p>
      </dgm:t>
    </dgm:pt>
    <dgm:pt modelId="{1D48DB8A-40C0-46EE-BA55-3BADA838A2B4}" type="sibTrans" cxnId="{3CFE0161-A6C3-4163-8BE6-39AFE8DA43D7}">
      <dgm:prSet/>
      <dgm:spPr/>
      <dgm:t>
        <a:bodyPr/>
        <a:lstStyle/>
        <a:p>
          <a:endParaRPr lang="en-US"/>
        </a:p>
      </dgm:t>
    </dgm:pt>
    <dgm:pt modelId="{3EE7C27C-4DC0-4250-BCA5-5B61B96F56DC}">
      <dgm:prSet/>
      <dgm:spPr/>
      <dgm:t>
        <a:bodyPr/>
        <a:lstStyle/>
        <a:p>
          <a:r>
            <a:rPr lang="es-ES"/>
            <a:t>3. Para dar cumplimiento a la obligación consagrada en este artículo, los empleadores deben establecer en un local contiguo a aquel en donde la mujer trabaja, una sala de lactancia o un lugar apropiado para guardar al niño.</a:t>
          </a:r>
          <a:endParaRPr lang="en-US"/>
        </a:p>
      </dgm:t>
    </dgm:pt>
    <dgm:pt modelId="{A8A2371B-106A-4F3C-BFE6-5E78FCEB2B01}" type="parTrans" cxnId="{BCAB0351-849E-42CC-B078-5E8DDD21AA4A}">
      <dgm:prSet/>
      <dgm:spPr/>
      <dgm:t>
        <a:bodyPr/>
        <a:lstStyle/>
        <a:p>
          <a:endParaRPr lang="en-US"/>
        </a:p>
      </dgm:t>
    </dgm:pt>
    <dgm:pt modelId="{1CF3BB55-E4BC-4AC1-9933-C3CEFECBEB16}" type="sibTrans" cxnId="{BCAB0351-849E-42CC-B078-5E8DDD21AA4A}">
      <dgm:prSet/>
      <dgm:spPr/>
      <dgm:t>
        <a:bodyPr/>
        <a:lstStyle/>
        <a:p>
          <a:endParaRPr lang="en-US"/>
        </a:p>
      </dgm:t>
    </dgm:pt>
    <dgm:pt modelId="{9F36EF6D-F69F-442B-9DA1-55487F03CE65}">
      <dgm:prSet/>
      <dgm:spPr/>
      <dgm:t>
        <a:bodyPr/>
        <a:lstStyle/>
        <a:p>
          <a:r>
            <a:rPr lang="es-ES"/>
            <a:t>4. Los empleadores pueden contratar con las instituciones de protección infantil el servicio de que trata el inciso anterior.</a:t>
          </a:r>
          <a:endParaRPr lang="en-US"/>
        </a:p>
      </dgm:t>
    </dgm:pt>
    <dgm:pt modelId="{CC8238F7-AF87-475A-A748-C85811241301}" type="parTrans" cxnId="{D6EB3934-8923-4477-BCF4-3F778BB402C8}">
      <dgm:prSet/>
      <dgm:spPr/>
      <dgm:t>
        <a:bodyPr/>
        <a:lstStyle/>
        <a:p>
          <a:endParaRPr lang="en-US"/>
        </a:p>
      </dgm:t>
    </dgm:pt>
    <dgm:pt modelId="{CBCF286A-9824-4425-A061-E95A1F7446F5}" type="sibTrans" cxnId="{D6EB3934-8923-4477-BCF4-3F778BB402C8}">
      <dgm:prSet/>
      <dgm:spPr/>
      <dgm:t>
        <a:bodyPr/>
        <a:lstStyle/>
        <a:p>
          <a:endParaRPr lang="en-US"/>
        </a:p>
      </dgm:t>
    </dgm:pt>
    <dgm:pt modelId="{84659301-65D4-4CA2-ADFC-A03DC39C1525}" type="pres">
      <dgm:prSet presAssocID="{6DB58CE4-00E5-40F0-AE55-83D96133B1F9}" presName="matrix" presStyleCnt="0">
        <dgm:presLayoutVars>
          <dgm:chMax val="1"/>
          <dgm:dir/>
          <dgm:resizeHandles val="exact"/>
        </dgm:presLayoutVars>
      </dgm:prSet>
      <dgm:spPr/>
    </dgm:pt>
    <dgm:pt modelId="{287BB5C5-D648-41DD-9B1E-F2FFD77CF70F}" type="pres">
      <dgm:prSet presAssocID="{6DB58CE4-00E5-40F0-AE55-83D96133B1F9}" presName="diamond" presStyleLbl="bgShp" presStyleIdx="0" presStyleCnt="1"/>
      <dgm:spPr/>
    </dgm:pt>
    <dgm:pt modelId="{0530FAD3-33B2-428E-9BEC-7ED0DF81C2B7}" type="pres">
      <dgm:prSet presAssocID="{6DB58CE4-00E5-40F0-AE55-83D96133B1F9}" presName="quad1" presStyleLbl="node1" presStyleIdx="0" presStyleCnt="4">
        <dgm:presLayoutVars>
          <dgm:chMax val="0"/>
          <dgm:chPref val="0"/>
          <dgm:bulletEnabled val="1"/>
        </dgm:presLayoutVars>
      </dgm:prSet>
      <dgm:spPr/>
    </dgm:pt>
    <dgm:pt modelId="{1FF7149F-1BEA-48E7-9D08-29A4459A2516}" type="pres">
      <dgm:prSet presAssocID="{6DB58CE4-00E5-40F0-AE55-83D96133B1F9}" presName="quad2" presStyleLbl="node1" presStyleIdx="1" presStyleCnt="4">
        <dgm:presLayoutVars>
          <dgm:chMax val="0"/>
          <dgm:chPref val="0"/>
          <dgm:bulletEnabled val="1"/>
        </dgm:presLayoutVars>
      </dgm:prSet>
      <dgm:spPr/>
    </dgm:pt>
    <dgm:pt modelId="{EAD5A7C7-AC9C-4522-8CF9-4E8A7FDCEC06}" type="pres">
      <dgm:prSet presAssocID="{6DB58CE4-00E5-40F0-AE55-83D96133B1F9}" presName="quad3" presStyleLbl="node1" presStyleIdx="2" presStyleCnt="4">
        <dgm:presLayoutVars>
          <dgm:chMax val="0"/>
          <dgm:chPref val="0"/>
          <dgm:bulletEnabled val="1"/>
        </dgm:presLayoutVars>
      </dgm:prSet>
      <dgm:spPr/>
    </dgm:pt>
    <dgm:pt modelId="{38E5CE53-C7DE-47D8-B691-F0D062F61BF7}" type="pres">
      <dgm:prSet presAssocID="{6DB58CE4-00E5-40F0-AE55-83D96133B1F9}" presName="quad4" presStyleLbl="node1" presStyleIdx="3" presStyleCnt="4">
        <dgm:presLayoutVars>
          <dgm:chMax val="0"/>
          <dgm:chPref val="0"/>
          <dgm:bulletEnabled val="1"/>
        </dgm:presLayoutVars>
      </dgm:prSet>
      <dgm:spPr/>
    </dgm:pt>
  </dgm:ptLst>
  <dgm:cxnLst>
    <dgm:cxn modelId="{9EC88609-8455-4D8D-818A-37134A6E540D}" type="presOf" srcId="{9F36EF6D-F69F-442B-9DA1-55487F03CE65}" destId="{38E5CE53-C7DE-47D8-B691-F0D062F61BF7}" srcOrd="0" destOrd="0" presId="urn:microsoft.com/office/officeart/2005/8/layout/matrix3"/>
    <dgm:cxn modelId="{D6EB3934-8923-4477-BCF4-3F778BB402C8}" srcId="{6DB58CE4-00E5-40F0-AE55-83D96133B1F9}" destId="{9F36EF6D-F69F-442B-9DA1-55487F03CE65}" srcOrd="3" destOrd="0" parTransId="{CC8238F7-AF87-475A-A748-C85811241301}" sibTransId="{CBCF286A-9824-4425-A061-E95A1F7446F5}"/>
    <dgm:cxn modelId="{3CFE0161-A6C3-4163-8BE6-39AFE8DA43D7}" srcId="{6DB58CE4-00E5-40F0-AE55-83D96133B1F9}" destId="{162B77B4-80F1-497B-871F-F2E746FED9F8}" srcOrd="1" destOrd="0" parTransId="{E0C61ED7-8D13-4780-A651-D4E44E0617BB}" sibTransId="{1D48DB8A-40C0-46EE-BA55-3BADA838A2B4}"/>
    <dgm:cxn modelId="{BCAB0351-849E-42CC-B078-5E8DDD21AA4A}" srcId="{6DB58CE4-00E5-40F0-AE55-83D96133B1F9}" destId="{3EE7C27C-4DC0-4250-BCA5-5B61B96F56DC}" srcOrd="2" destOrd="0" parTransId="{A8A2371B-106A-4F3C-BFE6-5E78FCEB2B01}" sibTransId="{1CF3BB55-E4BC-4AC1-9933-C3CEFECBEB16}"/>
    <dgm:cxn modelId="{D5C34C8B-322D-4ED1-B217-C1FE339403AA}" type="presOf" srcId="{6DB58CE4-00E5-40F0-AE55-83D96133B1F9}" destId="{84659301-65D4-4CA2-ADFC-A03DC39C1525}" srcOrd="0" destOrd="0" presId="urn:microsoft.com/office/officeart/2005/8/layout/matrix3"/>
    <dgm:cxn modelId="{B777D398-2D82-468E-B584-8A36D4E451EB}" type="presOf" srcId="{162B77B4-80F1-497B-871F-F2E746FED9F8}" destId="{1FF7149F-1BEA-48E7-9D08-29A4459A2516}" srcOrd="0" destOrd="0" presId="urn:microsoft.com/office/officeart/2005/8/layout/matrix3"/>
    <dgm:cxn modelId="{F74132AA-BDF0-4E6C-9882-4624D6351293}" type="presOf" srcId="{3EE7C27C-4DC0-4250-BCA5-5B61B96F56DC}" destId="{EAD5A7C7-AC9C-4522-8CF9-4E8A7FDCEC06}" srcOrd="0" destOrd="0" presId="urn:microsoft.com/office/officeart/2005/8/layout/matrix3"/>
    <dgm:cxn modelId="{309B44EE-252B-46F0-B54A-A12F47BD0159}" type="presOf" srcId="{7D9392C8-F729-44F1-9CC7-FD23BDFF2CAE}" destId="{0530FAD3-33B2-428E-9BEC-7ED0DF81C2B7}" srcOrd="0" destOrd="0" presId="urn:microsoft.com/office/officeart/2005/8/layout/matrix3"/>
    <dgm:cxn modelId="{2A94FDEE-5424-444C-A200-C15AA142566A}" srcId="{6DB58CE4-00E5-40F0-AE55-83D96133B1F9}" destId="{7D9392C8-F729-44F1-9CC7-FD23BDFF2CAE}" srcOrd="0" destOrd="0" parTransId="{4DE0E73B-D9F0-4FA4-B830-E0BE71FD8D70}" sibTransId="{A8344072-7D05-41C8-A648-20033EFE2475}"/>
    <dgm:cxn modelId="{FC5E0319-DBB0-4E2C-9C50-05EF31976CD0}" type="presParOf" srcId="{84659301-65D4-4CA2-ADFC-A03DC39C1525}" destId="{287BB5C5-D648-41DD-9B1E-F2FFD77CF70F}" srcOrd="0" destOrd="0" presId="urn:microsoft.com/office/officeart/2005/8/layout/matrix3"/>
    <dgm:cxn modelId="{55F51D58-04E7-4088-ACBD-5C3DD3877B30}" type="presParOf" srcId="{84659301-65D4-4CA2-ADFC-A03DC39C1525}" destId="{0530FAD3-33B2-428E-9BEC-7ED0DF81C2B7}" srcOrd="1" destOrd="0" presId="urn:microsoft.com/office/officeart/2005/8/layout/matrix3"/>
    <dgm:cxn modelId="{2AB44A56-23CA-4EEA-A836-0A95CB0108CB}" type="presParOf" srcId="{84659301-65D4-4CA2-ADFC-A03DC39C1525}" destId="{1FF7149F-1BEA-48E7-9D08-29A4459A2516}" srcOrd="2" destOrd="0" presId="urn:microsoft.com/office/officeart/2005/8/layout/matrix3"/>
    <dgm:cxn modelId="{F08A4E87-1B44-4ACE-846A-BA73170B6CAD}" type="presParOf" srcId="{84659301-65D4-4CA2-ADFC-A03DC39C1525}" destId="{EAD5A7C7-AC9C-4522-8CF9-4E8A7FDCEC06}" srcOrd="3" destOrd="0" presId="urn:microsoft.com/office/officeart/2005/8/layout/matrix3"/>
    <dgm:cxn modelId="{8FC6EB1D-489B-4825-922D-831CFF32A3C7}" type="presParOf" srcId="{84659301-65D4-4CA2-ADFC-A03DC39C1525}" destId="{38E5CE53-C7DE-47D8-B691-F0D062F61BF7}"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C12481-4F9B-42F8-BE6A-121CD887B1C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13190B8-BB70-4713-B6C1-6B29693C74F0}">
      <dgm:prSet/>
      <dgm:spPr/>
      <dgm:t>
        <a:bodyPr/>
        <a:lstStyle/>
        <a:p>
          <a:r>
            <a:rPr lang="es-ES"/>
            <a:t>1. Ninguna trabajadora podrá ser despedida por motivo de embarazo o lactancia sin la autorización previa del Ministerio de Trabajo que avale una justa causa.</a:t>
          </a:r>
          <a:endParaRPr lang="en-US"/>
        </a:p>
      </dgm:t>
    </dgm:pt>
    <dgm:pt modelId="{72DDCE3A-A823-4840-9D66-38423CB5DF63}" type="parTrans" cxnId="{403E49EE-794B-442A-97DD-DE600CF87321}">
      <dgm:prSet/>
      <dgm:spPr/>
      <dgm:t>
        <a:bodyPr/>
        <a:lstStyle/>
        <a:p>
          <a:endParaRPr lang="en-US"/>
        </a:p>
      </dgm:t>
    </dgm:pt>
    <dgm:pt modelId="{9620B4D8-9103-4AEF-BACC-C3A8FD934755}" type="sibTrans" cxnId="{403E49EE-794B-442A-97DD-DE600CF87321}">
      <dgm:prSet/>
      <dgm:spPr/>
      <dgm:t>
        <a:bodyPr/>
        <a:lstStyle/>
        <a:p>
          <a:endParaRPr lang="en-US"/>
        </a:p>
      </dgm:t>
    </dgm:pt>
    <dgm:pt modelId="{85BF1139-366F-41FC-80D4-CAF43BA34925}">
      <dgm:prSet/>
      <dgm:spPr/>
      <dgm:t>
        <a:bodyPr/>
        <a:lstStyle/>
        <a:p>
          <a:r>
            <a:rPr lang="es-ES"/>
            <a:t>2. Se presume el despido efectuado por motivo de embarazo o lactancia, cuando este haya tenido lugar dentro del período de embarazo y/o dentro de las dieciocho (18) semanas posteriores al parto.</a:t>
          </a:r>
          <a:endParaRPr lang="en-US"/>
        </a:p>
      </dgm:t>
    </dgm:pt>
    <dgm:pt modelId="{18AF4827-57A6-4957-9400-73FCDD864CF0}" type="parTrans" cxnId="{872372A4-96AD-46A2-873D-CEFC76601980}">
      <dgm:prSet/>
      <dgm:spPr/>
      <dgm:t>
        <a:bodyPr/>
        <a:lstStyle/>
        <a:p>
          <a:endParaRPr lang="en-US"/>
        </a:p>
      </dgm:t>
    </dgm:pt>
    <dgm:pt modelId="{2B0C76B3-B8E8-4A3F-A971-E620DA78E2D0}" type="sibTrans" cxnId="{872372A4-96AD-46A2-873D-CEFC76601980}">
      <dgm:prSet/>
      <dgm:spPr/>
      <dgm:t>
        <a:bodyPr/>
        <a:lstStyle/>
        <a:p>
          <a:endParaRPr lang="en-US"/>
        </a:p>
      </dgm:t>
    </dgm:pt>
    <dgm:pt modelId="{18C0145E-8187-4FC1-B106-2C366B879FC7}">
      <dgm:prSet/>
      <dgm:spPr/>
      <dgm:t>
        <a:bodyPr/>
        <a:lstStyle/>
        <a:p>
          <a:r>
            <a:rPr lang="es-ES"/>
            <a:t>3. Las trabajadoras de que trata el numeral uno (1) de este artículo, que sean despedidas sin autorización de las autoridades competentes, tendrán derecho al pago adicional de una indemnización igual a sesenta (60) días de trabajo, fuera de las indemnizaciones y prestaciones a que hubiere lugar de acuerdo con su contrato de trabajo.</a:t>
          </a:r>
          <a:endParaRPr lang="en-US"/>
        </a:p>
      </dgm:t>
    </dgm:pt>
    <dgm:pt modelId="{DD0C439D-D80B-42C2-B05F-1E3E23740963}" type="parTrans" cxnId="{E24A7B78-8D90-47C9-A444-BEA8C5C3771C}">
      <dgm:prSet/>
      <dgm:spPr/>
      <dgm:t>
        <a:bodyPr/>
        <a:lstStyle/>
        <a:p>
          <a:endParaRPr lang="en-US"/>
        </a:p>
      </dgm:t>
    </dgm:pt>
    <dgm:pt modelId="{A068ED2F-2FD8-4B53-9165-B65139EF35FD}" type="sibTrans" cxnId="{E24A7B78-8D90-47C9-A444-BEA8C5C3771C}">
      <dgm:prSet/>
      <dgm:spPr/>
      <dgm:t>
        <a:bodyPr/>
        <a:lstStyle/>
        <a:p>
          <a:endParaRPr lang="en-US"/>
        </a:p>
      </dgm:t>
    </dgm:pt>
    <dgm:pt modelId="{85EF973D-FA0F-42D9-B98C-A3AC48FBE2DE}">
      <dgm:prSet/>
      <dgm:spPr/>
      <dgm:t>
        <a:bodyPr/>
        <a:lstStyle/>
        <a:p>
          <a:r>
            <a:rPr lang="es-ES"/>
            <a:t>Esta misma indemnización se aplicará en el caso del despido de un trabajador cuya cónyuge, pareja o compañera permanente se encuentre, en estado de embarazo o dentro de las dieciocho (18) semanas posteriores al parto y no tenga un empleo formal, fuera de las indemnizaciones y prestaciones a que hubiere lugar de acuerdo con el contrato de trabajo.</a:t>
          </a:r>
          <a:endParaRPr lang="en-US"/>
        </a:p>
      </dgm:t>
    </dgm:pt>
    <dgm:pt modelId="{2476DBF0-9FA9-4F11-94BA-1EC3BE840886}" type="parTrans" cxnId="{BF4CABCF-7DC4-40DE-8D59-D271F014236D}">
      <dgm:prSet/>
      <dgm:spPr/>
      <dgm:t>
        <a:bodyPr/>
        <a:lstStyle/>
        <a:p>
          <a:endParaRPr lang="en-US"/>
        </a:p>
      </dgm:t>
    </dgm:pt>
    <dgm:pt modelId="{C8F477D4-0159-497D-9A9B-B7FE438ECF53}" type="sibTrans" cxnId="{BF4CABCF-7DC4-40DE-8D59-D271F014236D}">
      <dgm:prSet/>
      <dgm:spPr/>
      <dgm:t>
        <a:bodyPr/>
        <a:lstStyle/>
        <a:p>
          <a:endParaRPr lang="en-US"/>
        </a:p>
      </dgm:t>
    </dgm:pt>
    <dgm:pt modelId="{2C1E0625-E704-4EFA-B2CD-FC0B3973947A}">
      <dgm:prSet/>
      <dgm:spPr/>
      <dgm:t>
        <a:bodyPr/>
        <a:lstStyle/>
        <a:p>
          <a:r>
            <a:rPr lang="es-ES"/>
            <a:t>4. En el caso de la mujer trabajadora que por alguna razón excepcional no disfrute de la semana preparto obligatoria, y/o de algunas de las diecisiete (17) semanas de descanso, tendrá derecho al pago de las semanas que no gozó de licencia. En caso de parto múltiple tendrá el derecho al pago de dos (2) semanas adicionales y, en caso de que el hijo sea prematuro, al pago de la diferencia de tiempo entre la fecha del alumbramiento y el nacimiento a término.</a:t>
          </a:r>
          <a:endParaRPr lang="en-US"/>
        </a:p>
      </dgm:t>
    </dgm:pt>
    <dgm:pt modelId="{7A793A31-95CF-4540-9602-4C97732B28CC}" type="parTrans" cxnId="{5F44DAEB-D495-42AA-A2D4-6801F288209C}">
      <dgm:prSet/>
      <dgm:spPr/>
      <dgm:t>
        <a:bodyPr/>
        <a:lstStyle/>
        <a:p>
          <a:endParaRPr lang="en-US"/>
        </a:p>
      </dgm:t>
    </dgm:pt>
    <dgm:pt modelId="{3AE39242-6E53-4758-B812-6186B6E917C7}" type="sibTrans" cxnId="{5F44DAEB-D495-42AA-A2D4-6801F288209C}">
      <dgm:prSet/>
      <dgm:spPr/>
      <dgm:t>
        <a:bodyPr/>
        <a:lstStyle/>
        <a:p>
          <a:endParaRPr lang="en-US"/>
        </a:p>
      </dgm:t>
    </dgm:pt>
    <dgm:pt modelId="{096B8191-8657-429A-B87C-8AE57BBCA42F}" type="pres">
      <dgm:prSet presAssocID="{A3C12481-4F9B-42F8-BE6A-121CD887B1C4}" presName="linear" presStyleCnt="0">
        <dgm:presLayoutVars>
          <dgm:animLvl val="lvl"/>
          <dgm:resizeHandles val="exact"/>
        </dgm:presLayoutVars>
      </dgm:prSet>
      <dgm:spPr/>
    </dgm:pt>
    <dgm:pt modelId="{CBF5F748-0E26-4DE1-BFB9-B6F4ED89EE98}" type="pres">
      <dgm:prSet presAssocID="{213190B8-BB70-4713-B6C1-6B29693C74F0}" presName="parentText" presStyleLbl="node1" presStyleIdx="0" presStyleCnt="5">
        <dgm:presLayoutVars>
          <dgm:chMax val="0"/>
          <dgm:bulletEnabled val="1"/>
        </dgm:presLayoutVars>
      </dgm:prSet>
      <dgm:spPr/>
    </dgm:pt>
    <dgm:pt modelId="{00FDC5C3-41FE-495A-8825-AAE213523B02}" type="pres">
      <dgm:prSet presAssocID="{9620B4D8-9103-4AEF-BACC-C3A8FD934755}" presName="spacer" presStyleCnt="0"/>
      <dgm:spPr/>
    </dgm:pt>
    <dgm:pt modelId="{FF547BD6-57B2-4BAE-BC22-3902E138E991}" type="pres">
      <dgm:prSet presAssocID="{85BF1139-366F-41FC-80D4-CAF43BA34925}" presName="parentText" presStyleLbl="node1" presStyleIdx="1" presStyleCnt="5">
        <dgm:presLayoutVars>
          <dgm:chMax val="0"/>
          <dgm:bulletEnabled val="1"/>
        </dgm:presLayoutVars>
      </dgm:prSet>
      <dgm:spPr/>
    </dgm:pt>
    <dgm:pt modelId="{15361127-CFE5-4337-92AA-58BEEABE936D}" type="pres">
      <dgm:prSet presAssocID="{2B0C76B3-B8E8-4A3F-A971-E620DA78E2D0}" presName="spacer" presStyleCnt="0"/>
      <dgm:spPr/>
    </dgm:pt>
    <dgm:pt modelId="{C0BFF361-D9F5-46F4-9757-73D1C8C73884}" type="pres">
      <dgm:prSet presAssocID="{18C0145E-8187-4FC1-B106-2C366B879FC7}" presName="parentText" presStyleLbl="node1" presStyleIdx="2" presStyleCnt="5">
        <dgm:presLayoutVars>
          <dgm:chMax val="0"/>
          <dgm:bulletEnabled val="1"/>
        </dgm:presLayoutVars>
      </dgm:prSet>
      <dgm:spPr/>
    </dgm:pt>
    <dgm:pt modelId="{7C7C81EF-1C7E-451C-BBB5-2D7C1C1AD745}" type="pres">
      <dgm:prSet presAssocID="{A068ED2F-2FD8-4B53-9165-B65139EF35FD}" presName="spacer" presStyleCnt="0"/>
      <dgm:spPr/>
    </dgm:pt>
    <dgm:pt modelId="{D77DBA56-C535-4E38-9043-A137FCEB1BAE}" type="pres">
      <dgm:prSet presAssocID="{85EF973D-FA0F-42D9-B98C-A3AC48FBE2DE}" presName="parentText" presStyleLbl="node1" presStyleIdx="3" presStyleCnt="5">
        <dgm:presLayoutVars>
          <dgm:chMax val="0"/>
          <dgm:bulletEnabled val="1"/>
        </dgm:presLayoutVars>
      </dgm:prSet>
      <dgm:spPr/>
    </dgm:pt>
    <dgm:pt modelId="{F7160143-DD0B-4E6B-9904-70986C5451F5}" type="pres">
      <dgm:prSet presAssocID="{C8F477D4-0159-497D-9A9B-B7FE438ECF53}" presName="spacer" presStyleCnt="0"/>
      <dgm:spPr/>
    </dgm:pt>
    <dgm:pt modelId="{B8CCA541-3F38-492A-8EC5-2302D2C6213A}" type="pres">
      <dgm:prSet presAssocID="{2C1E0625-E704-4EFA-B2CD-FC0B3973947A}" presName="parentText" presStyleLbl="node1" presStyleIdx="4" presStyleCnt="5">
        <dgm:presLayoutVars>
          <dgm:chMax val="0"/>
          <dgm:bulletEnabled val="1"/>
        </dgm:presLayoutVars>
      </dgm:prSet>
      <dgm:spPr/>
    </dgm:pt>
  </dgm:ptLst>
  <dgm:cxnLst>
    <dgm:cxn modelId="{6F87CA0A-E57D-4DDB-849A-74B890E18567}" type="presOf" srcId="{2C1E0625-E704-4EFA-B2CD-FC0B3973947A}" destId="{B8CCA541-3F38-492A-8EC5-2302D2C6213A}" srcOrd="0" destOrd="0" presId="urn:microsoft.com/office/officeart/2005/8/layout/vList2"/>
    <dgm:cxn modelId="{6AE0A73B-3C07-425C-BD3F-4283C26BC3F2}" type="presOf" srcId="{85BF1139-366F-41FC-80D4-CAF43BA34925}" destId="{FF547BD6-57B2-4BAE-BC22-3902E138E991}" srcOrd="0" destOrd="0" presId="urn:microsoft.com/office/officeart/2005/8/layout/vList2"/>
    <dgm:cxn modelId="{D9CA9942-CEBD-43C4-9733-E91BAE4EDA0D}" type="presOf" srcId="{213190B8-BB70-4713-B6C1-6B29693C74F0}" destId="{CBF5F748-0E26-4DE1-BFB9-B6F4ED89EE98}" srcOrd="0" destOrd="0" presId="urn:microsoft.com/office/officeart/2005/8/layout/vList2"/>
    <dgm:cxn modelId="{02FC036E-BFF0-40E0-BCCD-9E03BA2D3946}" type="presOf" srcId="{A3C12481-4F9B-42F8-BE6A-121CD887B1C4}" destId="{096B8191-8657-429A-B87C-8AE57BBCA42F}" srcOrd="0" destOrd="0" presId="urn:microsoft.com/office/officeart/2005/8/layout/vList2"/>
    <dgm:cxn modelId="{E24A7B78-8D90-47C9-A444-BEA8C5C3771C}" srcId="{A3C12481-4F9B-42F8-BE6A-121CD887B1C4}" destId="{18C0145E-8187-4FC1-B106-2C366B879FC7}" srcOrd="2" destOrd="0" parTransId="{DD0C439D-D80B-42C2-B05F-1E3E23740963}" sibTransId="{A068ED2F-2FD8-4B53-9165-B65139EF35FD}"/>
    <dgm:cxn modelId="{872372A4-96AD-46A2-873D-CEFC76601980}" srcId="{A3C12481-4F9B-42F8-BE6A-121CD887B1C4}" destId="{85BF1139-366F-41FC-80D4-CAF43BA34925}" srcOrd="1" destOrd="0" parTransId="{18AF4827-57A6-4957-9400-73FCDD864CF0}" sibTransId="{2B0C76B3-B8E8-4A3F-A971-E620DA78E2D0}"/>
    <dgm:cxn modelId="{BF4CABCF-7DC4-40DE-8D59-D271F014236D}" srcId="{A3C12481-4F9B-42F8-BE6A-121CD887B1C4}" destId="{85EF973D-FA0F-42D9-B98C-A3AC48FBE2DE}" srcOrd="3" destOrd="0" parTransId="{2476DBF0-9FA9-4F11-94BA-1EC3BE840886}" sibTransId="{C8F477D4-0159-497D-9A9B-B7FE438ECF53}"/>
    <dgm:cxn modelId="{EDFF06D0-B367-4951-8970-994549DB0C4C}" type="presOf" srcId="{85EF973D-FA0F-42D9-B98C-A3AC48FBE2DE}" destId="{D77DBA56-C535-4E38-9043-A137FCEB1BAE}" srcOrd="0" destOrd="0" presId="urn:microsoft.com/office/officeart/2005/8/layout/vList2"/>
    <dgm:cxn modelId="{5F44DAEB-D495-42AA-A2D4-6801F288209C}" srcId="{A3C12481-4F9B-42F8-BE6A-121CD887B1C4}" destId="{2C1E0625-E704-4EFA-B2CD-FC0B3973947A}" srcOrd="4" destOrd="0" parTransId="{7A793A31-95CF-4540-9602-4C97732B28CC}" sibTransId="{3AE39242-6E53-4758-B812-6186B6E917C7}"/>
    <dgm:cxn modelId="{403E49EE-794B-442A-97DD-DE600CF87321}" srcId="{A3C12481-4F9B-42F8-BE6A-121CD887B1C4}" destId="{213190B8-BB70-4713-B6C1-6B29693C74F0}" srcOrd="0" destOrd="0" parTransId="{72DDCE3A-A823-4840-9D66-38423CB5DF63}" sibTransId="{9620B4D8-9103-4AEF-BACC-C3A8FD934755}"/>
    <dgm:cxn modelId="{C044A1FD-AFFD-4CEE-9638-CA7565587616}" type="presOf" srcId="{18C0145E-8187-4FC1-B106-2C366B879FC7}" destId="{C0BFF361-D9F5-46F4-9757-73D1C8C73884}" srcOrd="0" destOrd="0" presId="urn:microsoft.com/office/officeart/2005/8/layout/vList2"/>
    <dgm:cxn modelId="{4B29365A-9271-40CB-BF0B-21F84DFE5A33}" type="presParOf" srcId="{096B8191-8657-429A-B87C-8AE57BBCA42F}" destId="{CBF5F748-0E26-4DE1-BFB9-B6F4ED89EE98}" srcOrd="0" destOrd="0" presId="urn:microsoft.com/office/officeart/2005/8/layout/vList2"/>
    <dgm:cxn modelId="{ADE4DD40-9C18-4677-BCB7-1E372DA19328}" type="presParOf" srcId="{096B8191-8657-429A-B87C-8AE57BBCA42F}" destId="{00FDC5C3-41FE-495A-8825-AAE213523B02}" srcOrd="1" destOrd="0" presId="urn:microsoft.com/office/officeart/2005/8/layout/vList2"/>
    <dgm:cxn modelId="{C3AA0673-6E95-4A3C-8A78-9A82018B0344}" type="presParOf" srcId="{096B8191-8657-429A-B87C-8AE57BBCA42F}" destId="{FF547BD6-57B2-4BAE-BC22-3902E138E991}" srcOrd="2" destOrd="0" presId="urn:microsoft.com/office/officeart/2005/8/layout/vList2"/>
    <dgm:cxn modelId="{A4E46570-D967-4AFB-8041-5EE0C2B0441D}" type="presParOf" srcId="{096B8191-8657-429A-B87C-8AE57BBCA42F}" destId="{15361127-CFE5-4337-92AA-58BEEABE936D}" srcOrd="3" destOrd="0" presId="urn:microsoft.com/office/officeart/2005/8/layout/vList2"/>
    <dgm:cxn modelId="{524ADA86-2060-4443-9037-7D54123922E4}" type="presParOf" srcId="{096B8191-8657-429A-B87C-8AE57BBCA42F}" destId="{C0BFF361-D9F5-46F4-9757-73D1C8C73884}" srcOrd="4" destOrd="0" presId="urn:microsoft.com/office/officeart/2005/8/layout/vList2"/>
    <dgm:cxn modelId="{F9C18534-FE8B-4FAC-B2F2-E7D3EA046389}" type="presParOf" srcId="{096B8191-8657-429A-B87C-8AE57BBCA42F}" destId="{7C7C81EF-1C7E-451C-BBB5-2D7C1C1AD745}" srcOrd="5" destOrd="0" presId="urn:microsoft.com/office/officeart/2005/8/layout/vList2"/>
    <dgm:cxn modelId="{EC4E404D-FEB8-4B37-A742-02D4617201A7}" type="presParOf" srcId="{096B8191-8657-429A-B87C-8AE57BBCA42F}" destId="{D77DBA56-C535-4E38-9043-A137FCEB1BAE}" srcOrd="6" destOrd="0" presId="urn:microsoft.com/office/officeart/2005/8/layout/vList2"/>
    <dgm:cxn modelId="{80C48BE1-2E55-4F73-A644-8B92DB2837C5}" type="presParOf" srcId="{096B8191-8657-429A-B87C-8AE57BBCA42F}" destId="{F7160143-DD0B-4E6B-9904-70986C5451F5}" srcOrd="7" destOrd="0" presId="urn:microsoft.com/office/officeart/2005/8/layout/vList2"/>
    <dgm:cxn modelId="{286B0A31-A07E-44E2-9775-1D2394ABEF8D}" type="presParOf" srcId="{096B8191-8657-429A-B87C-8AE57BBCA42F}" destId="{B8CCA541-3F38-492A-8EC5-2302D2C6213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EFC558-8542-49DD-8575-225384864B2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51E3FBD-4B9F-42B7-B17D-9E57214E6BA0}">
      <dgm:prSet/>
      <dgm:spPr/>
      <dgm:t>
        <a:bodyPr/>
        <a:lstStyle/>
        <a:p>
          <a:r>
            <a:rPr lang="es-ES"/>
            <a:t>1. Para poder despedir a una trabajadora durante el período de embarazo o a las dieciocho (18) semanas posteriores al parto, el empleador necesita la autorización del Inspector del Trabajo, o del Alcalde Municipal en los lugares en donde no existiere aquel funcionario. La misma autorización se requerirá para despedir al trabajador cuya cónyuge, pareja o compañera permanente se encuentre en estado de embarazo y no tenga un empleo formal, adjuntando prueba que así lo acredite o que se encuentre afiliada como beneficiaria en el Sistema de Seguridad Social en Salud.</a:t>
          </a:r>
          <a:endParaRPr lang="en-US"/>
        </a:p>
      </dgm:t>
    </dgm:pt>
    <dgm:pt modelId="{D420794C-4BB2-4508-B6B3-4D9B6E54C67B}" type="parTrans" cxnId="{4487F02B-A631-4685-9C76-E49ED87A1D3D}">
      <dgm:prSet/>
      <dgm:spPr/>
      <dgm:t>
        <a:bodyPr/>
        <a:lstStyle/>
        <a:p>
          <a:endParaRPr lang="en-US"/>
        </a:p>
      </dgm:t>
    </dgm:pt>
    <dgm:pt modelId="{FF36B45B-21F3-493C-98D2-213934E70306}" type="sibTrans" cxnId="{4487F02B-A631-4685-9C76-E49ED87A1D3D}">
      <dgm:prSet/>
      <dgm:spPr/>
      <dgm:t>
        <a:bodyPr/>
        <a:lstStyle/>
        <a:p>
          <a:endParaRPr lang="en-US"/>
        </a:p>
      </dgm:t>
    </dgm:pt>
    <dgm:pt modelId="{BFF0A8E0-BACB-4CF4-87D3-A4070180880A}">
      <dgm:prSet/>
      <dgm:spPr/>
      <dgm:t>
        <a:bodyPr/>
        <a:lstStyle/>
        <a:p>
          <a:r>
            <a:rPr lang="es-ES"/>
            <a:t>2. El permiso de que trata este artículo sólo puede concederse con el fundamento en alguna de las causas que tiene el empleador para dar por terminado el contrato de trabajo y que se enumeran en los artículo 62 y 63.  Antes de resolver, el funcionario debe oír a la trabajadora y practicar todas las pruebas conducentes solicitadas por las partes.</a:t>
          </a:r>
          <a:endParaRPr lang="en-US"/>
        </a:p>
      </dgm:t>
    </dgm:pt>
    <dgm:pt modelId="{CBB66C26-E818-4F0B-B201-8D577C0C03A2}" type="parTrans" cxnId="{30DE22BF-E47D-4925-BF04-BFCEEC62D9D6}">
      <dgm:prSet/>
      <dgm:spPr/>
      <dgm:t>
        <a:bodyPr/>
        <a:lstStyle/>
        <a:p>
          <a:endParaRPr lang="en-US"/>
        </a:p>
      </dgm:t>
    </dgm:pt>
    <dgm:pt modelId="{B80211F1-FA8D-4EF2-8664-FA8414130404}" type="sibTrans" cxnId="{30DE22BF-E47D-4925-BF04-BFCEEC62D9D6}">
      <dgm:prSet/>
      <dgm:spPr/>
      <dgm:t>
        <a:bodyPr/>
        <a:lstStyle/>
        <a:p>
          <a:endParaRPr lang="en-US"/>
        </a:p>
      </dgm:t>
    </dgm:pt>
    <dgm:pt modelId="{402DA753-1035-4102-BCE9-1B9BB00F4C27}">
      <dgm:prSet/>
      <dgm:spPr/>
      <dgm:t>
        <a:bodyPr/>
        <a:lstStyle/>
        <a:p>
          <a:r>
            <a:rPr lang="es-ES"/>
            <a:t>3. Cuando sea un Alcalde Municipal quien conozca de la solicitud de permiso, su providencia tiene carácter provisional y debe ser revisada por el Inspector del Trabajo residente en el lugar más cercano.</a:t>
          </a:r>
          <a:endParaRPr lang="en-US"/>
        </a:p>
      </dgm:t>
    </dgm:pt>
    <dgm:pt modelId="{7DFCFCB0-05E6-4691-B29A-E1077DF137BC}" type="parTrans" cxnId="{62A2740B-8390-4039-A0AC-E4DD0D48B275}">
      <dgm:prSet/>
      <dgm:spPr/>
      <dgm:t>
        <a:bodyPr/>
        <a:lstStyle/>
        <a:p>
          <a:endParaRPr lang="en-US"/>
        </a:p>
      </dgm:t>
    </dgm:pt>
    <dgm:pt modelId="{180B40A5-38FE-4098-9A03-A1CC3BB69B13}" type="sibTrans" cxnId="{62A2740B-8390-4039-A0AC-E4DD0D48B275}">
      <dgm:prSet/>
      <dgm:spPr/>
      <dgm:t>
        <a:bodyPr/>
        <a:lstStyle/>
        <a:p>
          <a:endParaRPr lang="en-US"/>
        </a:p>
      </dgm:t>
    </dgm:pt>
    <dgm:pt modelId="{BF4DB301-7134-43C3-B32E-8EB70526EBF4}" type="pres">
      <dgm:prSet presAssocID="{7BEFC558-8542-49DD-8575-225384864B26}" presName="linear" presStyleCnt="0">
        <dgm:presLayoutVars>
          <dgm:animLvl val="lvl"/>
          <dgm:resizeHandles val="exact"/>
        </dgm:presLayoutVars>
      </dgm:prSet>
      <dgm:spPr/>
    </dgm:pt>
    <dgm:pt modelId="{A0E17108-2BD7-43BA-8628-2B253155035E}" type="pres">
      <dgm:prSet presAssocID="{551E3FBD-4B9F-42B7-B17D-9E57214E6BA0}" presName="parentText" presStyleLbl="node1" presStyleIdx="0" presStyleCnt="3">
        <dgm:presLayoutVars>
          <dgm:chMax val="0"/>
          <dgm:bulletEnabled val="1"/>
        </dgm:presLayoutVars>
      </dgm:prSet>
      <dgm:spPr/>
    </dgm:pt>
    <dgm:pt modelId="{383C2B92-F0FC-44C0-A1BF-FBAEB5F7CB69}" type="pres">
      <dgm:prSet presAssocID="{FF36B45B-21F3-493C-98D2-213934E70306}" presName="spacer" presStyleCnt="0"/>
      <dgm:spPr/>
    </dgm:pt>
    <dgm:pt modelId="{96618E0C-BF98-4105-AFD9-57267EF84B3B}" type="pres">
      <dgm:prSet presAssocID="{BFF0A8E0-BACB-4CF4-87D3-A4070180880A}" presName="parentText" presStyleLbl="node1" presStyleIdx="1" presStyleCnt="3">
        <dgm:presLayoutVars>
          <dgm:chMax val="0"/>
          <dgm:bulletEnabled val="1"/>
        </dgm:presLayoutVars>
      </dgm:prSet>
      <dgm:spPr/>
    </dgm:pt>
    <dgm:pt modelId="{3ACFC8C5-EF22-4D02-9588-41795F02F7C8}" type="pres">
      <dgm:prSet presAssocID="{B80211F1-FA8D-4EF2-8664-FA8414130404}" presName="spacer" presStyleCnt="0"/>
      <dgm:spPr/>
    </dgm:pt>
    <dgm:pt modelId="{F425D3A7-2357-4750-8CBE-77C71A5F93AD}" type="pres">
      <dgm:prSet presAssocID="{402DA753-1035-4102-BCE9-1B9BB00F4C27}" presName="parentText" presStyleLbl="node1" presStyleIdx="2" presStyleCnt="3">
        <dgm:presLayoutVars>
          <dgm:chMax val="0"/>
          <dgm:bulletEnabled val="1"/>
        </dgm:presLayoutVars>
      </dgm:prSet>
      <dgm:spPr/>
    </dgm:pt>
  </dgm:ptLst>
  <dgm:cxnLst>
    <dgm:cxn modelId="{62A2740B-8390-4039-A0AC-E4DD0D48B275}" srcId="{7BEFC558-8542-49DD-8575-225384864B26}" destId="{402DA753-1035-4102-BCE9-1B9BB00F4C27}" srcOrd="2" destOrd="0" parTransId="{7DFCFCB0-05E6-4691-B29A-E1077DF137BC}" sibTransId="{180B40A5-38FE-4098-9A03-A1CC3BB69B13}"/>
    <dgm:cxn modelId="{4487F02B-A631-4685-9C76-E49ED87A1D3D}" srcId="{7BEFC558-8542-49DD-8575-225384864B26}" destId="{551E3FBD-4B9F-42B7-B17D-9E57214E6BA0}" srcOrd="0" destOrd="0" parTransId="{D420794C-4BB2-4508-B6B3-4D9B6E54C67B}" sibTransId="{FF36B45B-21F3-493C-98D2-213934E70306}"/>
    <dgm:cxn modelId="{EA184847-121F-4100-90EC-664B4A0E551E}" type="presOf" srcId="{7BEFC558-8542-49DD-8575-225384864B26}" destId="{BF4DB301-7134-43C3-B32E-8EB70526EBF4}" srcOrd="0" destOrd="0" presId="urn:microsoft.com/office/officeart/2005/8/layout/vList2"/>
    <dgm:cxn modelId="{F509CF80-AF11-4A39-81B7-1830D5C914C3}" type="presOf" srcId="{BFF0A8E0-BACB-4CF4-87D3-A4070180880A}" destId="{96618E0C-BF98-4105-AFD9-57267EF84B3B}" srcOrd="0" destOrd="0" presId="urn:microsoft.com/office/officeart/2005/8/layout/vList2"/>
    <dgm:cxn modelId="{98BC9EB6-B864-4DA1-8201-752256A46CF2}" type="presOf" srcId="{402DA753-1035-4102-BCE9-1B9BB00F4C27}" destId="{F425D3A7-2357-4750-8CBE-77C71A5F93AD}" srcOrd="0" destOrd="0" presId="urn:microsoft.com/office/officeart/2005/8/layout/vList2"/>
    <dgm:cxn modelId="{30DE22BF-E47D-4925-BF04-BFCEEC62D9D6}" srcId="{7BEFC558-8542-49DD-8575-225384864B26}" destId="{BFF0A8E0-BACB-4CF4-87D3-A4070180880A}" srcOrd="1" destOrd="0" parTransId="{CBB66C26-E818-4F0B-B201-8D577C0C03A2}" sibTransId="{B80211F1-FA8D-4EF2-8664-FA8414130404}"/>
    <dgm:cxn modelId="{E80980E4-75B6-4F1A-BE5A-83E4697487C3}" type="presOf" srcId="{551E3FBD-4B9F-42B7-B17D-9E57214E6BA0}" destId="{A0E17108-2BD7-43BA-8628-2B253155035E}" srcOrd="0" destOrd="0" presId="urn:microsoft.com/office/officeart/2005/8/layout/vList2"/>
    <dgm:cxn modelId="{3DEBE16B-B1E8-4CE3-B302-92A39BE2491B}" type="presParOf" srcId="{BF4DB301-7134-43C3-B32E-8EB70526EBF4}" destId="{A0E17108-2BD7-43BA-8628-2B253155035E}" srcOrd="0" destOrd="0" presId="urn:microsoft.com/office/officeart/2005/8/layout/vList2"/>
    <dgm:cxn modelId="{04430077-7E19-4B72-B5A0-DEAA9742D30A}" type="presParOf" srcId="{BF4DB301-7134-43C3-B32E-8EB70526EBF4}" destId="{383C2B92-F0FC-44C0-A1BF-FBAEB5F7CB69}" srcOrd="1" destOrd="0" presId="urn:microsoft.com/office/officeart/2005/8/layout/vList2"/>
    <dgm:cxn modelId="{272F325D-7F06-446D-82F9-0AE38AF39A33}" type="presParOf" srcId="{BF4DB301-7134-43C3-B32E-8EB70526EBF4}" destId="{96618E0C-BF98-4105-AFD9-57267EF84B3B}" srcOrd="2" destOrd="0" presId="urn:microsoft.com/office/officeart/2005/8/layout/vList2"/>
    <dgm:cxn modelId="{A70B41C9-FC23-425D-8599-B716F4D1BB53}" type="presParOf" srcId="{BF4DB301-7134-43C3-B32E-8EB70526EBF4}" destId="{3ACFC8C5-EF22-4D02-9588-41795F02F7C8}" srcOrd="3" destOrd="0" presId="urn:microsoft.com/office/officeart/2005/8/layout/vList2"/>
    <dgm:cxn modelId="{9F5F40B1-3E9B-4A34-9C9A-9706E2060BBB}" type="presParOf" srcId="{BF4DB301-7134-43C3-B32E-8EB70526EBF4}" destId="{F425D3A7-2357-4750-8CBE-77C71A5F93A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534D09-8700-418D-8610-F1F0F9A44498}">
      <dsp:nvSpPr>
        <dsp:cNvPr id="0" name=""/>
        <dsp:cNvSpPr/>
      </dsp:nvSpPr>
      <dsp:spPr>
        <a:xfrm>
          <a:off x="0" y="551015"/>
          <a:ext cx="6364224" cy="10705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ES" sz="1500" kern="1200"/>
            <a:t>1. La trabajadora que en el curso del embarazo sufra un aborto o parto prematuro no viable, tiene derecho a una licencia de dos o cuatro semanas, remunerada con el salario que devengaba en el momento de iniciarse el descanso. Si el parto es viable, se aplica lo establecido en el artículo anterior.</a:t>
          </a:r>
          <a:endParaRPr lang="en-US" sz="1500" kern="1200"/>
        </a:p>
      </dsp:txBody>
      <dsp:txXfrm>
        <a:off x="52260" y="603275"/>
        <a:ext cx="6259704" cy="966030"/>
      </dsp:txXfrm>
    </dsp:sp>
    <dsp:sp modelId="{430F6521-27AB-43AF-B843-2A7C8757098E}">
      <dsp:nvSpPr>
        <dsp:cNvPr id="0" name=""/>
        <dsp:cNvSpPr/>
      </dsp:nvSpPr>
      <dsp:spPr>
        <a:xfrm>
          <a:off x="0" y="1664765"/>
          <a:ext cx="6364224" cy="1070550"/>
        </a:xfrm>
        <a:prstGeom prst="roundRect">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ES" sz="1500" kern="1200"/>
            <a:t>2. Para disfrutar de la licencia de que trata este artículo, la trabajadora debe presentar al empleador un certificado médico sobre lo siguiente:</a:t>
          </a:r>
          <a:endParaRPr lang="en-US" sz="1500" kern="1200"/>
        </a:p>
      </dsp:txBody>
      <dsp:txXfrm>
        <a:off x="52260" y="1717025"/>
        <a:ext cx="6259704" cy="966030"/>
      </dsp:txXfrm>
    </dsp:sp>
    <dsp:sp modelId="{EEA077CE-D333-4354-A479-7C4C982AAC1A}">
      <dsp:nvSpPr>
        <dsp:cNvPr id="0" name=""/>
        <dsp:cNvSpPr/>
      </dsp:nvSpPr>
      <dsp:spPr>
        <a:xfrm>
          <a:off x="0" y="2778516"/>
          <a:ext cx="6364224" cy="1070550"/>
        </a:xfrm>
        <a:prstGeom prst="roundRect">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ES" sz="1500" kern="1200"/>
            <a:t>a). La afirmación de que la trabajadora a sufrido un aborto o paro prematuro, indicando el día en que haya tenido lugar, y</a:t>
          </a:r>
          <a:endParaRPr lang="en-US" sz="1500" kern="1200"/>
        </a:p>
      </dsp:txBody>
      <dsp:txXfrm>
        <a:off x="52260" y="2830776"/>
        <a:ext cx="6259704" cy="966030"/>
      </dsp:txXfrm>
    </dsp:sp>
    <dsp:sp modelId="{2976D037-8E62-43E9-AAB0-E9CBFE81F9E0}">
      <dsp:nvSpPr>
        <dsp:cNvPr id="0" name=""/>
        <dsp:cNvSpPr/>
      </dsp:nvSpPr>
      <dsp:spPr>
        <a:xfrm>
          <a:off x="0" y="3892266"/>
          <a:ext cx="6364224" cy="1070550"/>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ES" sz="1500" kern="1200"/>
            <a:t>b). La indicación del tiempo de reposo que necesita la trabajadora.</a:t>
          </a:r>
          <a:endParaRPr lang="en-US" sz="1500" kern="1200"/>
        </a:p>
      </dsp:txBody>
      <dsp:txXfrm>
        <a:off x="52260" y="3944526"/>
        <a:ext cx="6259704" cy="9660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7BB5C5-D648-41DD-9B1E-F2FFD77CF70F}">
      <dsp:nvSpPr>
        <dsp:cNvPr id="0" name=""/>
        <dsp:cNvSpPr/>
      </dsp:nvSpPr>
      <dsp:spPr>
        <a:xfrm>
          <a:off x="425195" y="0"/>
          <a:ext cx="5513832" cy="5513832"/>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30FAD3-33B2-428E-9BEC-7ED0DF81C2B7}">
      <dsp:nvSpPr>
        <dsp:cNvPr id="0" name=""/>
        <dsp:cNvSpPr/>
      </dsp:nvSpPr>
      <dsp:spPr>
        <a:xfrm>
          <a:off x="949010" y="523814"/>
          <a:ext cx="2150394" cy="215039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a:t>1. El empleador esta en la obligación de conceder a la trabajadora dos descansos, de treinta (30) minutos cada uno, dentro de la jornada para amamantar a su hijo, sin descuento alguno en el salario por dicho concepto, durante los primeros seis (6) meses de edad.</a:t>
          </a:r>
          <a:endParaRPr lang="en-US" sz="1200" kern="1200"/>
        </a:p>
      </dsp:txBody>
      <dsp:txXfrm>
        <a:off x="1053984" y="628788"/>
        <a:ext cx="1940446" cy="1940446"/>
      </dsp:txXfrm>
    </dsp:sp>
    <dsp:sp modelId="{1FF7149F-1BEA-48E7-9D08-29A4459A2516}">
      <dsp:nvSpPr>
        <dsp:cNvPr id="0" name=""/>
        <dsp:cNvSpPr/>
      </dsp:nvSpPr>
      <dsp:spPr>
        <a:xfrm>
          <a:off x="3264819" y="523814"/>
          <a:ext cx="2150394" cy="215039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a:t>2. El empleador está en la obligación de conceder más descansos que los establecidos en el inciso anterior si la trabajadora presenta certificado médico en el cual se expongan las razones que justifiquen ese mayor número de descansos.</a:t>
          </a:r>
          <a:endParaRPr lang="en-US" sz="1200" kern="1200"/>
        </a:p>
      </dsp:txBody>
      <dsp:txXfrm>
        <a:off x="3369793" y="628788"/>
        <a:ext cx="1940446" cy="1940446"/>
      </dsp:txXfrm>
    </dsp:sp>
    <dsp:sp modelId="{EAD5A7C7-AC9C-4522-8CF9-4E8A7FDCEC06}">
      <dsp:nvSpPr>
        <dsp:cNvPr id="0" name=""/>
        <dsp:cNvSpPr/>
      </dsp:nvSpPr>
      <dsp:spPr>
        <a:xfrm>
          <a:off x="949010" y="2839623"/>
          <a:ext cx="2150394" cy="215039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a:t>3. Para dar cumplimiento a la obligación consagrada en este artículo, los empleadores deben establecer en un local contiguo a aquel en donde la mujer trabaja, una sala de lactancia o un lugar apropiado para guardar al niño.</a:t>
          </a:r>
          <a:endParaRPr lang="en-US" sz="1200" kern="1200"/>
        </a:p>
      </dsp:txBody>
      <dsp:txXfrm>
        <a:off x="1053984" y="2944597"/>
        <a:ext cx="1940446" cy="1940446"/>
      </dsp:txXfrm>
    </dsp:sp>
    <dsp:sp modelId="{38E5CE53-C7DE-47D8-B691-F0D062F61BF7}">
      <dsp:nvSpPr>
        <dsp:cNvPr id="0" name=""/>
        <dsp:cNvSpPr/>
      </dsp:nvSpPr>
      <dsp:spPr>
        <a:xfrm>
          <a:off x="3264819" y="2839623"/>
          <a:ext cx="2150394" cy="215039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a:t>4. Los empleadores pueden contratar con las instituciones de protección infantil el servicio de que trata el inciso anterior.</a:t>
          </a:r>
          <a:endParaRPr lang="en-US" sz="1200" kern="1200"/>
        </a:p>
      </dsp:txBody>
      <dsp:txXfrm>
        <a:off x="3369793" y="2944597"/>
        <a:ext cx="1940446" cy="19404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F5F748-0E26-4DE1-BFB9-B6F4ED89EE98}">
      <dsp:nvSpPr>
        <dsp:cNvPr id="0" name=""/>
        <dsp:cNvSpPr/>
      </dsp:nvSpPr>
      <dsp:spPr>
        <a:xfrm>
          <a:off x="0" y="97045"/>
          <a:ext cx="6364224" cy="10363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s-ES" sz="1200" kern="1200"/>
            <a:t>1. Ninguna trabajadora podrá ser despedida por motivo de embarazo o lactancia sin la autorización previa del Ministerio de Trabajo que avale una justa causa.</a:t>
          </a:r>
          <a:endParaRPr lang="en-US" sz="1200" kern="1200"/>
        </a:p>
      </dsp:txBody>
      <dsp:txXfrm>
        <a:off x="50588" y="147633"/>
        <a:ext cx="6263048" cy="935124"/>
      </dsp:txXfrm>
    </dsp:sp>
    <dsp:sp modelId="{FF547BD6-57B2-4BAE-BC22-3902E138E991}">
      <dsp:nvSpPr>
        <dsp:cNvPr id="0" name=""/>
        <dsp:cNvSpPr/>
      </dsp:nvSpPr>
      <dsp:spPr>
        <a:xfrm>
          <a:off x="0" y="1167905"/>
          <a:ext cx="6364224" cy="1036300"/>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s-ES" sz="1200" kern="1200"/>
            <a:t>2. Se presume el despido efectuado por motivo de embarazo o lactancia, cuando este haya tenido lugar dentro del período de embarazo y/o dentro de las dieciocho (18) semanas posteriores al parto.</a:t>
          </a:r>
          <a:endParaRPr lang="en-US" sz="1200" kern="1200"/>
        </a:p>
      </dsp:txBody>
      <dsp:txXfrm>
        <a:off x="50588" y="1218493"/>
        <a:ext cx="6263048" cy="935124"/>
      </dsp:txXfrm>
    </dsp:sp>
    <dsp:sp modelId="{C0BFF361-D9F5-46F4-9757-73D1C8C73884}">
      <dsp:nvSpPr>
        <dsp:cNvPr id="0" name=""/>
        <dsp:cNvSpPr/>
      </dsp:nvSpPr>
      <dsp:spPr>
        <a:xfrm>
          <a:off x="0" y="2238765"/>
          <a:ext cx="6364224" cy="103630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s-ES" sz="1200" kern="1200"/>
            <a:t>3. Las trabajadoras de que trata el numeral uno (1) de este artículo, que sean despedidas sin autorización de las autoridades competentes, tendrán derecho al pago adicional de una indemnización igual a sesenta (60) días de trabajo, fuera de las indemnizaciones y prestaciones a que hubiere lugar de acuerdo con su contrato de trabajo.</a:t>
          </a:r>
          <a:endParaRPr lang="en-US" sz="1200" kern="1200"/>
        </a:p>
      </dsp:txBody>
      <dsp:txXfrm>
        <a:off x="50588" y="2289353"/>
        <a:ext cx="6263048" cy="935124"/>
      </dsp:txXfrm>
    </dsp:sp>
    <dsp:sp modelId="{D77DBA56-C535-4E38-9043-A137FCEB1BAE}">
      <dsp:nvSpPr>
        <dsp:cNvPr id="0" name=""/>
        <dsp:cNvSpPr/>
      </dsp:nvSpPr>
      <dsp:spPr>
        <a:xfrm>
          <a:off x="0" y="3309626"/>
          <a:ext cx="6364224" cy="1036300"/>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s-ES" sz="1200" kern="1200"/>
            <a:t>Esta misma indemnización se aplicará en el caso del despido de un trabajador cuya cónyuge, pareja o compañera permanente se encuentre, en estado de embarazo o dentro de las dieciocho (18) semanas posteriores al parto y no tenga un empleo formal, fuera de las indemnizaciones y prestaciones a que hubiere lugar de acuerdo con el contrato de trabajo.</a:t>
          </a:r>
          <a:endParaRPr lang="en-US" sz="1200" kern="1200"/>
        </a:p>
      </dsp:txBody>
      <dsp:txXfrm>
        <a:off x="50588" y="3360214"/>
        <a:ext cx="6263048" cy="935124"/>
      </dsp:txXfrm>
    </dsp:sp>
    <dsp:sp modelId="{B8CCA541-3F38-492A-8EC5-2302D2C6213A}">
      <dsp:nvSpPr>
        <dsp:cNvPr id="0" name=""/>
        <dsp:cNvSpPr/>
      </dsp:nvSpPr>
      <dsp:spPr>
        <a:xfrm>
          <a:off x="0" y="4380486"/>
          <a:ext cx="6364224" cy="10363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s-ES" sz="1200" kern="1200"/>
            <a:t>4. En el caso de la mujer trabajadora que por alguna razón excepcional no disfrute de la semana preparto obligatoria, y/o de algunas de las diecisiete (17) semanas de descanso, tendrá derecho al pago de las semanas que no gozó de licencia. En caso de parto múltiple tendrá el derecho al pago de dos (2) semanas adicionales y, en caso de que el hijo sea prematuro, al pago de la diferencia de tiempo entre la fecha del alumbramiento y el nacimiento a término.</a:t>
          </a:r>
          <a:endParaRPr lang="en-US" sz="1200" kern="1200"/>
        </a:p>
      </dsp:txBody>
      <dsp:txXfrm>
        <a:off x="50588" y="4431074"/>
        <a:ext cx="6263048" cy="9351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E17108-2BD7-43BA-8628-2B253155035E}">
      <dsp:nvSpPr>
        <dsp:cNvPr id="0" name=""/>
        <dsp:cNvSpPr/>
      </dsp:nvSpPr>
      <dsp:spPr>
        <a:xfrm>
          <a:off x="0" y="437976"/>
          <a:ext cx="6364224" cy="1521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ES" sz="1300" kern="1200"/>
            <a:t>1. Para poder despedir a una trabajadora durante el período de embarazo o a las dieciocho (18) semanas posteriores al parto, el empleador necesita la autorización del Inspector del Trabajo, o del Alcalde Municipal en los lugares en donde no existiere aquel funcionario. La misma autorización se requerirá para despedir al trabajador cuya cónyuge, pareja o compañera permanente se encuentre en estado de embarazo y no tenga un empleo formal, adjuntando prueba que así lo acredite o que se encuentre afiliada como beneficiaria en el Sistema de Seguridad Social en Salud.</a:t>
          </a:r>
          <a:endParaRPr lang="en-US" sz="1300" kern="1200"/>
        </a:p>
      </dsp:txBody>
      <dsp:txXfrm>
        <a:off x="74249" y="512225"/>
        <a:ext cx="6215726" cy="1372502"/>
      </dsp:txXfrm>
    </dsp:sp>
    <dsp:sp modelId="{96618E0C-BF98-4105-AFD9-57267EF84B3B}">
      <dsp:nvSpPr>
        <dsp:cNvPr id="0" name=""/>
        <dsp:cNvSpPr/>
      </dsp:nvSpPr>
      <dsp:spPr>
        <a:xfrm>
          <a:off x="0" y="1996416"/>
          <a:ext cx="6364224" cy="152100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ES" sz="1300" kern="1200"/>
            <a:t>2. El permiso de que trata este artículo sólo puede concederse con el fundamento en alguna de las causas que tiene el empleador para dar por terminado el contrato de trabajo y que se enumeran en los artículo 62 y 63.  Antes de resolver, el funcionario debe oír a la trabajadora y practicar todas las pruebas conducentes solicitadas por las partes.</a:t>
          </a:r>
          <a:endParaRPr lang="en-US" sz="1300" kern="1200"/>
        </a:p>
      </dsp:txBody>
      <dsp:txXfrm>
        <a:off x="74249" y="2070665"/>
        <a:ext cx="6215726" cy="1372502"/>
      </dsp:txXfrm>
    </dsp:sp>
    <dsp:sp modelId="{F425D3A7-2357-4750-8CBE-77C71A5F93AD}">
      <dsp:nvSpPr>
        <dsp:cNvPr id="0" name=""/>
        <dsp:cNvSpPr/>
      </dsp:nvSpPr>
      <dsp:spPr>
        <a:xfrm>
          <a:off x="0" y="3554856"/>
          <a:ext cx="6364224" cy="15210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ES" sz="1300" kern="1200"/>
            <a:t>3. Cuando sea un Alcalde Municipal quien conozca de la solicitud de permiso, su providencia tiene carácter provisional y debe ser revisada por el Inspector del Trabajo residente en el lugar más cercano.</a:t>
          </a:r>
          <a:endParaRPr lang="en-US" sz="1300" kern="1200"/>
        </a:p>
      </dsp:txBody>
      <dsp:txXfrm>
        <a:off x="74249" y="3629105"/>
        <a:ext cx="6215726" cy="13725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a:p>
        </p:txBody>
      </p:sp>
      <p:sp>
        <p:nvSpPr>
          <p:cNvPr id="4" name="Marcador de fecha 3"/>
          <p:cNvSpPr>
            <a:spLocks noGrp="1"/>
          </p:cNvSpPr>
          <p:nvPr>
            <p:ph type="dt" sz="half" idx="10"/>
          </p:nvPr>
        </p:nvSpPr>
        <p:spPr/>
        <p:txBody>
          <a:bodyPr/>
          <a:lstStyle/>
          <a:p>
            <a:fld id="{2A9FE2D4-595F-4906-B450-C24C7ACE9920}" type="datetimeFigureOut">
              <a:rPr lang="en-US" smtClean="0"/>
              <a:t>3/27/2023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9BF7221-50F5-4C5F-B84D-F2BECAA6C2A6}" type="slidenum">
              <a:rPr lang="en-US" smtClean="0"/>
              <a:t>‹Nº›</a:t>
            </a:fld>
            <a:endParaRPr lang="en-US"/>
          </a:p>
        </p:txBody>
      </p:sp>
    </p:spTree>
    <p:extLst>
      <p:ext uri="{BB962C8B-B14F-4D97-AF65-F5344CB8AC3E}">
        <p14:creationId xmlns:p14="http://schemas.microsoft.com/office/powerpoint/2010/main" val="374164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2A9FE2D4-595F-4906-B450-C24C7ACE9920}" type="datetimeFigureOut">
              <a:rPr lang="en-US" smtClean="0"/>
              <a:t>3/27/2023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9BF7221-50F5-4C5F-B84D-F2BECAA6C2A6}" type="slidenum">
              <a:rPr lang="en-US" smtClean="0"/>
              <a:t>‹Nº›</a:t>
            </a:fld>
            <a:endParaRPr lang="en-US"/>
          </a:p>
        </p:txBody>
      </p:sp>
    </p:spTree>
    <p:extLst>
      <p:ext uri="{BB962C8B-B14F-4D97-AF65-F5344CB8AC3E}">
        <p14:creationId xmlns:p14="http://schemas.microsoft.com/office/powerpoint/2010/main" val="167492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2A9FE2D4-595F-4906-B450-C24C7ACE9920}" type="datetimeFigureOut">
              <a:rPr lang="en-US" smtClean="0"/>
              <a:t>3/27/2023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9BF7221-50F5-4C5F-B84D-F2BECAA6C2A6}" type="slidenum">
              <a:rPr lang="en-US" smtClean="0"/>
              <a:t>‹Nº›</a:t>
            </a:fld>
            <a:endParaRPr lang="en-US"/>
          </a:p>
        </p:txBody>
      </p:sp>
    </p:spTree>
    <p:extLst>
      <p:ext uri="{BB962C8B-B14F-4D97-AF65-F5344CB8AC3E}">
        <p14:creationId xmlns:p14="http://schemas.microsoft.com/office/powerpoint/2010/main" val="1054445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2A9FE2D4-595F-4906-B450-C24C7ACE9920}" type="datetimeFigureOut">
              <a:rPr lang="en-US" smtClean="0"/>
              <a:t>3/27/2023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9BF7221-50F5-4C5F-B84D-F2BECAA6C2A6}" type="slidenum">
              <a:rPr lang="en-US" smtClean="0"/>
              <a:t>‹Nº›</a:t>
            </a:fld>
            <a:endParaRPr lang="en-US"/>
          </a:p>
        </p:txBody>
      </p:sp>
    </p:spTree>
    <p:extLst>
      <p:ext uri="{BB962C8B-B14F-4D97-AF65-F5344CB8AC3E}">
        <p14:creationId xmlns:p14="http://schemas.microsoft.com/office/powerpoint/2010/main" val="3521721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2A9FE2D4-595F-4906-B450-C24C7ACE9920}" type="datetimeFigureOut">
              <a:rPr lang="en-US" smtClean="0"/>
              <a:t>3/27/2023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9BF7221-50F5-4C5F-B84D-F2BECAA6C2A6}" type="slidenum">
              <a:rPr lang="en-US" smtClean="0"/>
              <a:t>‹Nº›</a:t>
            </a:fld>
            <a:endParaRPr lang="en-US"/>
          </a:p>
        </p:txBody>
      </p:sp>
    </p:spTree>
    <p:extLst>
      <p:ext uri="{BB962C8B-B14F-4D97-AF65-F5344CB8AC3E}">
        <p14:creationId xmlns:p14="http://schemas.microsoft.com/office/powerpoint/2010/main" val="3968718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fld id="{2A9FE2D4-595F-4906-B450-C24C7ACE9920}" type="datetimeFigureOut">
              <a:rPr lang="en-US" smtClean="0"/>
              <a:t>3/27/2023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9BF7221-50F5-4C5F-B84D-F2BECAA6C2A6}" type="slidenum">
              <a:rPr lang="en-US" smtClean="0"/>
              <a:t>‹Nº›</a:t>
            </a:fld>
            <a:endParaRPr lang="en-US"/>
          </a:p>
        </p:txBody>
      </p:sp>
    </p:spTree>
    <p:extLst>
      <p:ext uri="{BB962C8B-B14F-4D97-AF65-F5344CB8AC3E}">
        <p14:creationId xmlns:p14="http://schemas.microsoft.com/office/powerpoint/2010/main" val="3600627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fld id="{2A9FE2D4-595F-4906-B450-C24C7ACE9920}" type="datetimeFigureOut">
              <a:rPr lang="en-US" smtClean="0"/>
              <a:t>3/27/2023</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09BF7221-50F5-4C5F-B84D-F2BECAA6C2A6}" type="slidenum">
              <a:rPr lang="en-US" smtClean="0"/>
              <a:t>‹Nº›</a:t>
            </a:fld>
            <a:endParaRPr lang="en-US"/>
          </a:p>
        </p:txBody>
      </p:sp>
    </p:spTree>
    <p:extLst>
      <p:ext uri="{BB962C8B-B14F-4D97-AF65-F5344CB8AC3E}">
        <p14:creationId xmlns:p14="http://schemas.microsoft.com/office/powerpoint/2010/main" val="4197105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2A9FE2D4-595F-4906-B450-C24C7ACE9920}" type="datetimeFigureOut">
              <a:rPr lang="en-US" smtClean="0"/>
              <a:t>3/27/2023</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09BF7221-50F5-4C5F-B84D-F2BECAA6C2A6}" type="slidenum">
              <a:rPr lang="en-US" smtClean="0"/>
              <a:t>‹Nº›</a:t>
            </a:fld>
            <a:endParaRPr lang="en-US"/>
          </a:p>
        </p:txBody>
      </p:sp>
    </p:spTree>
    <p:extLst>
      <p:ext uri="{BB962C8B-B14F-4D97-AF65-F5344CB8AC3E}">
        <p14:creationId xmlns:p14="http://schemas.microsoft.com/office/powerpoint/2010/main" val="1962090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A9FE2D4-595F-4906-B450-C24C7ACE9920}" type="datetimeFigureOut">
              <a:rPr lang="en-US" smtClean="0"/>
              <a:t>3/27/2023</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09BF7221-50F5-4C5F-B84D-F2BECAA6C2A6}" type="slidenum">
              <a:rPr lang="en-US" smtClean="0"/>
              <a:t>‹Nº›</a:t>
            </a:fld>
            <a:endParaRPr lang="en-US"/>
          </a:p>
        </p:txBody>
      </p:sp>
    </p:spTree>
    <p:extLst>
      <p:ext uri="{BB962C8B-B14F-4D97-AF65-F5344CB8AC3E}">
        <p14:creationId xmlns:p14="http://schemas.microsoft.com/office/powerpoint/2010/main" val="975020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2A9FE2D4-595F-4906-B450-C24C7ACE9920}" type="datetimeFigureOut">
              <a:rPr lang="en-US" smtClean="0"/>
              <a:t>3/27/2023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9BF7221-50F5-4C5F-B84D-F2BECAA6C2A6}" type="slidenum">
              <a:rPr lang="en-US" smtClean="0"/>
              <a:t>‹Nº›</a:t>
            </a:fld>
            <a:endParaRPr lang="en-US"/>
          </a:p>
        </p:txBody>
      </p:sp>
    </p:spTree>
    <p:extLst>
      <p:ext uri="{BB962C8B-B14F-4D97-AF65-F5344CB8AC3E}">
        <p14:creationId xmlns:p14="http://schemas.microsoft.com/office/powerpoint/2010/main" val="2130901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2A9FE2D4-595F-4906-B450-C24C7ACE9920}" type="datetimeFigureOut">
              <a:rPr lang="en-US" smtClean="0"/>
              <a:t>3/27/2023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9BF7221-50F5-4C5F-B84D-F2BECAA6C2A6}" type="slidenum">
              <a:rPr lang="en-US" smtClean="0"/>
              <a:t>‹Nº›</a:t>
            </a:fld>
            <a:endParaRPr lang="en-US"/>
          </a:p>
        </p:txBody>
      </p:sp>
    </p:spTree>
    <p:extLst>
      <p:ext uri="{BB962C8B-B14F-4D97-AF65-F5344CB8AC3E}">
        <p14:creationId xmlns:p14="http://schemas.microsoft.com/office/powerpoint/2010/main" val="2508182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9FE2D4-595F-4906-B450-C24C7ACE9920}" type="datetimeFigureOut">
              <a:rPr lang="en-US" smtClean="0"/>
              <a:t>3/27/2023</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BF7221-50F5-4C5F-B84D-F2BECAA6C2A6}" type="slidenum">
              <a:rPr lang="en-US" smtClean="0"/>
              <a:t>‹Nº›</a:t>
            </a:fld>
            <a:endParaRPr lang="en-US"/>
          </a:p>
        </p:txBody>
      </p:sp>
    </p:spTree>
    <p:extLst>
      <p:ext uri="{BB962C8B-B14F-4D97-AF65-F5344CB8AC3E}">
        <p14:creationId xmlns:p14="http://schemas.microsoft.com/office/powerpoint/2010/main" val="1081649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4">
              <a:lumMod val="20000"/>
              <a:lumOff val="80000"/>
            </a:schemeClr>
          </a:solidFill>
        </p:spPr>
        <p:txBody>
          <a:bodyPr/>
          <a:lstStyle/>
          <a:p>
            <a:r>
              <a:rPr lang="es-ES" dirty="0"/>
              <a:t>                       Calzado y Overoles</a:t>
            </a:r>
            <a:endParaRPr lang="en-US" dirty="0"/>
          </a:p>
        </p:txBody>
      </p:sp>
      <p:sp>
        <p:nvSpPr>
          <p:cNvPr id="3" name="Marcador de contenido 2"/>
          <p:cNvSpPr>
            <a:spLocks noGrp="1"/>
          </p:cNvSpPr>
          <p:nvPr>
            <p:ph idx="1"/>
          </p:nvPr>
        </p:nvSpPr>
        <p:spPr>
          <a:solidFill>
            <a:schemeClr val="accent5">
              <a:lumMod val="40000"/>
              <a:lumOff val="60000"/>
            </a:schemeClr>
          </a:solidFill>
        </p:spPr>
        <p:txBody>
          <a:bodyPr>
            <a:noAutofit/>
          </a:bodyPr>
          <a:lstStyle/>
          <a:p>
            <a:pPr marL="0" indent="0" algn="just">
              <a:buNone/>
            </a:pPr>
            <a:r>
              <a:rPr lang="es-ES" sz="3600" dirty="0">
                <a:solidFill>
                  <a:srgbClr val="FF0000"/>
                </a:solidFill>
              </a:rPr>
              <a:t>Artículo 230. </a:t>
            </a:r>
            <a:r>
              <a:rPr lang="es-ES" sz="3600" dirty="0"/>
              <a:t>Todo empleador que habitualmente ocupe uno (1) o más trabajadores permanentes, deberá suministrar cada cuatro (4) meses, en forma gratuita, un (1) par de zapatos y un (1) vestido de labor al trabajador, </a:t>
            </a:r>
            <a:r>
              <a:rPr lang="es-ES" sz="3600" dirty="0">
                <a:solidFill>
                  <a:srgbClr val="FF0000"/>
                </a:solidFill>
              </a:rPr>
              <a:t>cuya remuneración mensual sea hasta dos (2) meses el salario mínimo más alto vigente.</a:t>
            </a:r>
            <a:r>
              <a:rPr lang="es-ES" sz="3600" dirty="0"/>
              <a:t> Tiene derecho a esta prestación el trabajador que en las fechas de entrega de calzado y vestido haya cumplido más de tres (3) meses al servicio del empleador.</a:t>
            </a:r>
            <a:endParaRPr lang="en-US" sz="3600" dirty="0"/>
          </a:p>
        </p:txBody>
      </p:sp>
    </p:spTree>
    <p:extLst>
      <p:ext uri="{BB962C8B-B14F-4D97-AF65-F5344CB8AC3E}">
        <p14:creationId xmlns:p14="http://schemas.microsoft.com/office/powerpoint/2010/main" val="148759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6">
              <a:lumMod val="60000"/>
              <a:lumOff val="40000"/>
            </a:schemeClr>
          </a:solidFill>
        </p:spPr>
        <p:txBody>
          <a:bodyPr/>
          <a:lstStyle/>
          <a:p>
            <a:r>
              <a:rPr lang="en-US" dirty="0"/>
              <a:t>            PROTECCIÓN A LA MATERNIDAD</a:t>
            </a:r>
          </a:p>
        </p:txBody>
      </p:sp>
      <p:sp>
        <p:nvSpPr>
          <p:cNvPr id="3" name="Marcador de contenido 2"/>
          <p:cNvSpPr>
            <a:spLocks noGrp="1"/>
          </p:cNvSpPr>
          <p:nvPr>
            <p:ph idx="1"/>
          </p:nvPr>
        </p:nvSpPr>
        <p:spPr>
          <a:solidFill>
            <a:schemeClr val="accent3">
              <a:lumMod val="60000"/>
              <a:lumOff val="40000"/>
            </a:schemeClr>
          </a:solidFill>
        </p:spPr>
        <p:txBody>
          <a:bodyPr>
            <a:normAutofit lnSpcReduction="10000"/>
          </a:bodyPr>
          <a:lstStyle/>
          <a:p>
            <a:pPr marL="0" indent="0">
              <a:buNone/>
            </a:pPr>
            <a:r>
              <a:rPr lang="es-ES" dirty="0"/>
              <a:t>La trabajadora que haga uso de la licencia en la época del parto tomará las dieciocho (18) semanas de licencia a las que tiene derecho, de la siguiente manera:</a:t>
            </a:r>
          </a:p>
          <a:p>
            <a:endParaRPr lang="es-ES" dirty="0"/>
          </a:p>
          <a:p>
            <a:pPr algn="just"/>
            <a:r>
              <a:rPr lang="es-ES" dirty="0">
                <a:solidFill>
                  <a:srgbClr val="FF0000"/>
                </a:solidFill>
              </a:rPr>
              <a:t>a) Licencia de maternidad preparto</a:t>
            </a:r>
            <a:r>
              <a:rPr lang="es-ES" dirty="0"/>
              <a:t>. Esta será de una (1) semana con anterioridad a la fecha probable del parto debidamente acreditada. Si por alguna razón médica la futura madre requiere una semana adicional previa al parto podrá gozar de las dos (2) semanas, con dieciséis (16) posparto. Si en caso diferente, por razón médica no puede tomarla semana previa al parto, podrá disfrutar las dieciocho (18) semanas en el posparto inmediato.</a:t>
            </a:r>
            <a:endParaRPr lang="en-US" dirty="0"/>
          </a:p>
        </p:txBody>
      </p:sp>
    </p:spTree>
    <p:extLst>
      <p:ext uri="{BB962C8B-B14F-4D97-AF65-F5344CB8AC3E}">
        <p14:creationId xmlns:p14="http://schemas.microsoft.com/office/powerpoint/2010/main" val="72221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3">
              <a:lumMod val="60000"/>
              <a:lumOff val="40000"/>
            </a:schemeClr>
          </a:solidFill>
        </p:spPr>
        <p:txBody>
          <a:bodyPr/>
          <a:lstStyle/>
          <a:p>
            <a:r>
              <a:rPr lang="en-US" dirty="0"/>
              <a:t>             PROTECCIÓN A LA MATERNIDAD    </a:t>
            </a:r>
          </a:p>
        </p:txBody>
      </p:sp>
      <p:sp>
        <p:nvSpPr>
          <p:cNvPr id="3" name="Marcador de contenido 2"/>
          <p:cNvSpPr>
            <a:spLocks noGrp="1"/>
          </p:cNvSpPr>
          <p:nvPr>
            <p:ph idx="1"/>
          </p:nvPr>
        </p:nvSpPr>
        <p:spPr>
          <a:solidFill>
            <a:schemeClr val="accent4">
              <a:lumMod val="60000"/>
              <a:lumOff val="40000"/>
            </a:schemeClr>
          </a:solidFill>
        </p:spPr>
        <p:txBody>
          <a:bodyPr>
            <a:normAutofit/>
          </a:bodyPr>
          <a:lstStyle/>
          <a:p>
            <a:pPr algn="just"/>
            <a:r>
              <a:rPr lang="en-US" sz="3200" dirty="0"/>
              <a:t>El </a:t>
            </a:r>
            <a:r>
              <a:rPr lang="en-US" sz="3200" dirty="0" err="1"/>
              <a:t>esposo</a:t>
            </a:r>
            <a:r>
              <a:rPr lang="en-US" sz="3200" dirty="0"/>
              <a:t> o </a:t>
            </a:r>
            <a:r>
              <a:rPr lang="en-US" sz="3200" dirty="0" err="1"/>
              <a:t>compañero</a:t>
            </a:r>
            <a:r>
              <a:rPr lang="en-US" sz="3200" dirty="0"/>
              <a:t> </a:t>
            </a:r>
            <a:r>
              <a:rPr lang="en-US" sz="3200" dirty="0" err="1"/>
              <a:t>permanente</a:t>
            </a:r>
            <a:r>
              <a:rPr lang="en-US" sz="3200" dirty="0"/>
              <a:t> </a:t>
            </a:r>
            <a:r>
              <a:rPr lang="en-US" sz="3200" dirty="0" err="1"/>
              <a:t>tendrá</a:t>
            </a:r>
            <a:r>
              <a:rPr lang="en-US" sz="3200" dirty="0"/>
              <a:t> derecho a dos </a:t>
            </a:r>
            <a:r>
              <a:rPr lang="en-US" sz="3200" dirty="0" err="1"/>
              <a:t>semanas</a:t>
            </a:r>
            <a:r>
              <a:rPr lang="en-US" sz="3200" dirty="0"/>
              <a:t>  de </a:t>
            </a:r>
            <a:r>
              <a:rPr lang="en-US" sz="3200" dirty="0" err="1"/>
              <a:t>licencia</a:t>
            </a:r>
            <a:r>
              <a:rPr lang="en-US" sz="3200" dirty="0"/>
              <a:t> </a:t>
            </a:r>
            <a:r>
              <a:rPr lang="en-US" sz="3200" dirty="0" err="1"/>
              <a:t>remunerada</a:t>
            </a:r>
            <a:r>
              <a:rPr lang="en-US" sz="3200" dirty="0"/>
              <a:t> de </a:t>
            </a:r>
            <a:r>
              <a:rPr lang="en-US" sz="3200" dirty="0" err="1"/>
              <a:t>paternidad</a:t>
            </a:r>
            <a:r>
              <a:rPr lang="en-US" sz="3200" dirty="0"/>
              <a:t>.</a:t>
            </a:r>
          </a:p>
          <a:p>
            <a:pPr algn="just"/>
            <a:r>
              <a:rPr lang="es-ES" sz="3200" dirty="0"/>
              <a:t>La licencia remunerada de paternidad opera por los hijos nacidos del cónyuge o de la compañera.</a:t>
            </a:r>
          </a:p>
          <a:p>
            <a:pPr algn="just"/>
            <a:r>
              <a:rPr lang="es-ES" sz="3200" dirty="0"/>
              <a:t>El único soporte válido para el otorgamiento de la licencia remunerada de paternidad es el Registro Civil de Nacimiento, el cual deberá presentarse a la EPS a más tardar dentro de los 30 días siguientes a la fecha del nacimiento del menor.</a:t>
            </a:r>
            <a:endParaRPr lang="en-US" sz="3200" dirty="0"/>
          </a:p>
        </p:txBody>
      </p:sp>
    </p:spTree>
    <p:extLst>
      <p:ext uri="{BB962C8B-B14F-4D97-AF65-F5344CB8AC3E}">
        <p14:creationId xmlns:p14="http://schemas.microsoft.com/office/powerpoint/2010/main" val="2598716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F1C84A5-9179-84A2-C6A7-AEB9A81EB7D8}"/>
              </a:ext>
            </a:extLst>
          </p:cNvPr>
          <p:cNvSpPr>
            <a:spLocks noGrp="1"/>
          </p:cNvSpPr>
          <p:nvPr>
            <p:ph type="title"/>
          </p:nvPr>
        </p:nvSpPr>
        <p:spPr>
          <a:xfrm>
            <a:off x="621792" y="1161288"/>
            <a:ext cx="3602736" cy="4526280"/>
          </a:xfrm>
        </p:spPr>
        <p:txBody>
          <a:bodyPr>
            <a:normAutofit/>
          </a:bodyPr>
          <a:lstStyle/>
          <a:p>
            <a:r>
              <a:rPr lang="es-CO" sz="4000"/>
              <a:t>Art. 237. Descanso remunerado en caso de aborto</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Marcador de contenido 2">
            <a:extLst>
              <a:ext uri="{FF2B5EF4-FFF2-40B4-BE49-F238E27FC236}">
                <a16:creationId xmlns:a16="http://schemas.microsoft.com/office/drawing/2014/main" id="{2761F49B-0E0E-5472-CB3B-50484CF9A472}"/>
              </a:ext>
            </a:extLst>
          </p:cNvPr>
          <p:cNvGraphicFramePr>
            <a:graphicFrameLocks noGrp="1"/>
          </p:cNvGraphicFramePr>
          <p:nvPr>
            <p:ph idx="1"/>
            <p:extLst>
              <p:ext uri="{D42A27DB-BD31-4B8C-83A1-F6EECF244321}">
                <p14:modId xmlns:p14="http://schemas.microsoft.com/office/powerpoint/2010/main" val="975748877"/>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2944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168A0CF3-9B74-862B-4A0C-0E64082DF9F3}"/>
              </a:ext>
            </a:extLst>
          </p:cNvPr>
          <p:cNvSpPr>
            <a:spLocks noGrp="1"/>
          </p:cNvSpPr>
          <p:nvPr>
            <p:ph type="title"/>
          </p:nvPr>
        </p:nvSpPr>
        <p:spPr>
          <a:xfrm>
            <a:off x="621792" y="1161288"/>
            <a:ext cx="3602736" cy="4526280"/>
          </a:xfrm>
        </p:spPr>
        <p:txBody>
          <a:bodyPr>
            <a:normAutofit/>
          </a:bodyPr>
          <a:lstStyle/>
          <a:p>
            <a:r>
              <a:rPr lang="es-CO" sz="4000"/>
              <a:t>Art. 238 Descanso remunerado durante la lactancia.</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Marcador de contenido 2">
            <a:extLst>
              <a:ext uri="{FF2B5EF4-FFF2-40B4-BE49-F238E27FC236}">
                <a16:creationId xmlns:a16="http://schemas.microsoft.com/office/drawing/2014/main" id="{75119BDF-292A-0BFA-86F8-C0F8730B7D04}"/>
              </a:ext>
            </a:extLst>
          </p:cNvPr>
          <p:cNvGraphicFramePr>
            <a:graphicFrameLocks noGrp="1"/>
          </p:cNvGraphicFramePr>
          <p:nvPr>
            <p:ph idx="1"/>
            <p:extLst>
              <p:ext uri="{D42A27DB-BD31-4B8C-83A1-F6EECF244321}">
                <p14:modId xmlns:p14="http://schemas.microsoft.com/office/powerpoint/2010/main" val="2245353804"/>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8239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6D41027-07ED-B268-A22A-E5C9C99AC099}"/>
              </a:ext>
            </a:extLst>
          </p:cNvPr>
          <p:cNvSpPr>
            <a:spLocks noGrp="1"/>
          </p:cNvSpPr>
          <p:nvPr>
            <p:ph type="title"/>
          </p:nvPr>
        </p:nvSpPr>
        <p:spPr>
          <a:xfrm>
            <a:off x="621792" y="1161288"/>
            <a:ext cx="3602736" cy="4526280"/>
          </a:xfrm>
        </p:spPr>
        <p:txBody>
          <a:bodyPr>
            <a:normAutofit/>
          </a:bodyPr>
          <a:lstStyle/>
          <a:p>
            <a:r>
              <a:rPr lang="es-CO" sz="4000"/>
              <a:t>Art. 239. Prohibición de despido</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Marcador de contenido 2">
            <a:extLst>
              <a:ext uri="{FF2B5EF4-FFF2-40B4-BE49-F238E27FC236}">
                <a16:creationId xmlns:a16="http://schemas.microsoft.com/office/drawing/2014/main" id="{7A5F4D70-D4F5-C573-1BC1-74A0418F827D}"/>
              </a:ext>
            </a:extLst>
          </p:cNvPr>
          <p:cNvGraphicFramePr>
            <a:graphicFrameLocks noGrp="1"/>
          </p:cNvGraphicFramePr>
          <p:nvPr>
            <p:ph idx="1"/>
            <p:extLst>
              <p:ext uri="{D42A27DB-BD31-4B8C-83A1-F6EECF244321}">
                <p14:modId xmlns:p14="http://schemas.microsoft.com/office/powerpoint/2010/main" val="4217052104"/>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5391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C1D8109B-D4B4-A027-3163-40ED3E4FB8D4}"/>
              </a:ext>
            </a:extLst>
          </p:cNvPr>
          <p:cNvSpPr>
            <a:spLocks noGrp="1"/>
          </p:cNvSpPr>
          <p:nvPr>
            <p:ph type="title"/>
          </p:nvPr>
        </p:nvSpPr>
        <p:spPr>
          <a:xfrm>
            <a:off x="621792" y="1161288"/>
            <a:ext cx="3602736" cy="4526280"/>
          </a:xfrm>
        </p:spPr>
        <p:txBody>
          <a:bodyPr>
            <a:normAutofit/>
          </a:bodyPr>
          <a:lstStyle/>
          <a:p>
            <a:r>
              <a:rPr lang="es-CO" sz="4000"/>
              <a:t>Art. 240 Permiso para despedir</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Marcador de contenido 2">
            <a:extLst>
              <a:ext uri="{FF2B5EF4-FFF2-40B4-BE49-F238E27FC236}">
                <a16:creationId xmlns:a16="http://schemas.microsoft.com/office/drawing/2014/main" id="{0DD83E6A-27C6-ECD2-4D4B-2E44661780AB}"/>
              </a:ext>
            </a:extLst>
          </p:cNvPr>
          <p:cNvGraphicFramePr>
            <a:graphicFrameLocks noGrp="1"/>
          </p:cNvGraphicFramePr>
          <p:nvPr>
            <p:ph idx="1"/>
            <p:extLst>
              <p:ext uri="{D42A27DB-BD31-4B8C-83A1-F6EECF244321}">
                <p14:modId xmlns:p14="http://schemas.microsoft.com/office/powerpoint/2010/main" val="2498735178"/>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2082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n-US"/>
          </a:p>
        </p:txBody>
      </p:sp>
      <p:sp>
        <p:nvSpPr>
          <p:cNvPr id="3" name="Subtítul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89734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dirty="0"/>
          </a:p>
        </p:txBody>
      </p:sp>
    </p:spTree>
    <p:extLst>
      <p:ext uri="{BB962C8B-B14F-4D97-AF65-F5344CB8AC3E}">
        <p14:creationId xmlns:p14="http://schemas.microsoft.com/office/powerpoint/2010/main" val="1907857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3">
              <a:lumMod val="20000"/>
              <a:lumOff val="80000"/>
            </a:schemeClr>
          </a:solidFill>
        </p:spPr>
        <p:txBody>
          <a:bodyPr/>
          <a:lstStyle/>
          <a:p>
            <a:r>
              <a:rPr lang="es-ES" dirty="0"/>
              <a:t> Fecha de entrega Calzado y vestido de labor</a:t>
            </a:r>
            <a:endParaRPr lang="en-US" dirty="0"/>
          </a:p>
        </p:txBody>
      </p:sp>
      <p:sp>
        <p:nvSpPr>
          <p:cNvPr id="3" name="Marcador de contenido 2"/>
          <p:cNvSpPr>
            <a:spLocks noGrp="1"/>
          </p:cNvSpPr>
          <p:nvPr>
            <p:ph idx="1"/>
          </p:nvPr>
        </p:nvSpPr>
        <p:spPr>
          <a:solidFill>
            <a:schemeClr val="accent2">
              <a:lumMod val="60000"/>
              <a:lumOff val="40000"/>
            </a:schemeClr>
          </a:solidFill>
        </p:spPr>
        <p:txBody>
          <a:bodyPr/>
          <a:lstStyle/>
          <a:p>
            <a:pPr marL="0" indent="0" algn="just">
              <a:buNone/>
            </a:pPr>
            <a:r>
              <a:rPr lang="es-ES" dirty="0"/>
              <a:t>Los empleadores obligados a suministrar permanente calzado y vestido de labor a sus trabajadores harán entrega de dichos elementos en las siguientes fechas del calendario: 30 de abril, 31 de agosto y 20 de diciembre.</a:t>
            </a:r>
          </a:p>
          <a:p>
            <a:endParaRPr lang="es-ES" dirty="0"/>
          </a:p>
        </p:txBody>
      </p:sp>
      <p:pic>
        <p:nvPicPr>
          <p:cNvPr id="4" name="Imagen 3"/>
          <p:cNvPicPr>
            <a:picLocks noChangeAspect="1"/>
          </p:cNvPicPr>
          <p:nvPr/>
        </p:nvPicPr>
        <p:blipFill>
          <a:blip r:embed="rId2"/>
          <a:stretch>
            <a:fillRect/>
          </a:stretch>
        </p:blipFill>
        <p:spPr>
          <a:xfrm>
            <a:off x="838201" y="3384468"/>
            <a:ext cx="11025248" cy="2927432"/>
          </a:xfrm>
          <a:prstGeom prst="rect">
            <a:avLst/>
          </a:prstGeom>
        </p:spPr>
      </p:pic>
    </p:spTree>
    <p:extLst>
      <p:ext uri="{BB962C8B-B14F-4D97-AF65-F5344CB8AC3E}">
        <p14:creationId xmlns:p14="http://schemas.microsoft.com/office/powerpoint/2010/main" val="3134689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4">
              <a:lumMod val="40000"/>
              <a:lumOff val="60000"/>
            </a:schemeClr>
          </a:solidFill>
        </p:spPr>
        <p:txBody>
          <a:bodyPr/>
          <a:lstStyle/>
          <a:p>
            <a:r>
              <a:rPr lang="es-ES" dirty="0"/>
              <a:t>Obligación de usar el vestido y calzado de labor</a:t>
            </a:r>
            <a:endParaRPr lang="en-US" dirty="0"/>
          </a:p>
        </p:txBody>
      </p:sp>
      <p:sp>
        <p:nvSpPr>
          <p:cNvPr id="3" name="Marcador de contenido 2"/>
          <p:cNvSpPr>
            <a:spLocks noGrp="1"/>
          </p:cNvSpPr>
          <p:nvPr>
            <p:ph idx="1"/>
          </p:nvPr>
        </p:nvSpPr>
        <p:spPr>
          <a:solidFill>
            <a:schemeClr val="accent5">
              <a:lumMod val="20000"/>
              <a:lumOff val="80000"/>
            </a:schemeClr>
          </a:solidFill>
        </p:spPr>
        <p:txBody>
          <a:bodyPr/>
          <a:lstStyle/>
          <a:p>
            <a:pPr marL="0" indent="0" algn="just">
              <a:buNone/>
            </a:pPr>
            <a:r>
              <a:rPr lang="es-ES" b="1" dirty="0">
                <a:solidFill>
                  <a:srgbClr val="FF0000"/>
                </a:solidFill>
              </a:rPr>
              <a:t>Art. </a:t>
            </a:r>
            <a:r>
              <a:rPr lang="es-ES" sz="4400" b="1" dirty="0">
                <a:solidFill>
                  <a:srgbClr val="FF0000"/>
                </a:solidFill>
              </a:rPr>
              <a:t>233</a:t>
            </a:r>
            <a:r>
              <a:rPr lang="es-ES" sz="4400" b="1" dirty="0"/>
              <a:t>. </a:t>
            </a:r>
            <a:r>
              <a:rPr lang="es-ES" sz="4400" dirty="0"/>
              <a:t>El</a:t>
            </a:r>
            <a:r>
              <a:rPr lang="es-ES" sz="4400" b="1" dirty="0"/>
              <a:t> </a:t>
            </a:r>
            <a:r>
              <a:rPr lang="es-ES" sz="4400" dirty="0"/>
              <a:t>trabajador queda obligado a destinar a su uso en las labores contratadas el calzado y vestido que le suministre el empleador, y en el caso de que así no lo hiciere éste quedara eximido de hacerle el suministro en el período siguiente.</a:t>
            </a:r>
            <a:endParaRPr lang="en-US" sz="4400" dirty="0"/>
          </a:p>
        </p:txBody>
      </p:sp>
    </p:spTree>
    <p:extLst>
      <p:ext uri="{BB962C8B-B14F-4D97-AF65-F5344CB8AC3E}">
        <p14:creationId xmlns:p14="http://schemas.microsoft.com/office/powerpoint/2010/main" val="4089692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6">
              <a:lumMod val="60000"/>
              <a:lumOff val="40000"/>
            </a:schemeClr>
          </a:solidFill>
        </p:spPr>
        <p:txBody>
          <a:bodyPr/>
          <a:lstStyle/>
          <a:p>
            <a:r>
              <a:rPr lang="es-ES" dirty="0"/>
              <a:t>                 Calzado y vestido de labor</a:t>
            </a:r>
            <a:endParaRPr lang="en-US" dirty="0"/>
          </a:p>
        </p:txBody>
      </p:sp>
      <p:sp>
        <p:nvSpPr>
          <p:cNvPr id="3" name="Marcador de contenido 2"/>
          <p:cNvSpPr>
            <a:spLocks noGrp="1"/>
          </p:cNvSpPr>
          <p:nvPr>
            <p:ph idx="1"/>
          </p:nvPr>
        </p:nvSpPr>
        <p:spPr>
          <a:solidFill>
            <a:schemeClr val="accent6">
              <a:lumMod val="40000"/>
              <a:lumOff val="60000"/>
            </a:schemeClr>
          </a:solidFill>
        </p:spPr>
        <p:txBody>
          <a:bodyPr/>
          <a:lstStyle/>
          <a:p>
            <a:pPr marL="0" indent="0" algn="just">
              <a:buNone/>
            </a:pPr>
            <a:r>
              <a:rPr lang="es-ES" dirty="0">
                <a:solidFill>
                  <a:srgbClr val="FF0000"/>
                </a:solidFill>
              </a:rPr>
              <a:t>ARTÍCULO  234</a:t>
            </a:r>
            <a:r>
              <a:rPr lang="es-ES" dirty="0"/>
              <a:t>. </a:t>
            </a:r>
            <a:r>
              <a:rPr lang="es-ES" sz="4800" dirty="0"/>
              <a:t>PROHIBICIÓN DE LA COMPENSACIÓN EN DINERO. Queda prohibido a los empleadores pagar en dinero las prestaciones establecidas en este capítulo.</a:t>
            </a:r>
            <a:endParaRPr lang="en-US" sz="4800" dirty="0"/>
          </a:p>
        </p:txBody>
      </p:sp>
    </p:spTree>
    <p:extLst>
      <p:ext uri="{BB962C8B-B14F-4D97-AF65-F5344CB8AC3E}">
        <p14:creationId xmlns:p14="http://schemas.microsoft.com/office/powerpoint/2010/main" val="2046067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6">
              <a:lumMod val="20000"/>
              <a:lumOff val="80000"/>
            </a:schemeClr>
          </a:solidFill>
        </p:spPr>
        <p:txBody>
          <a:bodyPr/>
          <a:lstStyle/>
          <a:p>
            <a:r>
              <a:rPr lang="en-US" dirty="0"/>
              <a:t>            PROTECCIÓN A LA MATERNIDAD</a:t>
            </a:r>
          </a:p>
        </p:txBody>
      </p:sp>
      <p:sp>
        <p:nvSpPr>
          <p:cNvPr id="3" name="Marcador de contenido 2"/>
          <p:cNvSpPr>
            <a:spLocks noGrp="1"/>
          </p:cNvSpPr>
          <p:nvPr>
            <p:ph idx="1"/>
          </p:nvPr>
        </p:nvSpPr>
        <p:spPr>
          <a:solidFill>
            <a:schemeClr val="accent4">
              <a:lumMod val="60000"/>
              <a:lumOff val="40000"/>
            </a:schemeClr>
          </a:solidFill>
        </p:spPr>
        <p:txBody>
          <a:bodyPr>
            <a:noAutofit/>
          </a:bodyPr>
          <a:lstStyle/>
          <a:p>
            <a:pPr marL="0" indent="0" algn="just">
              <a:buNone/>
            </a:pPr>
            <a:r>
              <a:rPr lang="es-ES" sz="3600" dirty="0"/>
              <a:t>1. Toda trabajadora en estado de embarazo tiene derecho a una licencia de diez y ocho (18) semanas en la época de parto, remunerada con el salario que devengue al entrar a disfrutar del descanso.</a:t>
            </a:r>
          </a:p>
          <a:p>
            <a:pPr marL="0" indent="0" algn="just">
              <a:buNone/>
            </a:pPr>
            <a:r>
              <a:rPr lang="es-ES" sz="3600" dirty="0"/>
              <a:t>2. Si se tratare de un salario que no sea fijo, como en el caso de trabajo a destajo o por tarea, se toma en cuenta el salario promedio devengado por la trabajadora en el último año de servicios, o en todo el tiempo si fuere menor.</a:t>
            </a:r>
            <a:endParaRPr lang="en-US" sz="3600" dirty="0"/>
          </a:p>
        </p:txBody>
      </p:sp>
    </p:spTree>
    <p:extLst>
      <p:ext uri="{BB962C8B-B14F-4D97-AF65-F5344CB8AC3E}">
        <p14:creationId xmlns:p14="http://schemas.microsoft.com/office/powerpoint/2010/main" val="1520692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4">
              <a:lumMod val="20000"/>
              <a:lumOff val="80000"/>
            </a:schemeClr>
          </a:solidFill>
        </p:spPr>
        <p:txBody>
          <a:bodyPr/>
          <a:lstStyle/>
          <a:p>
            <a:r>
              <a:rPr lang="en-US" dirty="0"/>
              <a:t>          PROTECCIÓN A LA MATERNIDAD</a:t>
            </a:r>
          </a:p>
        </p:txBody>
      </p:sp>
      <p:sp>
        <p:nvSpPr>
          <p:cNvPr id="3" name="Marcador de contenido 2"/>
          <p:cNvSpPr>
            <a:spLocks noGrp="1"/>
          </p:cNvSpPr>
          <p:nvPr>
            <p:ph idx="1"/>
          </p:nvPr>
        </p:nvSpPr>
        <p:spPr>
          <a:solidFill>
            <a:schemeClr val="accent5">
              <a:lumMod val="20000"/>
              <a:lumOff val="80000"/>
            </a:schemeClr>
          </a:solidFill>
        </p:spPr>
        <p:txBody>
          <a:bodyPr>
            <a:normAutofit/>
          </a:bodyPr>
          <a:lstStyle/>
          <a:p>
            <a:pPr marL="0" indent="0" algn="just">
              <a:buNone/>
            </a:pPr>
            <a:r>
              <a:rPr lang="es-ES" sz="3200" dirty="0"/>
              <a:t>3. Para los efectos de la licencia de que trata este artículo, la trabajadora debe presentar al empleador un certificado médico, en el cual debe constar:</a:t>
            </a:r>
          </a:p>
          <a:p>
            <a:pPr marL="0" indent="0" algn="just">
              <a:buNone/>
            </a:pPr>
            <a:r>
              <a:rPr lang="es-ES" sz="3200" dirty="0"/>
              <a:t>a). El estado de embarazo de la trabajadora;</a:t>
            </a:r>
          </a:p>
          <a:p>
            <a:pPr marL="0" indent="0" algn="just">
              <a:buNone/>
            </a:pPr>
            <a:r>
              <a:rPr lang="es-ES" sz="3200" dirty="0"/>
              <a:t>b). La indicación del día probable del parto, y</a:t>
            </a:r>
          </a:p>
          <a:p>
            <a:pPr marL="0" indent="0" algn="just">
              <a:buNone/>
            </a:pPr>
            <a:r>
              <a:rPr lang="es-ES" sz="3200" dirty="0"/>
              <a:t>c). La indicación del día desde el cual debe empezar la licencia, teniendo en cuenta que, por lo menos, ha de iniciarse dos semanas antes del parto.</a:t>
            </a:r>
          </a:p>
          <a:p>
            <a:endParaRPr lang="es-ES" dirty="0"/>
          </a:p>
        </p:txBody>
      </p:sp>
    </p:spTree>
    <p:extLst>
      <p:ext uri="{BB962C8B-B14F-4D97-AF65-F5344CB8AC3E}">
        <p14:creationId xmlns:p14="http://schemas.microsoft.com/office/powerpoint/2010/main" val="2149154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3">
              <a:lumMod val="60000"/>
              <a:lumOff val="40000"/>
            </a:schemeClr>
          </a:solidFill>
        </p:spPr>
        <p:txBody>
          <a:bodyPr/>
          <a:lstStyle/>
          <a:p>
            <a:r>
              <a:rPr lang="en-US" dirty="0"/>
              <a:t>             PROTECCIÓN A LA MATERNIDAD</a:t>
            </a:r>
          </a:p>
        </p:txBody>
      </p:sp>
      <p:sp>
        <p:nvSpPr>
          <p:cNvPr id="3" name="Marcador de contenido 2"/>
          <p:cNvSpPr>
            <a:spLocks noGrp="1"/>
          </p:cNvSpPr>
          <p:nvPr>
            <p:ph idx="1"/>
          </p:nvPr>
        </p:nvSpPr>
        <p:spPr>
          <a:solidFill>
            <a:schemeClr val="accent5">
              <a:lumMod val="40000"/>
              <a:lumOff val="60000"/>
            </a:schemeClr>
          </a:solidFill>
        </p:spPr>
        <p:txBody>
          <a:bodyPr>
            <a:normAutofit lnSpcReduction="10000"/>
          </a:bodyPr>
          <a:lstStyle/>
          <a:p>
            <a:pPr marL="0" indent="0" algn="just">
              <a:buNone/>
            </a:pPr>
            <a:r>
              <a:rPr lang="es-ES" sz="3600" dirty="0"/>
              <a:t>4. Todas las provisiones y garantías establecidas en la presente ley para la madre biológica, se hacen extensivas en los mismos términos y en cuanto fuere procedente a la madre adoptante, o al padre que quede a cargo del recién nacido sin apoyo de la madre, sea por enfermedad o muerte, asimilando la fecha del parto a la de la entrega oficial del menor que se ha adoptado, o del que adquiere custodia justo después del nacimiento.</a:t>
            </a:r>
            <a:endParaRPr lang="en-US" sz="3600" dirty="0"/>
          </a:p>
        </p:txBody>
      </p:sp>
    </p:spTree>
    <p:extLst>
      <p:ext uri="{BB962C8B-B14F-4D97-AF65-F5344CB8AC3E}">
        <p14:creationId xmlns:p14="http://schemas.microsoft.com/office/powerpoint/2010/main" val="2827533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4">
              <a:lumMod val="20000"/>
              <a:lumOff val="80000"/>
            </a:schemeClr>
          </a:solidFill>
        </p:spPr>
        <p:txBody>
          <a:bodyPr/>
          <a:lstStyle/>
          <a:p>
            <a:r>
              <a:rPr lang="en-US" dirty="0"/>
              <a:t>          PROTECCIÓN A LA MATERNIDAD</a:t>
            </a:r>
          </a:p>
        </p:txBody>
      </p:sp>
      <p:sp>
        <p:nvSpPr>
          <p:cNvPr id="3" name="Marcador de contenido 2"/>
          <p:cNvSpPr>
            <a:spLocks noGrp="1"/>
          </p:cNvSpPr>
          <p:nvPr>
            <p:ph idx="1"/>
          </p:nvPr>
        </p:nvSpPr>
        <p:spPr>
          <a:solidFill>
            <a:schemeClr val="accent6">
              <a:lumMod val="40000"/>
              <a:lumOff val="60000"/>
            </a:schemeClr>
          </a:solidFill>
        </p:spPr>
        <p:txBody>
          <a:bodyPr/>
          <a:lstStyle/>
          <a:p>
            <a:pPr marL="0" indent="0" algn="just">
              <a:buNone/>
            </a:pPr>
            <a:r>
              <a:rPr lang="es-ES" sz="4000" dirty="0"/>
              <a:t>En ese sentido, la licencia materna se extiende al padre en caso de fallecimiento o enfermedad de la madre, el empleador del padre del niño le concederá una licencia de duración equivalente al tiempo que falta para expirar el periodo de la licencia posterior al parto concedida a la madre.</a:t>
            </a:r>
          </a:p>
          <a:p>
            <a:endParaRPr lang="en-US" dirty="0"/>
          </a:p>
        </p:txBody>
      </p:sp>
    </p:spTree>
    <p:extLst>
      <p:ext uri="{BB962C8B-B14F-4D97-AF65-F5344CB8AC3E}">
        <p14:creationId xmlns:p14="http://schemas.microsoft.com/office/powerpoint/2010/main" val="3119467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bg2"/>
          </a:solidFill>
        </p:spPr>
        <p:txBody>
          <a:bodyPr/>
          <a:lstStyle/>
          <a:p>
            <a:r>
              <a:rPr lang="en-US" dirty="0"/>
              <a:t>           PROTECCIÓN A LA MATERNIDAD</a:t>
            </a:r>
          </a:p>
        </p:txBody>
      </p:sp>
      <p:sp>
        <p:nvSpPr>
          <p:cNvPr id="3" name="Marcador de contenido 2"/>
          <p:cNvSpPr>
            <a:spLocks noGrp="1"/>
          </p:cNvSpPr>
          <p:nvPr>
            <p:ph idx="1"/>
          </p:nvPr>
        </p:nvSpPr>
        <p:spPr>
          <a:solidFill>
            <a:schemeClr val="accent6">
              <a:lumMod val="40000"/>
              <a:lumOff val="60000"/>
            </a:schemeClr>
          </a:solidFill>
        </p:spPr>
        <p:txBody>
          <a:bodyPr>
            <a:normAutofit lnSpcReduction="10000"/>
          </a:bodyPr>
          <a:lstStyle/>
          <a:p>
            <a:pPr marL="0" indent="0" algn="just">
              <a:buNone/>
            </a:pPr>
            <a:r>
              <a:rPr lang="es-ES" sz="3600" dirty="0"/>
              <a:t>La licencia de maternidad para madres de niños prematuros, tendrá en cuenta la diferencia entre la fecha gestacional y el nacimiento a término, las cuales serán sumadas a las dieciocho (18) semanas que se establecen en la presente ley. Cuando se trate de madres con parto múltiple, la licencia se ampliará en dos semanas más.</a:t>
            </a:r>
          </a:p>
          <a:p>
            <a:pPr marL="0" indent="0" algn="just">
              <a:buNone/>
            </a:pPr>
            <a:r>
              <a:rPr lang="es-ES" sz="3600" i="1" dirty="0">
                <a:solidFill>
                  <a:srgbClr val="FF0000"/>
                </a:solidFill>
              </a:rPr>
              <a:t>la edad gestacional es la cuenta en semanas : 38 a 42 semanas es más o menos el tiempo de gestación. </a:t>
            </a:r>
            <a:endParaRPr lang="en-US" sz="3600" i="1" dirty="0">
              <a:solidFill>
                <a:srgbClr val="FF0000"/>
              </a:solidFill>
            </a:endParaRPr>
          </a:p>
        </p:txBody>
      </p:sp>
    </p:spTree>
    <p:extLst>
      <p:ext uri="{BB962C8B-B14F-4D97-AF65-F5344CB8AC3E}">
        <p14:creationId xmlns:p14="http://schemas.microsoft.com/office/powerpoint/2010/main" val="286244628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1669</Words>
  <Application>Microsoft Office PowerPoint</Application>
  <PresentationFormat>Panorámica</PresentationFormat>
  <Paragraphs>51</Paragraphs>
  <Slides>17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Calibri</vt:lpstr>
      <vt:lpstr>Calibri Light</vt:lpstr>
      <vt:lpstr>Tema de Office</vt:lpstr>
      <vt:lpstr>                       Calzado y Overoles</vt:lpstr>
      <vt:lpstr> Fecha de entrega Calzado y vestido de labor</vt:lpstr>
      <vt:lpstr>Obligación de usar el vestido y calzado de labor</vt:lpstr>
      <vt:lpstr>                 Calzado y vestido de labor</vt:lpstr>
      <vt:lpstr>            PROTECCIÓN A LA MATERNIDAD</vt:lpstr>
      <vt:lpstr>          PROTECCIÓN A LA MATERNIDAD</vt:lpstr>
      <vt:lpstr>             PROTECCIÓN A LA MATERNIDAD</vt:lpstr>
      <vt:lpstr>          PROTECCIÓN A LA MATERNIDAD</vt:lpstr>
      <vt:lpstr>           PROTECCIÓN A LA MATERNIDAD</vt:lpstr>
      <vt:lpstr>            PROTECCIÓN A LA MATERNIDAD</vt:lpstr>
      <vt:lpstr>             PROTECCIÓN A LA MATERNIDAD    </vt:lpstr>
      <vt:lpstr>Art. 237. Descanso remunerado en caso de aborto</vt:lpstr>
      <vt:lpstr>Art. 238 Descanso remunerado durante la lactancia.</vt:lpstr>
      <vt:lpstr>Art. 239. Prohibición de despido</vt:lpstr>
      <vt:lpstr>Art. 240 Permiso para despedir</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Calzado y Overoles</dc:title>
  <dc:creator>Juan Carlos</dc:creator>
  <cp:lastModifiedBy>Juan Carlos Ceballos</cp:lastModifiedBy>
  <cp:revision>13</cp:revision>
  <dcterms:created xsi:type="dcterms:W3CDTF">2021-04-20T17:32:42Z</dcterms:created>
  <dcterms:modified xsi:type="dcterms:W3CDTF">2023-03-27T21:43:08Z</dcterms:modified>
</cp:coreProperties>
</file>