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6" d="100"/>
          <a:sy n="66" d="100"/>
        </p:scale>
        <p:origin x="66"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10D94-246B-DB05-A643-C58C960249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6A88AA6-F544-DD91-E30C-C6767F6CF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8C64EB8-F7DA-0CD9-318B-A25071E23F44}"/>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5" name="Marcador de pie de página 4">
            <a:extLst>
              <a:ext uri="{FF2B5EF4-FFF2-40B4-BE49-F238E27FC236}">
                <a16:creationId xmlns:a16="http://schemas.microsoft.com/office/drawing/2014/main" id="{8885AD6A-DDB1-F85B-BCCB-60E188E714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B36BDA-DB87-52C5-D6AA-0B8A43DAE733}"/>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412127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E07F1-F040-E52D-8A8D-B42FB3CFA8D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D8A994F-E9D5-253D-1855-9EAEC4EE40B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616D340-8E42-B5E7-B819-6E35B2E0E70A}"/>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5" name="Marcador de pie de página 4">
            <a:extLst>
              <a:ext uri="{FF2B5EF4-FFF2-40B4-BE49-F238E27FC236}">
                <a16:creationId xmlns:a16="http://schemas.microsoft.com/office/drawing/2014/main" id="{12795D1D-A7CA-1250-37B2-AF9DC7C55BA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EABD591-5C12-3490-259B-10AB2DAF19BD}"/>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166215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8C3A57-7D79-1884-3565-EE3C6217451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09E29DB-F690-868D-68CE-CDABF4483C6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BE7A05-47DE-05BC-E7D5-66EA4F0F7492}"/>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5" name="Marcador de pie de página 4">
            <a:extLst>
              <a:ext uri="{FF2B5EF4-FFF2-40B4-BE49-F238E27FC236}">
                <a16:creationId xmlns:a16="http://schemas.microsoft.com/office/drawing/2014/main" id="{F0000B9C-4EA9-F4D8-8567-036510A5731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6B1CFB6-1897-14A0-ECD7-EA3900018325}"/>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195391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C2677-7571-62E3-D847-12FAC331A38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473B40B-72A8-FC11-B80F-F2CB88C21C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1E6D58B-13BD-82DB-98C7-585129385DC9}"/>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5" name="Marcador de pie de página 4">
            <a:extLst>
              <a:ext uri="{FF2B5EF4-FFF2-40B4-BE49-F238E27FC236}">
                <a16:creationId xmlns:a16="http://schemas.microsoft.com/office/drawing/2014/main" id="{75D9171F-43CF-266E-30B6-128FF4F6F2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A3F6DC-E147-7B34-450B-FE3B057E8A4E}"/>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64828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3676A-F167-1306-0870-8F3C0C926D4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9702840-EB46-36B4-64E9-6775E026A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9A0E10C-4D5F-09E3-E380-95A5AAA19077}"/>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5" name="Marcador de pie de página 4">
            <a:extLst>
              <a:ext uri="{FF2B5EF4-FFF2-40B4-BE49-F238E27FC236}">
                <a16:creationId xmlns:a16="http://schemas.microsoft.com/office/drawing/2014/main" id="{1278CC3D-E518-35F4-9118-3C84D3BCBF9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B0B32DF-6444-C220-3C41-4D2CA2FFBB1A}"/>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68198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F32ED-1F4E-20CA-5057-978308A78F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4DB0231-2403-F41F-FB70-D575B071878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65D32AD-1608-6F2A-6DAF-0005160EC75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A753B64-5B65-CF94-5BA0-6C8C4417C160}"/>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6" name="Marcador de pie de página 5">
            <a:extLst>
              <a:ext uri="{FF2B5EF4-FFF2-40B4-BE49-F238E27FC236}">
                <a16:creationId xmlns:a16="http://schemas.microsoft.com/office/drawing/2014/main" id="{8F8B6828-EEEB-C4BB-8BE0-3E127C7D305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DDF5660-65B1-F2EC-2A2A-5859567248E8}"/>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30327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7481-1ACC-A57F-45BB-CBC2B7BCBA0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E7CA06A-848B-647C-60C7-B08BB35B6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E696322-8DA3-DE03-A2A3-F082B6A587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ACAFC-24FF-DCFD-89A1-487C8024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B02C119-22FF-0C1C-B24E-93245660547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6FADB51-442C-CC77-B6F1-4FC9E9BCE6F7}"/>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8" name="Marcador de pie de página 7">
            <a:extLst>
              <a:ext uri="{FF2B5EF4-FFF2-40B4-BE49-F238E27FC236}">
                <a16:creationId xmlns:a16="http://schemas.microsoft.com/office/drawing/2014/main" id="{E2920D31-AD33-DDF8-8E1C-8CC16AC578F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5AF9D6A-7BFD-7640-3D5C-78C46B0DBA5B}"/>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44802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E4066-5DA5-B295-9C07-92C04010748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DE2ED34-B981-6297-20D7-FE005C1C4E5B}"/>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4" name="Marcador de pie de página 3">
            <a:extLst>
              <a:ext uri="{FF2B5EF4-FFF2-40B4-BE49-F238E27FC236}">
                <a16:creationId xmlns:a16="http://schemas.microsoft.com/office/drawing/2014/main" id="{1373BD12-641F-D692-1B3B-02ED3D0E30A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15A1037-F487-BEBB-CA85-5CA2AEFAEEEA}"/>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9610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AEA642-A95D-7E81-969F-CAB6914A6B71}"/>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3" name="Marcador de pie de página 2">
            <a:extLst>
              <a:ext uri="{FF2B5EF4-FFF2-40B4-BE49-F238E27FC236}">
                <a16:creationId xmlns:a16="http://schemas.microsoft.com/office/drawing/2014/main" id="{BA6BAEBA-B53E-3195-C7F6-2F44166D0B2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1B8E316-9A93-EEC0-6448-34D506F6F3B6}"/>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337003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7C092-82BE-054D-730B-EAF4ACD06F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0C40F71-7941-0D10-A0E2-3956CE00A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7A5B821-6606-E54F-3078-733F241A6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DB01AE-00E8-5D88-7076-375034B2C15C}"/>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6" name="Marcador de pie de página 5">
            <a:extLst>
              <a:ext uri="{FF2B5EF4-FFF2-40B4-BE49-F238E27FC236}">
                <a16:creationId xmlns:a16="http://schemas.microsoft.com/office/drawing/2014/main" id="{5581BC6F-EFF3-A23B-F413-1B910DC07F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4334153-283A-52C5-368D-B087731DE45A}"/>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231975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0449D-FD9A-AEAE-BBC3-AD8BAB4B7A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67AED9C-4EAE-A682-7DDF-E970E13FC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1B7304D-F8E2-D3B6-D7A5-D9C472905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042EDC-68C0-BB73-BF90-95F1F8129399}"/>
              </a:ext>
            </a:extLst>
          </p:cNvPr>
          <p:cNvSpPr>
            <a:spLocks noGrp="1"/>
          </p:cNvSpPr>
          <p:nvPr>
            <p:ph type="dt" sz="half" idx="10"/>
          </p:nvPr>
        </p:nvSpPr>
        <p:spPr/>
        <p:txBody>
          <a:bodyPr/>
          <a:lstStyle/>
          <a:p>
            <a:fld id="{5E49D12E-CF4D-419F-A6A6-5507641B0071}" type="datetimeFigureOut">
              <a:rPr lang="es-CO" smtClean="0"/>
              <a:t>27/03/2023</a:t>
            </a:fld>
            <a:endParaRPr lang="es-CO"/>
          </a:p>
        </p:txBody>
      </p:sp>
      <p:sp>
        <p:nvSpPr>
          <p:cNvPr id="6" name="Marcador de pie de página 5">
            <a:extLst>
              <a:ext uri="{FF2B5EF4-FFF2-40B4-BE49-F238E27FC236}">
                <a16:creationId xmlns:a16="http://schemas.microsoft.com/office/drawing/2014/main" id="{6C13ACE3-42FC-CB57-14DF-70524854F6D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C1CD957-D54A-1798-73F0-9A48E4F3682A}"/>
              </a:ext>
            </a:extLst>
          </p:cNvPr>
          <p:cNvSpPr>
            <a:spLocks noGrp="1"/>
          </p:cNvSpPr>
          <p:nvPr>
            <p:ph type="sldNum" sz="quarter" idx="12"/>
          </p:nvPr>
        </p:nvSpPr>
        <p:spPr/>
        <p:txBody>
          <a:bodyPr/>
          <a:lstStyle/>
          <a:p>
            <a:fld id="{8E13AB28-505F-4AC6-BFAA-516BC2B07D23}" type="slidenum">
              <a:rPr lang="es-CO" smtClean="0"/>
              <a:t>‹Nº›</a:t>
            </a:fld>
            <a:endParaRPr lang="es-CO"/>
          </a:p>
        </p:txBody>
      </p:sp>
    </p:spTree>
    <p:extLst>
      <p:ext uri="{BB962C8B-B14F-4D97-AF65-F5344CB8AC3E}">
        <p14:creationId xmlns:p14="http://schemas.microsoft.com/office/powerpoint/2010/main" val="401367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AEA501-0529-EAD2-4113-C14AE320D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86C91DF-7346-24DE-0A10-657C59A39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089D67C-E780-C41F-0D76-53FF7CB303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9D12E-CF4D-419F-A6A6-5507641B0071}" type="datetimeFigureOut">
              <a:rPr lang="es-CO" smtClean="0"/>
              <a:t>27/03/2023</a:t>
            </a:fld>
            <a:endParaRPr lang="es-CO"/>
          </a:p>
        </p:txBody>
      </p:sp>
      <p:sp>
        <p:nvSpPr>
          <p:cNvPr id="5" name="Marcador de pie de página 4">
            <a:extLst>
              <a:ext uri="{FF2B5EF4-FFF2-40B4-BE49-F238E27FC236}">
                <a16:creationId xmlns:a16="http://schemas.microsoft.com/office/drawing/2014/main" id="{6579BDBF-4529-D082-34C2-1258C2A66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2CC4246-2389-09F6-6B44-56DF689AC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3AB28-505F-4AC6-BFAA-516BC2B07D23}" type="slidenum">
              <a:rPr lang="es-CO" smtClean="0"/>
              <a:t>‹Nº›</a:t>
            </a:fld>
            <a:endParaRPr lang="es-CO"/>
          </a:p>
        </p:txBody>
      </p:sp>
    </p:spTree>
    <p:extLst>
      <p:ext uri="{BB962C8B-B14F-4D97-AF65-F5344CB8AC3E}">
        <p14:creationId xmlns:p14="http://schemas.microsoft.com/office/powerpoint/2010/main" val="3769007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9E9F12-2F9D-83FE-B7F3-F7B06A9056EE}"/>
              </a:ext>
            </a:extLst>
          </p:cNvPr>
          <p:cNvSpPr>
            <a:spLocks noGrp="1"/>
          </p:cNvSpPr>
          <p:nvPr>
            <p:ph type="title"/>
          </p:nvPr>
        </p:nvSpPr>
        <p:spPr>
          <a:xfrm>
            <a:off x="466722" y="586855"/>
            <a:ext cx="3201366" cy="3387497"/>
          </a:xfrm>
        </p:spPr>
        <p:txBody>
          <a:bodyPr anchor="b">
            <a:normAutofit/>
          </a:bodyPr>
          <a:lstStyle/>
          <a:p>
            <a:pPr algn="r"/>
            <a:r>
              <a:rPr lang="es-CO" sz="4000" dirty="0">
                <a:solidFill>
                  <a:srgbClr val="FFFFFF"/>
                </a:solidFill>
              </a:rPr>
              <a:t>                               Cesantía</a:t>
            </a:r>
          </a:p>
        </p:txBody>
      </p:sp>
      <p:sp>
        <p:nvSpPr>
          <p:cNvPr id="3" name="Marcador de contenido 2">
            <a:extLst>
              <a:ext uri="{FF2B5EF4-FFF2-40B4-BE49-F238E27FC236}">
                <a16:creationId xmlns:a16="http://schemas.microsoft.com/office/drawing/2014/main" id="{B5AB5044-3B6E-A894-F2BC-2026209B6BBA}"/>
              </a:ext>
            </a:extLst>
          </p:cNvPr>
          <p:cNvSpPr>
            <a:spLocks noGrp="1"/>
          </p:cNvSpPr>
          <p:nvPr>
            <p:ph idx="1"/>
          </p:nvPr>
        </p:nvSpPr>
        <p:spPr>
          <a:xfrm>
            <a:off x="4810259" y="649480"/>
            <a:ext cx="6555347" cy="5546047"/>
          </a:xfrm>
        </p:spPr>
        <p:txBody>
          <a:bodyPr anchor="ctr">
            <a:normAutofit/>
          </a:bodyPr>
          <a:lstStyle/>
          <a:p>
            <a:r>
              <a:rPr lang="es-ES" sz="2000" dirty="0"/>
              <a:t>Artículo 249. C.S del T.</a:t>
            </a:r>
          </a:p>
          <a:p>
            <a:r>
              <a:rPr lang="es-ES" sz="2000" dirty="0"/>
              <a:t>Todo empleador esta obligado a pagar a sus trabajadores, al terminar el contrato de trabajo, como auxilio de cesantía, un mes de salario por cada año de servicios y proporcionalmente por fracción de año.</a:t>
            </a:r>
            <a:endParaRPr lang="es-CO" sz="2000" dirty="0"/>
          </a:p>
        </p:txBody>
      </p:sp>
    </p:spTree>
    <p:extLst>
      <p:ext uri="{BB962C8B-B14F-4D97-AF65-F5344CB8AC3E}">
        <p14:creationId xmlns:p14="http://schemas.microsoft.com/office/powerpoint/2010/main" val="85819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2A7831-15E4-CF12-CB0D-2D10148837D7}"/>
              </a:ext>
            </a:extLst>
          </p:cNvPr>
          <p:cNvSpPr>
            <a:spLocks noGrp="1"/>
          </p:cNvSpPr>
          <p:nvPr>
            <p:ph type="title"/>
          </p:nvPr>
        </p:nvSpPr>
        <p:spPr>
          <a:xfrm>
            <a:off x="466722" y="586855"/>
            <a:ext cx="3201366" cy="3387497"/>
          </a:xfrm>
        </p:spPr>
        <p:txBody>
          <a:bodyPr anchor="b">
            <a:normAutofit/>
          </a:bodyPr>
          <a:lstStyle/>
          <a:p>
            <a:pPr algn="r"/>
            <a:r>
              <a:rPr lang="es-CO" sz="4000">
                <a:solidFill>
                  <a:srgbClr val="FFFFFF"/>
                </a:solidFill>
              </a:rPr>
              <a:t>                   Pérdida de la cesantía</a:t>
            </a:r>
          </a:p>
        </p:txBody>
      </p:sp>
      <p:sp>
        <p:nvSpPr>
          <p:cNvPr id="3" name="Marcador de contenido 2">
            <a:extLst>
              <a:ext uri="{FF2B5EF4-FFF2-40B4-BE49-F238E27FC236}">
                <a16:creationId xmlns:a16="http://schemas.microsoft.com/office/drawing/2014/main" id="{08FDDEF4-E5D8-DCEB-06BB-26327CC315E4}"/>
              </a:ext>
            </a:extLst>
          </p:cNvPr>
          <p:cNvSpPr>
            <a:spLocks noGrp="1"/>
          </p:cNvSpPr>
          <p:nvPr>
            <p:ph idx="1"/>
          </p:nvPr>
        </p:nvSpPr>
        <p:spPr>
          <a:xfrm>
            <a:off x="4810259" y="649480"/>
            <a:ext cx="6555347" cy="5546047"/>
          </a:xfrm>
        </p:spPr>
        <p:txBody>
          <a:bodyPr anchor="ctr">
            <a:normAutofit/>
          </a:bodyPr>
          <a:lstStyle/>
          <a:p>
            <a:r>
              <a:rPr lang="es-ES" sz="1700" dirty="0"/>
              <a:t>1. El trabajador perderá el derecho de auxilio de cesantías cuando el contrato de trabajo termina por alguna de las siguientes causas:  </a:t>
            </a:r>
          </a:p>
          <a:p>
            <a:endParaRPr lang="es-ES" sz="1700" dirty="0"/>
          </a:p>
          <a:p>
            <a:r>
              <a:rPr lang="es-ES" sz="1700" dirty="0"/>
              <a:t>a)Todo acto delictuoso cometido contra el empleador o sus parientes dentro del segundo grado de consanguinidad y primero en afinidad, o el personal directivo de la empresa;</a:t>
            </a:r>
          </a:p>
          <a:p>
            <a:endParaRPr lang="es-ES" sz="1700" dirty="0"/>
          </a:p>
          <a:p>
            <a:r>
              <a:rPr lang="es-ES" sz="1700" dirty="0"/>
              <a:t>b)Todo daño material grave causado intencionalmente a los edificios, obras, maquinaria y materias primas, instrumentos y demás objetos relacionados con el trabajo,</a:t>
            </a:r>
          </a:p>
          <a:p>
            <a:endParaRPr lang="es-ES" sz="1700" dirty="0"/>
          </a:p>
          <a:p>
            <a:r>
              <a:rPr lang="es-ES" sz="1700" dirty="0"/>
              <a:t>c) El que el trabajador revele los secretos técnicos o comerciales o dé a conocer asuntos de carácter reservado, con perjuicio grave para la empresa.</a:t>
            </a:r>
          </a:p>
          <a:p>
            <a:endParaRPr lang="es-ES" sz="1700" dirty="0"/>
          </a:p>
          <a:p>
            <a:pPr marL="0" indent="0">
              <a:buNone/>
            </a:pPr>
            <a:r>
              <a:rPr lang="es-ES" sz="1700" dirty="0"/>
              <a:t> En estos casos el empleador podrá abstenerse de efectuar el pago correspondiente hasta que la justicia decida.</a:t>
            </a:r>
          </a:p>
          <a:p>
            <a:endParaRPr lang="es-ES" sz="1700" dirty="0"/>
          </a:p>
          <a:p>
            <a:endParaRPr lang="es-ES" sz="1700" dirty="0"/>
          </a:p>
          <a:p>
            <a:pPr marL="0" indent="0">
              <a:buNone/>
            </a:pPr>
            <a:endParaRPr lang="es-CO" sz="1700" dirty="0"/>
          </a:p>
        </p:txBody>
      </p:sp>
    </p:spTree>
    <p:extLst>
      <p:ext uri="{BB962C8B-B14F-4D97-AF65-F5344CB8AC3E}">
        <p14:creationId xmlns:p14="http://schemas.microsoft.com/office/powerpoint/2010/main" val="276289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ADD54F-A19D-8D11-10B2-BC6D910087FB}"/>
              </a:ext>
            </a:extLst>
          </p:cNvPr>
          <p:cNvSpPr>
            <a:spLocks noGrp="1"/>
          </p:cNvSpPr>
          <p:nvPr>
            <p:ph type="title"/>
          </p:nvPr>
        </p:nvSpPr>
        <p:spPr>
          <a:xfrm>
            <a:off x="466722" y="586855"/>
            <a:ext cx="3201366" cy="3387497"/>
          </a:xfrm>
        </p:spPr>
        <p:txBody>
          <a:bodyPr anchor="b">
            <a:normAutofit/>
          </a:bodyPr>
          <a:lstStyle/>
          <a:p>
            <a:pPr algn="r"/>
            <a:br>
              <a:rPr lang="es-ES" sz="3400">
                <a:solidFill>
                  <a:srgbClr val="FFFFFF"/>
                </a:solidFill>
              </a:rPr>
            </a:br>
            <a:r>
              <a:rPr lang="es-ES" sz="3400">
                <a:solidFill>
                  <a:srgbClr val="FFFFFF"/>
                </a:solidFill>
              </a:rPr>
              <a:t>Artículo 253. Salario base para la liquidación de la cesantía</a:t>
            </a:r>
            <a:br>
              <a:rPr lang="es-ES" sz="3400">
                <a:solidFill>
                  <a:srgbClr val="FFFFFF"/>
                </a:solidFill>
              </a:rPr>
            </a:br>
            <a:endParaRPr lang="es-CO" sz="3400">
              <a:solidFill>
                <a:srgbClr val="FFFFFF"/>
              </a:solidFill>
            </a:endParaRPr>
          </a:p>
        </p:txBody>
      </p:sp>
      <p:sp>
        <p:nvSpPr>
          <p:cNvPr id="3" name="Marcador de contenido 2">
            <a:extLst>
              <a:ext uri="{FF2B5EF4-FFF2-40B4-BE49-F238E27FC236}">
                <a16:creationId xmlns:a16="http://schemas.microsoft.com/office/drawing/2014/main" id="{8E160687-429A-D762-AD45-F5947517D1D6}"/>
              </a:ext>
            </a:extLst>
          </p:cNvPr>
          <p:cNvSpPr>
            <a:spLocks noGrp="1"/>
          </p:cNvSpPr>
          <p:nvPr>
            <p:ph idx="1"/>
          </p:nvPr>
        </p:nvSpPr>
        <p:spPr>
          <a:xfrm>
            <a:off x="4810259" y="649480"/>
            <a:ext cx="6555347" cy="5546047"/>
          </a:xfrm>
        </p:spPr>
        <p:txBody>
          <a:bodyPr anchor="ctr">
            <a:normAutofit/>
          </a:bodyPr>
          <a:lstStyle/>
          <a:p>
            <a:pPr marL="0" indent="0">
              <a:buNone/>
            </a:pPr>
            <a:endParaRPr lang="es-ES" sz="2000" dirty="0"/>
          </a:p>
          <a:p>
            <a:r>
              <a:rPr lang="es-ES" sz="2000" dirty="0"/>
              <a:t>  1. Para liquidar el auxilio de Cesantía se toma como base el último salario mensual devengado por el trabajador, siempre que no haya tenido variación en los tres (3) últimos meses. En el caso contrario y en el de los salarios variables, se tomará como base el promedio de lo devengado en el último año de servicios o en todo el tiempo servido si fuere menor de un año.</a:t>
            </a:r>
          </a:p>
          <a:p>
            <a:endParaRPr lang="es-ES" sz="2000" dirty="0"/>
          </a:p>
          <a:p>
            <a:pPr marL="0" indent="0">
              <a:buNone/>
            </a:pPr>
            <a:endParaRPr lang="es-ES" sz="2000" dirty="0"/>
          </a:p>
          <a:p>
            <a:endParaRPr lang="es-ES" sz="2000" dirty="0"/>
          </a:p>
          <a:p>
            <a:pPr marL="0" indent="0">
              <a:buNone/>
            </a:pPr>
            <a:endParaRPr lang="es-CO" sz="2000" dirty="0"/>
          </a:p>
        </p:txBody>
      </p:sp>
    </p:spTree>
    <p:extLst>
      <p:ext uri="{BB962C8B-B14F-4D97-AF65-F5344CB8AC3E}">
        <p14:creationId xmlns:p14="http://schemas.microsoft.com/office/powerpoint/2010/main" val="84157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A88EA47-20FE-D001-684C-DAA82B7CC3F0}"/>
              </a:ext>
            </a:extLst>
          </p:cNvPr>
          <p:cNvSpPr>
            <a:spLocks noGrp="1"/>
          </p:cNvSpPr>
          <p:nvPr>
            <p:ph type="title"/>
          </p:nvPr>
        </p:nvSpPr>
        <p:spPr>
          <a:xfrm>
            <a:off x="826396" y="586855"/>
            <a:ext cx="4230100" cy="3387497"/>
          </a:xfrm>
        </p:spPr>
        <p:txBody>
          <a:bodyPr anchor="b">
            <a:normAutofit/>
          </a:bodyPr>
          <a:lstStyle/>
          <a:p>
            <a:pPr algn="r"/>
            <a:r>
              <a:rPr lang="es-CO" sz="4000">
                <a:solidFill>
                  <a:srgbClr val="FFFFFF"/>
                </a:solidFill>
              </a:rPr>
              <a:t>Artículo 254. Prohibición de pagos parciales</a:t>
            </a:r>
          </a:p>
        </p:txBody>
      </p:sp>
      <p:sp>
        <p:nvSpPr>
          <p:cNvPr id="3" name="Marcador de contenido 2">
            <a:extLst>
              <a:ext uri="{FF2B5EF4-FFF2-40B4-BE49-F238E27FC236}">
                <a16:creationId xmlns:a16="http://schemas.microsoft.com/office/drawing/2014/main" id="{38497578-E855-155B-4115-141BF459FD57}"/>
              </a:ext>
            </a:extLst>
          </p:cNvPr>
          <p:cNvSpPr>
            <a:spLocks noGrp="1"/>
          </p:cNvSpPr>
          <p:nvPr>
            <p:ph idx="1"/>
          </p:nvPr>
        </p:nvSpPr>
        <p:spPr>
          <a:xfrm>
            <a:off x="6503158" y="649480"/>
            <a:ext cx="4862447" cy="5546047"/>
          </a:xfrm>
        </p:spPr>
        <p:txBody>
          <a:bodyPr anchor="ctr">
            <a:normAutofit/>
          </a:bodyPr>
          <a:lstStyle/>
          <a:p>
            <a:pPr marL="0" indent="0">
              <a:buNone/>
            </a:pPr>
            <a:endParaRPr lang="es-ES" sz="2000"/>
          </a:p>
          <a:p>
            <a:r>
              <a:rPr lang="es-ES" sz="2000"/>
              <a:t>Se prohíbe a los empleadores efectuar pagos parciales del auxilio de cesantías antes de la terminación del contrato de trabajo, salvo en los casos expresamente autorizados, y si los efectuaren perderán las sumas pagadas, sin que puedan repetir lo pagado.</a:t>
            </a:r>
          </a:p>
          <a:p>
            <a:r>
              <a:rPr lang="es-ES" sz="2000"/>
              <a:t>Casos que se pueden autorizar el pago de cesantía:</a:t>
            </a:r>
          </a:p>
          <a:p>
            <a:pPr>
              <a:buFontTx/>
              <a:buChar char="-"/>
            </a:pPr>
            <a:r>
              <a:rPr lang="es-ES" sz="2000"/>
              <a:t>Adquisición de vivienda nueva. </a:t>
            </a:r>
          </a:p>
          <a:p>
            <a:pPr>
              <a:buFontTx/>
              <a:buChar char="-"/>
            </a:pPr>
            <a:r>
              <a:rPr lang="es-ES" sz="2000"/>
              <a:t>Remodelación de vivienda. </a:t>
            </a:r>
          </a:p>
          <a:p>
            <a:pPr>
              <a:buFontTx/>
              <a:buChar char="-"/>
            </a:pPr>
            <a:r>
              <a:rPr lang="es-ES" sz="2000"/>
              <a:t>Estudio del trabajador o su familia( cónyuge e hijos)</a:t>
            </a:r>
            <a:endParaRPr lang="es-CO" sz="2000"/>
          </a:p>
        </p:txBody>
      </p:sp>
    </p:spTree>
    <p:extLst>
      <p:ext uri="{BB962C8B-B14F-4D97-AF65-F5344CB8AC3E}">
        <p14:creationId xmlns:p14="http://schemas.microsoft.com/office/powerpoint/2010/main" val="340401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41AA5AF-AAC5-CA3F-EEA9-18303B4A93B0}"/>
              </a:ext>
            </a:extLst>
          </p:cNvPr>
          <p:cNvSpPr>
            <a:spLocks noGrp="1"/>
          </p:cNvSpPr>
          <p:nvPr>
            <p:ph type="ctrTitle"/>
          </p:nvPr>
        </p:nvSpPr>
        <p:spPr/>
        <p:txBody>
          <a:bodyPr/>
          <a:lstStyle/>
          <a:p>
            <a:endParaRPr lang="es-CO"/>
          </a:p>
        </p:txBody>
      </p:sp>
      <p:sp>
        <p:nvSpPr>
          <p:cNvPr id="5" name="Subtítulo 4">
            <a:extLst>
              <a:ext uri="{FF2B5EF4-FFF2-40B4-BE49-F238E27FC236}">
                <a16:creationId xmlns:a16="http://schemas.microsoft.com/office/drawing/2014/main" id="{10B16EA8-F3CD-0C45-3826-EC4112F9B21B}"/>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16749659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355</Words>
  <Application>Microsoft Office PowerPoint</Application>
  <PresentationFormat>Panorámica</PresentationFormat>
  <Paragraphs>26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                               Cesantía</vt:lpstr>
      <vt:lpstr>                   Pérdida de la cesantía</vt:lpstr>
      <vt:lpstr> Artículo 253. Salario base para la liquidación de la cesantía </vt:lpstr>
      <vt:lpstr>Artículo 254. Prohibición de pagos parciales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Cesantía</dc:title>
  <dc:creator>Juan Carlos Ceballos</dc:creator>
  <cp:lastModifiedBy>Juan Carlos Ceballos</cp:lastModifiedBy>
  <cp:revision>1</cp:revision>
  <dcterms:created xsi:type="dcterms:W3CDTF">2023-03-27T20:13:10Z</dcterms:created>
  <dcterms:modified xsi:type="dcterms:W3CDTF">2023-03-27T20:36:49Z</dcterms:modified>
</cp:coreProperties>
</file>