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1" r:id="rId9"/>
    <p:sldId id="272" r:id="rId10"/>
    <p:sldId id="273" r:id="rId11"/>
    <p:sldId id="274" r:id="rId12"/>
    <p:sldId id="275" r:id="rId13"/>
    <p:sldId id="276" r:id="rId14"/>
    <p:sldId id="267" r:id="rId15"/>
    <p:sldId id="266" r:id="rId16"/>
    <p:sldId id="265" r:id="rId17"/>
    <p:sldId id="270" r:id="rId18"/>
    <p:sldId id="268" r:id="rId19"/>
    <p:sldId id="271" r:id="rId20"/>
    <p:sldId id="269"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a:p>
        </p:txBody>
      </p:sp>
      <p:sp>
        <p:nvSpPr>
          <p:cNvPr id="4" name="Marcador de fecha 3"/>
          <p:cNvSpPr>
            <a:spLocks noGrp="1"/>
          </p:cNvSpPr>
          <p:nvPr>
            <p:ph type="dt" sz="half" idx="10"/>
          </p:nvPr>
        </p:nvSpPr>
        <p:spPr/>
        <p:txBody>
          <a:bodyPr/>
          <a:lstStyle/>
          <a:p>
            <a:fld id="{1F260A96-893C-4B1D-9C4B-B4F69A8F86D5}" type="datetimeFigureOut">
              <a:rPr lang="en-US" smtClean="0"/>
              <a:t>4/4/2022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59B4001A-3F98-4210-8614-C0F27F9EA8F1}" type="slidenum">
              <a:rPr lang="en-US" smtClean="0"/>
              <a:t>‹Nº›</a:t>
            </a:fld>
            <a:endParaRPr lang="en-US"/>
          </a:p>
        </p:txBody>
      </p:sp>
    </p:spTree>
    <p:extLst>
      <p:ext uri="{BB962C8B-B14F-4D97-AF65-F5344CB8AC3E}">
        <p14:creationId xmlns:p14="http://schemas.microsoft.com/office/powerpoint/2010/main" val="119659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1F260A96-893C-4B1D-9C4B-B4F69A8F86D5}" type="datetimeFigureOut">
              <a:rPr lang="en-US" smtClean="0"/>
              <a:t>4/4/2022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59B4001A-3F98-4210-8614-C0F27F9EA8F1}" type="slidenum">
              <a:rPr lang="en-US" smtClean="0"/>
              <a:t>‹Nº›</a:t>
            </a:fld>
            <a:endParaRPr lang="en-US"/>
          </a:p>
        </p:txBody>
      </p:sp>
    </p:spTree>
    <p:extLst>
      <p:ext uri="{BB962C8B-B14F-4D97-AF65-F5344CB8AC3E}">
        <p14:creationId xmlns:p14="http://schemas.microsoft.com/office/powerpoint/2010/main" val="202424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1F260A96-893C-4B1D-9C4B-B4F69A8F86D5}" type="datetimeFigureOut">
              <a:rPr lang="en-US" smtClean="0"/>
              <a:t>4/4/2022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59B4001A-3F98-4210-8614-C0F27F9EA8F1}" type="slidenum">
              <a:rPr lang="en-US" smtClean="0"/>
              <a:t>‹Nº›</a:t>
            </a:fld>
            <a:endParaRPr lang="en-US"/>
          </a:p>
        </p:txBody>
      </p:sp>
    </p:spTree>
    <p:extLst>
      <p:ext uri="{BB962C8B-B14F-4D97-AF65-F5344CB8AC3E}">
        <p14:creationId xmlns:p14="http://schemas.microsoft.com/office/powerpoint/2010/main" val="3399572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1F260A96-893C-4B1D-9C4B-B4F69A8F86D5}" type="datetimeFigureOut">
              <a:rPr lang="en-US" smtClean="0"/>
              <a:t>4/4/2022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59B4001A-3F98-4210-8614-C0F27F9EA8F1}" type="slidenum">
              <a:rPr lang="en-US" smtClean="0"/>
              <a:t>‹Nº›</a:t>
            </a:fld>
            <a:endParaRPr lang="en-US"/>
          </a:p>
        </p:txBody>
      </p:sp>
    </p:spTree>
    <p:extLst>
      <p:ext uri="{BB962C8B-B14F-4D97-AF65-F5344CB8AC3E}">
        <p14:creationId xmlns:p14="http://schemas.microsoft.com/office/powerpoint/2010/main" val="2802643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1F260A96-893C-4B1D-9C4B-B4F69A8F86D5}" type="datetimeFigureOut">
              <a:rPr lang="en-US" smtClean="0"/>
              <a:t>4/4/2022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59B4001A-3F98-4210-8614-C0F27F9EA8F1}" type="slidenum">
              <a:rPr lang="en-US" smtClean="0"/>
              <a:t>‹Nº›</a:t>
            </a:fld>
            <a:endParaRPr lang="en-US"/>
          </a:p>
        </p:txBody>
      </p:sp>
    </p:spTree>
    <p:extLst>
      <p:ext uri="{BB962C8B-B14F-4D97-AF65-F5344CB8AC3E}">
        <p14:creationId xmlns:p14="http://schemas.microsoft.com/office/powerpoint/2010/main" val="1104248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1F260A96-893C-4B1D-9C4B-B4F69A8F86D5}" type="datetimeFigureOut">
              <a:rPr lang="en-US" smtClean="0"/>
              <a:t>4/4/2022</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59B4001A-3F98-4210-8614-C0F27F9EA8F1}" type="slidenum">
              <a:rPr lang="en-US" smtClean="0"/>
              <a:t>‹Nº›</a:t>
            </a:fld>
            <a:endParaRPr lang="en-US"/>
          </a:p>
        </p:txBody>
      </p:sp>
    </p:spTree>
    <p:extLst>
      <p:ext uri="{BB962C8B-B14F-4D97-AF65-F5344CB8AC3E}">
        <p14:creationId xmlns:p14="http://schemas.microsoft.com/office/powerpoint/2010/main" val="2680858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1F260A96-893C-4B1D-9C4B-B4F69A8F86D5}" type="datetimeFigureOut">
              <a:rPr lang="en-US" smtClean="0"/>
              <a:t>4/4/2022</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59B4001A-3F98-4210-8614-C0F27F9EA8F1}" type="slidenum">
              <a:rPr lang="en-US" smtClean="0"/>
              <a:t>‹Nº›</a:t>
            </a:fld>
            <a:endParaRPr lang="en-US"/>
          </a:p>
        </p:txBody>
      </p:sp>
    </p:spTree>
    <p:extLst>
      <p:ext uri="{BB962C8B-B14F-4D97-AF65-F5344CB8AC3E}">
        <p14:creationId xmlns:p14="http://schemas.microsoft.com/office/powerpoint/2010/main" val="624149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1F260A96-893C-4B1D-9C4B-B4F69A8F86D5}" type="datetimeFigureOut">
              <a:rPr lang="en-US" smtClean="0"/>
              <a:t>4/4/2022</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59B4001A-3F98-4210-8614-C0F27F9EA8F1}" type="slidenum">
              <a:rPr lang="en-US" smtClean="0"/>
              <a:t>‹Nº›</a:t>
            </a:fld>
            <a:endParaRPr lang="en-US"/>
          </a:p>
        </p:txBody>
      </p:sp>
    </p:spTree>
    <p:extLst>
      <p:ext uri="{BB962C8B-B14F-4D97-AF65-F5344CB8AC3E}">
        <p14:creationId xmlns:p14="http://schemas.microsoft.com/office/powerpoint/2010/main" val="1203629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F260A96-893C-4B1D-9C4B-B4F69A8F86D5}" type="datetimeFigureOut">
              <a:rPr lang="en-US" smtClean="0"/>
              <a:t>4/4/2022</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59B4001A-3F98-4210-8614-C0F27F9EA8F1}" type="slidenum">
              <a:rPr lang="en-US" smtClean="0"/>
              <a:t>‹Nº›</a:t>
            </a:fld>
            <a:endParaRPr lang="en-US"/>
          </a:p>
        </p:txBody>
      </p:sp>
    </p:spTree>
    <p:extLst>
      <p:ext uri="{BB962C8B-B14F-4D97-AF65-F5344CB8AC3E}">
        <p14:creationId xmlns:p14="http://schemas.microsoft.com/office/powerpoint/2010/main" val="2726055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1F260A96-893C-4B1D-9C4B-B4F69A8F86D5}" type="datetimeFigureOut">
              <a:rPr lang="en-US" smtClean="0"/>
              <a:t>4/4/2022</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59B4001A-3F98-4210-8614-C0F27F9EA8F1}" type="slidenum">
              <a:rPr lang="en-US" smtClean="0"/>
              <a:t>‹Nº›</a:t>
            </a:fld>
            <a:endParaRPr lang="en-US"/>
          </a:p>
        </p:txBody>
      </p:sp>
    </p:spTree>
    <p:extLst>
      <p:ext uri="{BB962C8B-B14F-4D97-AF65-F5344CB8AC3E}">
        <p14:creationId xmlns:p14="http://schemas.microsoft.com/office/powerpoint/2010/main" val="3750897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1F260A96-893C-4B1D-9C4B-B4F69A8F86D5}" type="datetimeFigureOut">
              <a:rPr lang="en-US" smtClean="0"/>
              <a:t>4/4/2022</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59B4001A-3F98-4210-8614-C0F27F9EA8F1}" type="slidenum">
              <a:rPr lang="en-US" smtClean="0"/>
              <a:t>‹Nº›</a:t>
            </a:fld>
            <a:endParaRPr lang="en-US"/>
          </a:p>
        </p:txBody>
      </p:sp>
    </p:spTree>
    <p:extLst>
      <p:ext uri="{BB962C8B-B14F-4D97-AF65-F5344CB8AC3E}">
        <p14:creationId xmlns:p14="http://schemas.microsoft.com/office/powerpoint/2010/main" val="3920804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260A96-893C-4B1D-9C4B-B4F69A8F86D5}" type="datetimeFigureOut">
              <a:rPr lang="en-US" smtClean="0"/>
              <a:t>4/4/2022</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B4001A-3F98-4210-8614-C0F27F9EA8F1}" type="slidenum">
              <a:rPr lang="en-US" smtClean="0"/>
              <a:t>‹Nº›</a:t>
            </a:fld>
            <a:endParaRPr lang="en-US"/>
          </a:p>
        </p:txBody>
      </p:sp>
    </p:spTree>
    <p:extLst>
      <p:ext uri="{BB962C8B-B14F-4D97-AF65-F5344CB8AC3E}">
        <p14:creationId xmlns:p14="http://schemas.microsoft.com/office/powerpoint/2010/main" val="2632125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n-US"/>
          </a:p>
        </p:txBody>
      </p:sp>
      <p:pic>
        <p:nvPicPr>
          <p:cNvPr id="6" name="Marcador de contenido 5"/>
          <p:cNvPicPr>
            <a:picLocks noGrp="1" noChangeAspect="1"/>
          </p:cNvPicPr>
          <p:nvPr>
            <p:ph idx="1"/>
          </p:nvPr>
        </p:nvPicPr>
        <p:blipFill>
          <a:blip r:embed="rId2"/>
          <a:stretch>
            <a:fillRect/>
          </a:stretch>
        </p:blipFill>
        <p:spPr>
          <a:xfrm>
            <a:off x="248194" y="117566"/>
            <a:ext cx="11943806" cy="7432765"/>
          </a:xfrm>
          <a:prstGeom prst="rect">
            <a:avLst/>
          </a:prstGeom>
        </p:spPr>
      </p:pic>
    </p:spTree>
    <p:extLst>
      <p:ext uri="{BB962C8B-B14F-4D97-AF65-F5344CB8AC3E}">
        <p14:creationId xmlns:p14="http://schemas.microsoft.com/office/powerpoint/2010/main" val="1302531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3">
              <a:lumMod val="20000"/>
              <a:lumOff val="80000"/>
            </a:schemeClr>
          </a:solidFill>
        </p:spPr>
        <p:txBody>
          <a:bodyPr/>
          <a:lstStyle/>
          <a:p>
            <a:r>
              <a:rPr lang="es-ES" dirty="0"/>
              <a:t>                                   Salario</a:t>
            </a:r>
            <a:endParaRPr lang="en-US" dirty="0"/>
          </a:p>
        </p:txBody>
      </p:sp>
      <p:sp>
        <p:nvSpPr>
          <p:cNvPr id="3" name="Marcador de contenido 2"/>
          <p:cNvSpPr>
            <a:spLocks noGrp="1"/>
          </p:cNvSpPr>
          <p:nvPr>
            <p:ph idx="1"/>
          </p:nvPr>
        </p:nvSpPr>
        <p:spPr>
          <a:solidFill>
            <a:schemeClr val="accent4">
              <a:lumMod val="40000"/>
              <a:lumOff val="60000"/>
            </a:schemeClr>
          </a:solidFill>
        </p:spPr>
        <p:txBody>
          <a:bodyPr/>
          <a:lstStyle/>
          <a:p>
            <a:pPr algn="just"/>
            <a:r>
              <a:rPr lang="es-ES" dirty="0"/>
              <a:t>Pero respetando siempre el salario mínimo  legal o el  fijado en los pactos, convenciones colectivas y fallos  arbitrales.</a:t>
            </a:r>
          </a:p>
          <a:p>
            <a:pPr algn="just"/>
            <a:r>
              <a:rPr lang="es-ES" dirty="0">
                <a:solidFill>
                  <a:srgbClr val="FF0000"/>
                </a:solidFill>
              </a:rPr>
              <a:t>Pacto colectivo</a:t>
            </a:r>
            <a:r>
              <a:rPr lang="es-ES" dirty="0"/>
              <a:t>: es  el conjunto de estipulaciones celebradas por escrito entre un empleador y un grupo de trabajadores que no actúan a través de una organización sindical.</a:t>
            </a:r>
          </a:p>
          <a:p>
            <a:pPr algn="just"/>
            <a:r>
              <a:rPr lang="es-ES" dirty="0">
                <a:solidFill>
                  <a:srgbClr val="FF0000"/>
                </a:solidFill>
              </a:rPr>
              <a:t>Convención  colectiva de  trabajo </a:t>
            </a:r>
            <a:r>
              <a:rPr lang="es-ES" dirty="0"/>
              <a:t>es el acuerdo escrito celebrado entre uno o varios empleadores o asociaciones de empleadores por una parte, y uno o varios sindicatos, por la otra, donde  estipulan las condiciones que regirán  los respectivos contratos individuales de trabajo.</a:t>
            </a:r>
          </a:p>
          <a:p>
            <a:endParaRPr lang="en-US" dirty="0"/>
          </a:p>
        </p:txBody>
      </p:sp>
    </p:spTree>
    <p:extLst>
      <p:ext uri="{BB962C8B-B14F-4D97-AF65-F5344CB8AC3E}">
        <p14:creationId xmlns:p14="http://schemas.microsoft.com/office/powerpoint/2010/main" val="3121026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5">
              <a:lumMod val="40000"/>
              <a:lumOff val="60000"/>
            </a:schemeClr>
          </a:solidFill>
        </p:spPr>
        <p:txBody>
          <a:bodyPr/>
          <a:lstStyle/>
          <a:p>
            <a:r>
              <a:rPr lang="es-ES" dirty="0"/>
              <a:t>                                  Salario</a:t>
            </a:r>
            <a:endParaRPr lang="en-US" dirty="0"/>
          </a:p>
        </p:txBody>
      </p:sp>
      <p:sp>
        <p:nvSpPr>
          <p:cNvPr id="3" name="Marcador de contenido 2"/>
          <p:cNvSpPr>
            <a:spLocks noGrp="1"/>
          </p:cNvSpPr>
          <p:nvPr>
            <p:ph idx="1"/>
          </p:nvPr>
        </p:nvSpPr>
        <p:spPr/>
        <p:txBody>
          <a:bodyPr/>
          <a:lstStyle/>
          <a:p>
            <a:r>
              <a:rPr lang="es-ES" dirty="0">
                <a:solidFill>
                  <a:srgbClr val="FF0000"/>
                </a:solidFill>
              </a:rPr>
              <a:t>Fallo  Arbitral:</a:t>
            </a:r>
          </a:p>
          <a:p>
            <a:r>
              <a:rPr lang="es-ES" dirty="0"/>
              <a:t>Determinan  que cualquier controversia no vaya a la justicia ordinaria sino  que sean unos árbitros que determinen la solución de conflictos . Clausula compromisoria</a:t>
            </a:r>
          </a:p>
          <a:p>
            <a:endParaRPr lang="en-US" dirty="0"/>
          </a:p>
        </p:txBody>
      </p:sp>
      <p:pic>
        <p:nvPicPr>
          <p:cNvPr id="4" name="Imagen 3"/>
          <p:cNvPicPr>
            <a:picLocks noChangeAspect="1"/>
          </p:cNvPicPr>
          <p:nvPr/>
        </p:nvPicPr>
        <p:blipFill>
          <a:blip r:embed="rId2"/>
          <a:stretch>
            <a:fillRect/>
          </a:stretch>
        </p:blipFill>
        <p:spPr>
          <a:xfrm>
            <a:off x="1199407" y="3728852"/>
            <a:ext cx="10070275" cy="3129148"/>
          </a:xfrm>
          <a:prstGeom prst="rect">
            <a:avLst/>
          </a:prstGeom>
        </p:spPr>
      </p:pic>
    </p:spTree>
    <p:extLst>
      <p:ext uri="{BB962C8B-B14F-4D97-AF65-F5344CB8AC3E}">
        <p14:creationId xmlns:p14="http://schemas.microsoft.com/office/powerpoint/2010/main" val="3570207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6">
              <a:lumMod val="60000"/>
              <a:lumOff val="40000"/>
            </a:schemeClr>
          </a:solidFill>
        </p:spPr>
        <p:txBody>
          <a:bodyPr/>
          <a:lstStyle/>
          <a:p>
            <a:r>
              <a:rPr lang="es-ES" dirty="0"/>
              <a:t>                                  Salario</a:t>
            </a:r>
            <a:endParaRPr lang="en-US" dirty="0"/>
          </a:p>
        </p:txBody>
      </p:sp>
      <p:sp>
        <p:nvSpPr>
          <p:cNvPr id="3" name="Marcador de contenido 2"/>
          <p:cNvSpPr>
            <a:spLocks noGrp="1"/>
          </p:cNvSpPr>
          <p:nvPr>
            <p:ph idx="1"/>
          </p:nvPr>
        </p:nvSpPr>
        <p:spPr>
          <a:solidFill>
            <a:schemeClr val="accent4">
              <a:lumMod val="40000"/>
              <a:lumOff val="60000"/>
            </a:schemeClr>
          </a:solidFill>
        </p:spPr>
        <p:txBody>
          <a:bodyPr/>
          <a:lstStyle/>
          <a:p>
            <a:r>
              <a:rPr lang="es-ES" dirty="0"/>
              <a:t>Existen  dos  tipos de remuneración en materia laboral:</a:t>
            </a:r>
          </a:p>
          <a:p>
            <a:r>
              <a:rPr lang="es-ES" dirty="0">
                <a:solidFill>
                  <a:srgbClr val="FF0000"/>
                </a:solidFill>
              </a:rPr>
              <a:t>La ordinaria </a:t>
            </a:r>
            <a:r>
              <a:rPr lang="es-ES" dirty="0"/>
              <a:t>y </a:t>
            </a:r>
            <a:r>
              <a:rPr lang="es-ES" dirty="0">
                <a:solidFill>
                  <a:schemeClr val="accent1"/>
                </a:solidFill>
              </a:rPr>
              <a:t>la extraordinaria.</a:t>
            </a:r>
          </a:p>
          <a:p>
            <a:r>
              <a:rPr lang="es-ES" dirty="0">
                <a:solidFill>
                  <a:srgbClr val="FF0000"/>
                </a:solidFill>
              </a:rPr>
              <a:t>La ordinaria </a:t>
            </a:r>
            <a:r>
              <a:rPr lang="es-ES" dirty="0"/>
              <a:t>implica la suma fija o variable que se gana el trabajador.</a:t>
            </a:r>
          </a:p>
          <a:p>
            <a:r>
              <a:rPr lang="es-ES" dirty="0"/>
              <a:t>La suma fija cuando siempre es la misma cantidad, aunque reajustable periódicamente de acuerdo con la ley. </a:t>
            </a:r>
          </a:p>
          <a:p>
            <a:r>
              <a:rPr lang="es-ES" dirty="0"/>
              <a:t>La suma  variable Cuando  depende de la cantidad de trabajo o de otros factores .</a:t>
            </a:r>
          </a:p>
          <a:p>
            <a:r>
              <a:rPr lang="es-ES" dirty="0"/>
              <a:t>  </a:t>
            </a:r>
            <a:r>
              <a:rPr lang="es-ES" dirty="0" err="1"/>
              <a:t>Ej</a:t>
            </a:r>
            <a:r>
              <a:rPr lang="es-ES" dirty="0"/>
              <a:t>: Comisiones</a:t>
            </a:r>
          </a:p>
          <a:p>
            <a:endParaRPr lang="en-US" dirty="0"/>
          </a:p>
        </p:txBody>
      </p:sp>
    </p:spTree>
    <p:extLst>
      <p:ext uri="{BB962C8B-B14F-4D97-AF65-F5344CB8AC3E}">
        <p14:creationId xmlns:p14="http://schemas.microsoft.com/office/powerpoint/2010/main" val="2270993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tx2">
              <a:lumMod val="40000"/>
              <a:lumOff val="60000"/>
            </a:schemeClr>
          </a:solidFill>
        </p:spPr>
        <p:txBody>
          <a:bodyPr/>
          <a:lstStyle/>
          <a:p>
            <a:r>
              <a:rPr lang="es-ES" dirty="0"/>
              <a:t>                                   Salario</a:t>
            </a:r>
            <a:endParaRPr lang="en-US" dirty="0"/>
          </a:p>
        </p:txBody>
      </p:sp>
      <p:sp>
        <p:nvSpPr>
          <p:cNvPr id="3" name="Marcador de contenido 2"/>
          <p:cNvSpPr>
            <a:spLocks noGrp="1"/>
          </p:cNvSpPr>
          <p:nvPr>
            <p:ph idx="1"/>
          </p:nvPr>
        </p:nvSpPr>
        <p:spPr>
          <a:solidFill>
            <a:schemeClr val="accent4">
              <a:lumMod val="40000"/>
              <a:lumOff val="60000"/>
            </a:schemeClr>
          </a:solidFill>
        </p:spPr>
        <p:txBody>
          <a:bodyPr/>
          <a:lstStyle/>
          <a:p>
            <a:r>
              <a:rPr lang="es-ES" dirty="0"/>
              <a:t> </a:t>
            </a:r>
            <a:r>
              <a:rPr lang="es-ES" dirty="0">
                <a:solidFill>
                  <a:schemeClr val="accent1"/>
                </a:solidFill>
              </a:rPr>
              <a:t>Remuneración Extraordinaria</a:t>
            </a:r>
          </a:p>
          <a:p>
            <a:pPr algn="just"/>
            <a:r>
              <a:rPr lang="es-ES" sz="4000" dirty="0"/>
              <a:t>Es  el  salario devengado por servicios prestados  más allá  de la jornada  laboral ordinaria, es  decir, el trabajo  por horas  extras o en domingos o días festivos.</a:t>
            </a:r>
          </a:p>
          <a:p>
            <a:pPr algn="just"/>
            <a:r>
              <a:rPr lang="es-ES" sz="4000" dirty="0"/>
              <a:t>Cuando  esto ocurre al trabajador se le paga  su salario ordinario más el extraordinario.</a:t>
            </a:r>
          </a:p>
          <a:p>
            <a:endParaRPr lang="es-ES" dirty="0"/>
          </a:p>
          <a:p>
            <a:endParaRPr lang="en-US" dirty="0"/>
          </a:p>
        </p:txBody>
      </p:sp>
    </p:spTree>
    <p:extLst>
      <p:ext uri="{BB962C8B-B14F-4D97-AF65-F5344CB8AC3E}">
        <p14:creationId xmlns:p14="http://schemas.microsoft.com/office/powerpoint/2010/main" val="2240290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solidFill>
        </p:spPr>
        <p:txBody>
          <a:bodyPr/>
          <a:lstStyle/>
          <a:p>
            <a:r>
              <a:rPr lang="es-ES" dirty="0"/>
              <a:t>                   Salario Mínimo. Art 145</a:t>
            </a:r>
            <a:endParaRPr lang="en-US" dirty="0"/>
          </a:p>
        </p:txBody>
      </p:sp>
      <p:sp>
        <p:nvSpPr>
          <p:cNvPr id="3" name="Marcador de contenido 2"/>
          <p:cNvSpPr>
            <a:spLocks noGrp="1"/>
          </p:cNvSpPr>
          <p:nvPr>
            <p:ph idx="1"/>
          </p:nvPr>
        </p:nvSpPr>
        <p:spPr>
          <a:solidFill>
            <a:schemeClr val="accent4">
              <a:lumMod val="60000"/>
              <a:lumOff val="40000"/>
            </a:schemeClr>
          </a:solidFill>
        </p:spPr>
        <p:txBody>
          <a:bodyPr>
            <a:normAutofit/>
          </a:bodyPr>
          <a:lstStyle/>
          <a:p>
            <a:pPr marL="0" indent="0" algn="just">
              <a:buNone/>
            </a:pPr>
            <a:r>
              <a:rPr lang="es-ES" sz="4400" dirty="0"/>
              <a:t>DEFINICION. Salario mínimo es el que todo trabajador tiene derecho a percibir para subvenir a sus necesidades normales y a las de su familia, en el orden material, moral y cultural.</a:t>
            </a:r>
          </a:p>
          <a:p>
            <a:endParaRPr lang="es-ES" dirty="0"/>
          </a:p>
          <a:p>
            <a:pPr marL="0" indent="0">
              <a:buNone/>
            </a:pPr>
            <a:endParaRPr lang="es-ES" dirty="0"/>
          </a:p>
          <a:p>
            <a:pPr marL="0" indent="0">
              <a:buNone/>
            </a:pPr>
            <a:endParaRPr lang="es-ES" dirty="0"/>
          </a:p>
        </p:txBody>
      </p:sp>
    </p:spTree>
    <p:extLst>
      <p:ext uri="{BB962C8B-B14F-4D97-AF65-F5344CB8AC3E}">
        <p14:creationId xmlns:p14="http://schemas.microsoft.com/office/powerpoint/2010/main" val="2082406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5"/>
          </a:solidFill>
        </p:spPr>
        <p:txBody>
          <a:bodyPr/>
          <a:lstStyle/>
          <a:p>
            <a:r>
              <a:rPr lang="es-ES" dirty="0"/>
              <a:t>Factores para fijar el salario mínimo. Art 146</a:t>
            </a:r>
            <a:endParaRPr lang="en-US" dirty="0"/>
          </a:p>
        </p:txBody>
      </p:sp>
      <p:sp>
        <p:nvSpPr>
          <p:cNvPr id="3" name="Marcador de contenido 2"/>
          <p:cNvSpPr>
            <a:spLocks noGrp="1"/>
          </p:cNvSpPr>
          <p:nvPr>
            <p:ph idx="1"/>
          </p:nvPr>
        </p:nvSpPr>
        <p:spPr>
          <a:solidFill>
            <a:schemeClr val="accent1">
              <a:lumMod val="40000"/>
              <a:lumOff val="60000"/>
            </a:schemeClr>
          </a:solidFill>
        </p:spPr>
        <p:txBody>
          <a:bodyPr>
            <a:normAutofit fontScale="92500" lnSpcReduction="20000"/>
          </a:bodyPr>
          <a:lstStyle/>
          <a:p>
            <a:pPr marL="0" indent="0">
              <a:buNone/>
            </a:pPr>
            <a:r>
              <a:rPr lang="es-ES" dirty="0"/>
              <a:t>1. Para fijar el salario mínimo deben tomarse en cuenta el costo de la vida, las modalidades del trabajo, la capacidad económica de las empresas y empleadores y las condiciones de cada región y actividad.</a:t>
            </a:r>
          </a:p>
          <a:p>
            <a:endParaRPr lang="es-ES" dirty="0"/>
          </a:p>
          <a:p>
            <a:pPr marL="0" indent="0">
              <a:buNone/>
            </a:pPr>
            <a:r>
              <a:rPr lang="es-ES" dirty="0"/>
              <a:t>2. Para los trabajadores del campo el salario mínimo debe fijarse tomando en cuenta las facilidades que el empleador proporciona a sus trabajadores, en lo que se refiere a habitación, cultivos, combustibles y circunstancias análogas que disminuyen el costo de la vida.</a:t>
            </a:r>
          </a:p>
          <a:p>
            <a:endParaRPr lang="es-ES" dirty="0"/>
          </a:p>
          <a:p>
            <a:pPr marL="0" indent="0">
              <a:buNone/>
            </a:pPr>
            <a:r>
              <a:rPr lang="es-ES" dirty="0"/>
              <a:t>3. Las </a:t>
            </a:r>
            <a:r>
              <a:rPr lang="es-ES" dirty="0" err="1"/>
              <a:t>circuntancias</a:t>
            </a:r>
            <a:r>
              <a:rPr lang="es-ES" dirty="0"/>
              <a:t> de que algunos de los empleadores puedan estar obligados a suministrar a sus trabajadores alimentación y alojamiento, también debe tomarse en cuenta para la fijación del salario mínimo.</a:t>
            </a:r>
          </a:p>
          <a:p>
            <a:endParaRPr lang="en-US" dirty="0"/>
          </a:p>
        </p:txBody>
      </p:sp>
    </p:spTree>
    <p:extLst>
      <p:ext uri="{BB962C8B-B14F-4D97-AF65-F5344CB8AC3E}">
        <p14:creationId xmlns:p14="http://schemas.microsoft.com/office/powerpoint/2010/main" val="682126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2">
              <a:lumMod val="60000"/>
              <a:lumOff val="40000"/>
            </a:schemeClr>
          </a:solidFill>
        </p:spPr>
        <p:txBody>
          <a:bodyPr/>
          <a:lstStyle/>
          <a:p>
            <a:r>
              <a:rPr lang="es-ES" dirty="0"/>
              <a:t>            Fijación del salario mínimo</a:t>
            </a:r>
            <a:endParaRPr lang="en-US" dirty="0"/>
          </a:p>
        </p:txBody>
      </p:sp>
      <p:sp>
        <p:nvSpPr>
          <p:cNvPr id="3" name="Marcador de contenido 2"/>
          <p:cNvSpPr>
            <a:spLocks noGrp="1"/>
          </p:cNvSpPr>
          <p:nvPr>
            <p:ph idx="1"/>
          </p:nvPr>
        </p:nvSpPr>
        <p:spPr>
          <a:solidFill>
            <a:schemeClr val="accent6">
              <a:lumMod val="60000"/>
              <a:lumOff val="40000"/>
            </a:schemeClr>
          </a:solidFill>
        </p:spPr>
        <p:txBody>
          <a:bodyPr/>
          <a:lstStyle/>
          <a:p>
            <a:pPr algn="just"/>
            <a:r>
              <a:rPr lang="es-ES" dirty="0"/>
              <a:t>"PARAGRAFO. Para la fijación del salario mínimo, la Comisión deberá decidir a más tardar el quince (15) de diciembre. Si no es posible concertar, la parte o partes que no están de acuerdo deben, obligatoriamente, explicar por escrito las razones de la salvedad dentro de las cuarenta y ocho (48) horas siguientes. Las partes tienen la obligación de estudiar esas salvedades y fijar su posición frente a ellas en el término de las siguientes cuarenta y ocho (48) horas. De nuevo, la Comisión deberá reunirse para buscar el consenso según los elementos de juicio que se hubieren allegado antes del treinta (30) de diciembre.</a:t>
            </a:r>
            <a:endParaRPr lang="en-US" dirty="0"/>
          </a:p>
        </p:txBody>
      </p:sp>
    </p:spTree>
    <p:extLst>
      <p:ext uri="{BB962C8B-B14F-4D97-AF65-F5344CB8AC3E}">
        <p14:creationId xmlns:p14="http://schemas.microsoft.com/office/powerpoint/2010/main" val="2173970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lumMod val="60000"/>
              <a:lumOff val="40000"/>
            </a:schemeClr>
          </a:solidFill>
        </p:spPr>
        <p:txBody>
          <a:bodyPr/>
          <a:lstStyle/>
          <a:p>
            <a:r>
              <a:rPr lang="es-ES" dirty="0"/>
              <a:t>            Fijación del salario mínimo</a:t>
            </a:r>
            <a:endParaRPr lang="en-US" dirty="0"/>
          </a:p>
        </p:txBody>
      </p:sp>
      <p:sp>
        <p:nvSpPr>
          <p:cNvPr id="3" name="Marcador de contenido 2"/>
          <p:cNvSpPr>
            <a:spLocks noGrp="1"/>
          </p:cNvSpPr>
          <p:nvPr>
            <p:ph idx="1"/>
          </p:nvPr>
        </p:nvSpPr>
        <p:spPr>
          <a:solidFill>
            <a:schemeClr val="accent2">
              <a:lumMod val="60000"/>
              <a:lumOff val="40000"/>
            </a:schemeClr>
          </a:solidFill>
        </p:spPr>
        <p:txBody>
          <a:bodyPr/>
          <a:lstStyle/>
          <a:p>
            <a:pPr marL="0" indent="0" algn="just">
              <a:buNone/>
            </a:pPr>
            <a:r>
              <a:rPr lang="es-ES" dirty="0"/>
              <a:t>Cuando definitivamente no se logre el consenso en la fijación del salario mínimo, para el año inmediatamente siguiente, a más tardar el treinta (30) de diciembre de cada año, el Gobierno lo determinará teniendo en cuenta como parámetros la meta de inflación del siguiente año fijada por la Junta del Banco de la República y la productividad acordada por el comité tripartito de productividad que coordina el Ministerio de Trabajo y Seguridad Social; además, la contribución de los salarios al ingreso nacional, el incremento del producto interno bruto (PIB) y el índice de precios al consumidor (IPC)."</a:t>
            </a:r>
            <a:endParaRPr lang="en-US" dirty="0"/>
          </a:p>
        </p:txBody>
      </p:sp>
    </p:spTree>
    <p:extLst>
      <p:ext uri="{BB962C8B-B14F-4D97-AF65-F5344CB8AC3E}">
        <p14:creationId xmlns:p14="http://schemas.microsoft.com/office/powerpoint/2010/main" val="3783022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1">
              <a:lumMod val="60000"/>
              <a:lumOff val="40000"/>
            </a:schemeClr>
          </a:solidFill>
        </p:spPr>
        <p:txBody>
          <a:bodyPr/>
          <a:lstStyle/>
          <a:p>
            <a:r>
              <a:rPr lang="es-ES" dirty="0"/>
              <a:t>                   Embargos de Salario</a:t>
            </a:r>
            <a:endParaRPr lang="en-US" dirty="0"/>
          </a:p>
        </p:txBody>
      </p:sp>
      <p:sp>
        <p:nvSpPr>
          <p:cNvPr id="3" name="Marcador de contenido 2"/>
          <p:cNvSpPr>
            <a:spLocks noGrp="1"/>
          </p:cNvSpPr>
          <p:nvPr>
            <p:ph idx="1"/>
          </p:nvPr>
        </p:nvSpPr>
        <p:spPr>
          <a:solidFill>
            <a:schemeClr val="accent2">
              <a:lumMod val="40000"/>
              <a:lumOff val="60000"/>
            </a:schemeClr>
          </a:solidFill>
        </p:spPr>
        <p:txBody>
          <a:bodyPr/>
          <a:lstStyle/>
          <a:p>
            <a:pPr marL="0" indent="0">
              <a:buNone/>
            </a:pPr>
            <a:endParaRPr lang="es-ES" dirty="0"/>
          </a:p>
          <a:p>
            <a:pPr marL="0" indent="0">
              <a:buNone/>
            </a:pPr>
            <a:r>
              <a:rPr lang="es-ES" dirty="0"/>
              <a:t>ARTICULO 154. REGLA GENERAL. No es embargable el salario mínimo legal o convencional.</a:t>
            </a:r>
          </a:p>
          <a:p>
            <a:pPr marL="0" indent="0">
              <a:buNone/>
            </a:pPr>
            <a:r>
              <a:rPr lang="es-ES" dirty="0"/>
              <a:t>EMBARGO PARCIAL DEL EXCEDENTE.  </a:t>
            </a:r>
            <a:r>
              <a:rPr lang="es-ES" dirty="0" err="1"/>
              <a:t>El</a:t>
            </a:r>
            <a:r>
              <a:rPr lang="es-ES" dirty="0"/>
              <a:t> excedente del salario mínimo mensual solo es embargable en una quinta parte.</a:t>
            </a:r>
            <a:endParaRPr lang="en-US" dirty="0"/>
          </a:p>
        </p:txBody>
      </p:sp>
    </p:spTree>
    <p:extLst>
      <p:ext uri="{BB962C8B-B14F-4D97-AF65-F5344CB8AC3E}">
        <p14:creationId xmlns:p14="http://schemas.microsoft.com/office/powerpoint/2010/main" val="2332417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lumMod val="20000"/>
              <a:lumOff val="80000"/>
            </a:schemeClr>
          </a:solidFill>
        </p:spPr>
        <p:txBody>
          <a:bodyPr>
            <a:normAutofit fontScale="90000"/>
          </a:bodyPr>
          <a:lstStyle/>
          <a:p>
            <a:br>
              <a:rPr lang="en-US" dirty="0"/>
            </a:br>
            <a:r>
              <a:rPr lang="en-US" dirty="0"/>
              <a:t>                             </a:t>
            </a:r>
            <a:r>
              <a:rPr lang="en-US" dirty="0" err="1"/>
              <a:t>Salario</a:t>
            </a:r>
            <a:r>
              <a:rPr lang="en-US" dirty="0"/>
              <a:t>  integral </a:t>
            </a:r>
            <a:br>
              <a:rPr lang="en-US" dirty="0"/>
            </a:br>
            <a:endParaRPr lang="en-US" dirty="0"/>
          </a:p>
        </p:txBody>
      </p:sp>
      <p:sp>
        <p:nvSpPr>
          <p:cNvPr id="3" name="Marcador de contenido 2"/>
          <p:cNvSpPr>
            <a:spLocks noGrp="1"/>
          </p:cNvSpPr>
          <p:nvPr>
            <p:ph idx="1"/>
          </p:nvPr>
        </p:nvSpPr>
        <p:spPr>
          <a:solidFill>
            <a:schemeClr val="accent4">
              <a:lumMod val="60000"/>
              <a:lumOff val="40000"/>
            </a:schemeClr>
          </a:solidFill>
        </p:spPr>
        <p:txBody>
          <a:bodyPr/>
          <a:lstStyle/>
          <a:p>
            <a:pPr marL="0" indent="0" algn="just">
              <a:buNone/>
            </a:pPr>
            <a:r>
              <a:rPr lang="es-ES" dirty="0"/>
              <a:t> El  salario  integral  es una modalidad  de remuneración incorporada en nuestra legislación a partir  de la ley 50  de  1.990.</a:t>
            </a:r>
          </a:p>
          <a:p>
            <a:pPr algn="just"/>
            <a:r>
              <a:rPr lang="es-ES" dirty="0"/>
              <a:t>Cuando el trabajador devengue un salario ordinario  de  10  o  más S.M.M.L, ( 9.085.260 </a:t>
            </a:r>
            <a:r>
              <a:rPr lang="es-ES" dirty="0" err="1"/>
              <a:t>smmlv</a:t>
            </a:r>
            <a:r>
              <a:rPr lang="es-ES" dirty="0"/>
              <a:t> $908.526) es válida  la estipulación  por escrito de un salario  integral, que además de retribuir el salario ordinario, incluya también el pago de todas las prestaciones ( cesantías, intereses a las cesantías, primas, recargo por trabajo nocturno, horas extras, dominicales, festivos, pagos en especie, con excepción de las vacaciones cuyo  derecho se conserva. </a:t>
            </a:r>
          </a:p>
          <a:p>
            <a:endParaRPr lang="en-US" dirty="0"/>
          </a:p>
        </p:txBody>
      </p:sp>
    </p:spTree>
    <p:extLst>
      <p:ext uri="{BB962C8B-B14F-4D97-AF65-F5344CB8AC3E}">
        <p14:creationId xmlns:p14="http://schemas.microsoft.com/office/powerpoint/2010/main" val="389978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pic>
        <p:nvPicPr>
          <p:cNvPr id="4" name="Imagen 3"/>
          <p:cNvPicPr>
            <a:picLocks noChangeAspect="1"/>
          </p:cNvPicPr>
          <p:nvPr/>
        </p:nvPicPr>
        <p:blipFill>
          <a:blip r:embed="rId2"/>
          <a:stretch>
            <a:fillRect/>
          </a:stretch>
        </p:blipFill>
        <p:spPr>
          <a:xfrm>
            <a:off x="235132" y="117566"/>
            <a:ext cx="11956868" cy="6740434"/>
          </a:xfrm>
          <a:prstGeom prst="rect">
            <a:avLst/>
          </a:prstGeom>
        </p:spPr>
      </p:pic>
    </p:spTree>
    <p:extLst>
      <p:ext uri="{BB962C8B-B14F-4D97-AF65-F5344CB8AC3E}">
        <p14:creationId xmlns:p14="http://schemas.microsoft.com/office/powerpoint/2010/main" val="2639053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2"/>
          </a:solidFill>
        </p:spPr>
        <p:txBody>
          <a:bodyPr/>
          <a:lstStyle/>
          <a:p>
            <a:r>
              <a:rPr lang="es-ES" dirty="0"/>
              <a:t>                         Salario Integral </a:t>
            </a:r>
            <a:endParaRPr lang="en-US" dirty="0"/>
          </a:p>
        </p:txBody>
      </p:sp>
      <p:sp>
        <p:nvSpPr>
          <p:cNvPr id="3" name="Marcador de contenido 2"/>
          <p:cNvSpPr>
            <a:spLocks noGrp="1"/>
          </p:cNvSpPr>
          <p:nvPr>
            <p:ph idx="1"/>
          </p:nvPr>
        </p:nvSpPr>
        <p:spPr>
          <a:solidFill>
            <a:schemeClr val="accent1">
              <a:lumMod val="60000"/>
              <a:lumOff val="40000"/>
            </a:schemeClr>
          </a:solidFill>
        </p:spPr>
        <p:txBody>
          <a:bodyPr>
            <a:normAutofit/>
          </a:bodyPr>
          <a:lstStyle/>
          <a:p>
            <a:pPr algn="just"/>
            <a:r>
              <a:rPr lang="es-ES" sz="4000" dirty="0"/>
              <a:t>Está  compuesto por dos  partes:</a:t>
            </a:r>
          </a:p>
          <a:p>
            <a:pPr algn="just"/>
            <a:r>
              <a:rPr lang="es-ES" sz="4000" dirty="0"/>
              <a:t>- el  salario estipulado (debe ser como mínimo 10 o más salarios M.L.M </a:t>
            </a:r>
          </a:p>
          <a:p>
            <a:pPr algn="just"/>
            <a:r>
              <a:rPr lang="es-ES" sz="4000" dirty="0"/>
              <a:t>- más el factor prestacional correspondiente a la empresa que no podrá ser inferior del  30%.  9´085.260  + 2´725.578 =  11´810.838</a:t>
            </a:r>
          </a:p>
          <a:p>
            <a:pPr algn="just"/>
            <a:endParaRPr lang="en-US" sz="4000" dirty="0"/>
          </a:p>
        </p:txBody>
      </p:sp>
    </p:spTree>
    <p:extLst>
      <p:ext uri="{BB962C8B-B14F-4D97-AF65-F5344CB8AC3E}">
        <p14:creationId xmlns:p14="http://schemas.microsoft.com/office/powerpoint/2010/main" val="2548050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lumMod val="60000"/>
              <a:lumOff val="40000"/>
            </a:schemeClr>
          </a:solidFill>
        </p:spPr>
        <p:txBody>
          <a:bodyPr/>
          <a:lstStyle/>
          <a:p>
            <a:r>
              <a:rPr lang="es-ES" dirty="0"/>
              <a:t>                      Salario en especie</a:t>
            </a:r>
            <a:endParaRPr lang="en-US" dirty="0"/>
          </a:p>
        </p:txBody>
      </p:sp>
      <p:sp>
        <p:nvSpPr>
          <p:cNvPr id="3" name="Marcador de contenido 2"/>
          <p:cNvSpPr>
            <a:spLocks noGrp="1"/>
          </p:cNvSpPr>
          <p:nvPr>
            <p:ph idx="1"/>
          </p:nvPr>
        </p:nvSpPr>
        <p:spPr>
          <a:solidFill>
            <a:schemeClr val="accent5">
              <a:lumMod val="40000"/>
              <a:lumOff val="60000"/>
            </a:schemeClr>
          </a:solidFill>
        </p:spPr>
        <p:txBody>
          <a:bodyPr>
            <a:normAutofit/>
          </a:bodyPr>
          <a:lstStyle/>
          <a:p>
            <a:pPr marL="0" indent="0" algn="just">
              <a:buNone/>
            </a:pPr>
            <a:r>
              <a:rPr lang="es-ES" dirty="0">
                <a:solidFill>
                  <a:srgbClr val="FF0000"/>
                </a:solidFill>
              </a:rPr>
              <a:t>Artículo 129 código laboral</a:t>
            </a:r>
            <a:r>
              <a:rPr lang="es-ES" dirty="0"/>
              <a:t>. </a:t>
            </a:r>
          </a:p>
          <a:p>
            <a:pPr marL="0" indent="0" algn="just">
              <a:buNone/>
            </a:pPr>
            <a:r>
              <a:rPr lang="es-ES" dirty="0"/>
              <a:t>1. Constituye salario en especie toda aquella parte de la remuneración ordinaria y permanente que reciba el trabajador como contraprestación directa del servicio, tales como alimentación, habitación o vestuario que el empleador suministra al trabajador o a su familia, salvo la estipulación prevista en el artículo 15, y artículo 128 de esta ley.</a:t>
            </a:r>
          </a:p>
          <a:p>
            <a:pPr marL="0" indent="0" algn="just">
              <a:buNone/>
            </a:pPr>
            <a:r>
              <a:rPr lang="es-ES" dirty="0"/>
              <a:t>El artículo 128 se refiere a pagos que no constituyen salario.</a:t>
            </a:r>
          </a:p>
          <a:p>
            <a:endParaRPr lang="es-ES" dirty="0"/>
          </a:p>
          <a:p>
            <a:pPr marL="0" indent="0">
              <a:buNone/>
            </a:pPr>
            <a:endParaRPr lang="en-US" dirty="0"/>
          </a:p>
        </p:txBody>
      </p:sp>
    </p:spTree>
    <p:extLst>
      <p:ext uri="{BB962C8B-B14F-4D97-AF65-F5344CB8AC3E}">
        <p14:creationId xmlns:p14="http://schemas.microsoft.com/office/powerpoint/2010/main" val="3526825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5">
              <a:lumMod val="20000"/>
              <a:lumOff val="80000"/>
            </a:schemeClr>
          </a:solidFill>
        </p:spPr>
        <p:txBody>
          <a:bodyPr/>
          <a:lstStyle/>
          <a:p>
            <a:r>
              <a:rPr lang="es-ES" dirty="0"/>
              <a:t>                          Salario en especie</a:t>
            </a:r>
            <a:endParaRPr lang="en-US" dirty="0"/>
          </a:p>
        </p:txBody>
      </p:sp>
      <p:sp>
        <p:nvSpPr>
          <p:cNvPr id="3" name="Marcador de contenido 2"/>
          <p:cNvSpPr>
            <a:spLocks noGrp="1"/>
          </p:cNvSpPr>
          <p:nvPr>
            <p:ph idx="1"/>
          </p:nvPr>
        </p:nvSpPr>
        <p:spPr>
          <a:solidFill>
            <a:schemeClr val="accent6">
              <a:lumMod val="40000"/>
              <a:lumOff val="60000"/>
            </a:schemeClr>
          </a:solidFill>
        </p:spPr>
        <p:txBody>
          <a:bodyPr>
            <a:normAutofit/>
          </a:bodyPr>
          <a:lstStyle/>
          <a:p>
            <a:pPr algn="just"/>
            <a:r>
              <a:rPr lang="es-ES" sz="3200" dirty="0"/>
              <a:t>2. El salario en especie debe valorarse expresamente en todo contrato de trabajo. A falta de estipulación o de acuerdo sobre su valor real se estimará pericialmente, sin que pueda llegar a constituir y conformar más del cincuenta por ciento (50%) de la totalidad del salario.</a:t>
            </a:r>
          </a:p>
          <a:p>
            <a:pPr algn="just"/>
            <a:endParaRPr lang="es-ES" sz="3200" dirty="0"/>
          </a:p>
          <a:p>
            <a:pPr algn="just"/>
            <a:r>
              <a:rPr lang="es-ES" sz="3200" dirty="0"/>
              <a:t>3. No obstante, cuando un trabajador devengue el salario mínimo legal, el valor por el concepto de salario en especie no podrá exceder del treinta por ciento (30%).</a:t>
            </a:r>
            <a:endParaRPr lang="en-US" sz="3200" dirty="0"/>
          </a:p>
        </p:txBody>
      </p:sp>
    </p:spTree>
    <p:extLst>
      <p:ext uri="{BB962C8B-B14F-4D97-AF65-F5344CB8AC3E}">
        <p14:creationId xmlns:p14="http://schemas.microsoft.com/office/powerpoint/2010/main" val="1907066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2">
              <a:lumMod val="60000"/>
              <a:lumOff val="40000"/>
            </a:schemeClr>
          </a:solidFill>
        </p:spPr>
        <p:txBody>
          <a:bodyPr/>
          <a:lstStyle/>
          <a:p>
            <a:r>
              <a:rPr lang="es-ES" dirty="0"/>
              <a:t>                                  Salario</a:t>
            </a:r>
            <a:endParaRPr lang="en-US" dirty="0"/>
          </a:p>
        </p:txBody>
      </p:sp>
      <p:sp>
        <p:nvSpPr>
          <p:cNvPr id="3" name="Marcador de texto 2"/>
          <p:cNvSpPr>
            <a:spLocks noGrp="1"/>
          </p:cNvSpPr>
          <p:nvPr>
            <p:ph type="body" idx="1"/>
          </p:nvPr>
        </p:nvSpPr>
        <p:spPr>
          <a:solidFill>
            <a:schemeClr val="accent2"/>
          </a:solidFill>
        </p:spPr>
        <p:txBody>
          <a:bodyPr/>
          <a:lstStyle/>
          <a:p>
            <a:r>
              <a:rPr lang="es-ES" dirty="0"/>
              <a:t>Pagos que constituyen salario</a:t>
            </a:r>
            <a:endParaRPr lang="en-US" dirty="0"/>
          </a:p>
        </p:txBody>
      </p:sp>
      <p:sp>
        <p:nvSpPr>
          <p:cNvPr id="4" name="Marcador de contenido 3"/>
          <p:cNvSpPr>
            <a:spLocks noGrp="1"/>
          </p:cNvSpPr>
          <p:nvPr>
            <p:ph sz="half" idx="2"/>
          </p:nvPr>
        </p:nvSpPr>
        <p:spPr>
          <a:solidFill>
            <a:schemeClr val="accent2">
              <a:lumMod val="20000"/>
              <a:lumOff val="80000"/>
            </a:schemeClr>
          </a:solidFill>
        </p:spPr>
        <p:txBody>
          <a:bodyPr>
            <a:normAutofit fontScale="85000" lnSpcReduction="10000"/>
          </a:bodyPr>
          <a:lstStyle/>
          <a:p>
            <a:pPr marL="0" indent="0">
              <a:buNone/>
            </a:pPr>
            <a:r>
              <a:rPr lang="es-ES" dirty="0"/>
              <a:t>-la remuneración ordinaria, fija o variable, </a:t>
            </a:r>
          </a:p>
          <a:p>
            <a:pPr>
              <a:buFontTx/>
              <a:buChar char="-"/>
            </a:pPr>
            <a:r>
              <a:rPr lang="es-ES" dirty="0"/>
              <a:t>lo que recibe el trabajador en dinero o en especie como contraprestación directa del servicio:</a:t>
            </a:r>
          </a:p>
          <a:p>
            <a:pPr>
              <a:buFontTx/>
              <a:buChar char="-"/>
            </a:pPr>
            <a:r>
              <a:rPr lang="es-ES" dirty="0"/>
              <a:t> Lo pactado en el contrato de trabajo, convención o laudo arbitral como:   primas</a:t>
            </a:r>
          </a:p>
          <a:p>
            <a:pPr>
              <a:buFontTx/>
              <a:buChar char="-"/>
            </a:pPr>
            <a:r>
              <a:rPr lang="es-ES" dirty="0"/>
              <a:t> sobresueldos, </a:t>
            </a:r>
          </a:p>
          <a:p>
            <a:pPr>
              <a:buFontTx/>
              <a:buChar char="-"/>
            </a:pPr>
            <a:r>
              <a:rPr lang="es-ES" dirty="0"/>
              <a:t>Viáticos: manutención y alojamiento </a:t>
            </a:r>
          </a:p>
        </p:txBody>
      </p:sp>
      <p:sp>
        <p:nvSpPr>
          <p:cNvPr id="5" name="Marcador de texto 4"/>
          <p:cNvSpPr>
            <a:spLocks noGrp="1"/>
          </p:cNvSpPr>
          <p:nvPr>
            <p:ph type="body" sz="quarter" idx="3"/>
          </p:nvPr>
        </p:nvSpPr>
        <p:spPr>
          <a:solidFill>
            <a:schemeClr val="accent6">
              <a:lumMod val="60000"/>
              <a:lumOff val="40000"/>
            </a:schemeClr>
          </a:solidFill>
        </p:spPr>
        <p:txBody>
          <a:bodyPr/>
          <a:lstStyle/>
          <a:p>
            <a:r>
              <a:rPr lang="es-ES" dirty="0"/>
              <a:t>Pagos que No constituyen salario</a:t>
            </a:r>
            <a:endParaRPr lang="en-US" dirty="0"/>
          </a:p>
        </p:txBody>
      </p:sp>
      <p:sp>
        <p:nvSpPr>
          <p:cNvPr id="6" name="Marcador de contenido 5"/>
          <p:cNvSpPr>
            <a:spLocks noGrp="1"/>
          </p:cNvSpPr>
          <p:nvPr>
            <p:ph sz="quarter" idx="4"/>
          </p:nvPr>
        </p:nvSpPr>
        <p:spPr>
          <a:solidFill>
            <a:schemeClr val="accent6">
              <a:lumMod val="20000"/>
              <a:lumOff val="80000"/>
            </a:schemeClr>
          </a:solidFill>
        </p:spPr>
        <p:txBody>
          <a:bodyPr>
            <a:normAutofit fontScale="62500" lnSpcReduction="20000"/>
          </a:bodyPr>
          <a:lstStyle/>
          <a:p>
            <a:pPr>
              <a:buFontTx/>
              <a:buChar char="-"/>
            </a:pPr>
            <a:r>
              <a:rPr lang="es-ES" dirty="0"/>
              <a:t>las sumas que ocasionalmente y por mera liberalidad recibe el trabajador del empleador: </a:t>
            </a:r>
          </a:p>
          <a:p>
            <a:pPr>
              <a:buFontTx/>
              <a:buChar char="-"/>
            </a:pPr>
            <a:r>
              <a:rPr lang="es-ES" dirty="0"/>
              <a:t>bonificaciones </a:t>
            </a:r>
          </a:p>
          <a:p>
            <a:pPr>
              <a:buFontTx/>
              <a:buChar char="-"/>
            </a:pPr>
            <a:r>
              <a:rPr lang="es-ES" dirty="0"/>
              <a:t>Prima que sea la mera liberalidad del patrono, </a:t>
            </a:r>
          </a:p>
          <a:p>
            <a:pPr>
              <a:buFontTx/>
              <a:buChar char="-"/>
            </a:pPr>
            <a:r>
              <a:rPr lang="es-ES" dirty="0"/>
              <a:t>Prima anual que recibe el trabajador (art.307)</a:t>
            </a:r>
          </a:p>
          <a:p>
            <a:pPr>
              <a:buFontTx/>
              <a:buChar char="-"/>
            </a:pPr>
            <a:r>
              <a:rPr lang="es-ES" dirty="0"/>
              <a:t>Vacaciones (no es una prestación , es un descanso remunerado) </a:t>
            </a:r>
          </a:p>
          <a:p>
            <a:pPr>
              <a:buFontTx/>
              <a:buChar char="-"/>
            </a:pPr>
            <a:r>
              <a:rPr lang="es-ES" dirty="0"/>
              <a:t>participación de utilidades, </a:t>
            </a:r>
          </a:p>
          <a:p>
            <a:pPr>
              <a:buFontTx/>
              <a:buChar char="-"/>
            </a:pPr>
            <a:r>
              <a:rPr lang="es-ES" dirty="0"/>
              <a:t>excedentes de las empresas de economía solidaria </a:t>
            </a:r>
          </a:p>
          <a:p>
            <a:pPr>
              <a:buFontTx/>
              <a:buChar char="-"/>
            </a:pPr>
            <a:r>
              <a:rPr lang="es-ES" dirty="0"/>
              <a:t>Viáticos: medios de transporte , gastos de representación</a:t>
            </a:r>
          </a:p>
          <a:p>
            <a:pPr marL="0" indent="0">
              <a:buNone/>
            </a:pPr>
            <a:r>
              <a:rPr lang="es-ES" dirty="0"/>
              <a:t>- Propinas que recibe el trabajador.</a:t>
            </a:r>
            <a:endParaRPr lang="en-US" dirty="0"/>
          </a:p>
        </p:txBody>
      </p:sp>
    </p:spTree>
    <p:extLst>
      <p:ext uri="{BB962C8B-B14F-4D97-AF65-F5344CB8AC3E}">
        <p14:creationId xmlns:p14="http://schemas.microsoft.com/office/powerpoint/2010/main" val="1027957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rgbClr val="92D050"/>
          </a:solidFill>
        </p:spPr>
        <p:txBody>
          <a:bodyPr/>
          <a:lstStyle/>
          <a:p>
            <a:r>
              <a:rPr lang="es-ES" dirty="0"/>
              <a:t>                                  Salario</a:t>
            </a:r>
            <a:endParaRPr lang="en-US" dirty="0"/>
          </a:p>
        </p:txBody>
      </p:sp>
      <p:sp>
        <p:nvSpPr>
          <p:cNvPr id="3" name="Marcador de texto 2"/>
          <p:cNvSpPr>
            <a:spLocks noGrp="1"/>
          </p:cNvSpPr>
          <p:nvPr>
            <p:ph type="body" idx="1"/>
          </p:nvPr>
        </p:nvSpPr>
        <p:spPr>
          <a:solidFill>
            <a:schemeClr val="accent6">
              <a:lumMod val="40000"/>
              <a:lumOff val="60000"/>
            </a:schemeClr>
          </a:solidFill>
        </p:spPr>
        <p:txBody>
          <a:bodyPr/>
          <a:lstStyle/>
          <a:p>
            <a:r>
              <a:rPr lang="es-ES" dirty="0"/>
              <a:t>Pagos que constituyen salario</a:t>
            </a:r>
            <a:endParaRPr lang="en-US" dirty="0"/>
          </a:p>
        </p:txBody>
      </p:sp>
      <p:sp>
        <p:nvSpPr>
          <p:cNvPr id="4" name="Marcador de contenido 3"/>
          <p:cNvSpPr>
            <a:spLocks noGrp="1"/>
          </p:cNvSpPr>
          <p:nvPr>
            <p:ph sz="half" idx="2"/>
          </p:nvPr>
        </p:nvSpPr>
        <p:spPr>
          <a:solidFill>
            <a:schemeClr val="accent4">
              <a:lumMod val="40000"/>
              <a:lumOff val="60000"/>
            </a:schemeClr>
          </a:solidFill>
        </p:spPr>
        <p:txBody>
          <a:bodyPr/>
          <a:lstStyle/>
          <a:p>
            <a:r>
              <a:rPr lang="es-ES" dirty="0"/>
              <a:t>valor del trabajo suplementario o de las horas extras, </a:t>
            </a:r>
          </a:p>
          <a:p>
            <a:r>
              <a:rPr lang="es-ES" dirty="0"/>
              <a:t>valor del trabajo en días de descanso obligatorio, </a:t>
            </a:r>
          </a:p>
          <a:p>
            <a:r>
              <a:rPr lang="es-ES" dirty="0"/>
              <a:t>porcentajes sobre ventas </a:t>
            </a:r>
          </a:p>
          <a:p>
            <a:r>
              <a:rPr lang="es-ES" dirty="0"/>
              <a:t>y comisiones.</a:t>
            </a:r>
          </a:p>
          <a:p>
            <a:endParaRPr lang="en-US" dirty="0"/>
          </a:p>
        </p:txBody>
      </p:sp>
      <p:sp>
        <p:nvSpPr>
          <p:cNvPr id="5" name="Marcador de texto 4"/>
          <p:cNvSpPr>
            <a:spLocks noGrp="1"/>
          </p:cNvSpPr>
          <p:nvPr>
            <p:ph type="body" sz="quarter" idx="3"/>
          </p:nvPr>
        </p:nvSpPr>
        <p:spPr>
          <a:solidFill>
            <a:srgbClr val="00B0F0"/>
          </a:solidFill>
        </p:spPr>
        <p:txBody>
          <a:bodyPr/>
          <a:lstStyle/>
          <a:p>
            <a:r>
              <a:rPr lang="es-ES" dirty="0"/>
              <a:t>Pagos que NO constituyen salario</a:t>
            </a:r>
            <a:endParaRPr lang="en-US" dirty="0"/>
          </a:p>
        </p:txBody>
      </p:sp>
      <p:sp>
        <p:nvSpPr>
          <p:cNvPr id="6" name="Marcador de contenido 5"/>
          <p:cNvSpPr>
            <a:spLocks noGrp="1"/>
          </p:cNvSpPr>
          <p:nvPr>
            <p:ph sz="quarter" idx="4"/>
          </p:nvPr>
        </p:nvSpPr>
        <p:spPr>
          <a:solidFill>
            <a:schemeClr val="accent5">
              <a:lumMod val="40000"/>
              <a:lumOff val="60000"/>
            </a:schemeClr>
          </a:solidFill>
        </p:spPr>
        <p:txBody>
          <a:bodyPr>
            <a:normAutofit fontScale="92500" lnSpcReduction="20000"/>
          </a:bodyPr>
          <a:lstStyle/>
          <a:p>
            <a:r>
              <a:rPr lang="es-ES" dirty="0"/>
              <a:t>Tampoco las prestaciones sociales de que tratan los títulos VIII y IX: ARL, gastos funerarios, calzado y overoles, licencia de maternidad, cesantía, el valor que aporta el patrono para pensión </a:t>
            </a:r>
          </a:p>
          <a:p>
            <a:r>
              <a:rPr lang="es-ES" dirty="0"/>
              <a:t>beneficios o auxilios habituales u ocasionales acordados convencional o contractualmente u otorgados en forma extralegal por el empleador</a:t>
            </a:r>
          </a:p>
          <a:p>
            <a:endParaRPr lang="en-US" dirty="0"/>
          </a:p>
        </p:txBody>
      </p:sp>
    </p:spTree>
    <p:extLst>
      <p:ext uri="{BB962C8B-B14F-4D97-AF65-F5344CB8AC3E}">
        <p14:creationId xmlns:p14="http://schemas.microsoft.com/office/powerpoint/2010/main" val="1334861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3"/>
          </a:solidFill>
        </p:spPr>
        <p:txBody>
          <a:bodyPr/>
          <a:lstStyle/>
          <a:p>
            <a:r>
              <a:rPr lang="es-ES" dirty="0"/>
              <a:t>                                 Salario</a:t>
            </a:r>
            <a:endParaRPr lang="en-US" dirty="0"/>
          </a:p>
        </p:txBody>
      </p:sp>
      <p:sp>
        <p:nvSpPr>
          <p:cNvPr id="3" name="Marcador de texto 2"/>
          <p:cNvSpPr>
            <a:spLocks noGrp="1"/>
          </p:cNvSpPr>
          <p:nvPr>
            <p:ph type="body" idx="1"/>
          </p:nvPr>
        </p:nvSpPr>
        <p:spPr>
          <a:solidFill>
            <a:schemeClr val="accent1">
              <a:lumMod val="20000"/>
              <a:lumOff val="80000"/>
            </a:schemeClr>
          </a:solidFill>
        </p:spPr>
        <p:txBody>
          <a:bodyPr/>
          <a:lstStyle/>
          <a:p>
            <a:r>
              <a:rPr lang="es-ES" dirty="0"/>
              <a:t>Pagos que constituyen salario</a:t>
            </a:r>
            <a:endParaRPr lang="en-US" dirty="0"/>
          </a:p>
        </p:txBody>
      </p:sp>
      <p:sp>
        <p:nvSpPr>
          <p:cNvPr id="4" name="Marcador de contenido 3"/>
          <p:cNvSpPr>
            <a:spLocks noGrp="1"/>
          </p:cNvSpPr>
          <p:nvPr>
            <p:ph sz="half" idx="2"/>
          </p:nvPr>
        </p:nvSpPr>
        <p:spPr>
          <a:solidFill>
            <a:schemeClr val="accent1">
              <a:lumMod val="20000"/>
              <a:lumOff val="80000"/>
            </a:schemeClr>
          </a:solidFill>
        </p:spPr>
        <p:txBody>
          <a:bodyPr>
            <a:normAutofit/>
          </a:bodyPr>
          <a:lstStyle/>
          <a:p>
            <a:r>
              <a:rPr lang="es-ES" dirty="0"/>
              <a:t>El subsidio de transporte se debe incorporar al salario única y exclusivamente para efectos de liquidación de prestaciones sociales. </a:t>
            </a:r>
          </a:p>
          <a:p>
            <a:r>
              <a:rPr lang="es-ES" dirty="0"/>
              <a:t>Valor subsidio 2021 ($106.454) </a:t>
            </a:r>
            <a:endParaRPr lang="en-US" dirty="0"/>
          </a:p>
        </p:txBody>
      </p:sp>
      <p:sp>
        <p:nvSpPr>
          <p:cNvPr id="5" name="Marcador de texto 4"/>
          <p:cNvSpPr>
            <a:spLocks noGrp="1"/>
          </p:cNvSpPr>
          <p:nvPr>
            <p:ph type="body" sz="quarter" idx="3"/>
          </p:nvPr>
        </p:nvSpPr>
        <p:spPr>
          <a:solidFill>
            <a:schemeClr val="accent4"/>
          </a:solidFill>
        </p:spPr>
        <p:txBody>
          <a:bodyPr/>
          <a:lstStyle/>
          <a:p>
            <a:r>
              <a:rPr lang="es-ES" dirty="0"/>
              <a:t>Pagos que NO constituyen salario</a:t>
            </a:r>
            <a:endParaRPr lang="en-US" dirty="0"/>
          </a:p>
        </p:txBody>
      </p:sp>
      <p:sp>
        <p:nvSpPr>
          <p:cNvPr id="6" name="Marcador de contenido 5"/>
          <p:cNvSpPr>
            <a:spLocks noGrp="1"/>
          </p:cNvSpPr>
          <p:nvPr>
            <p:ph sz="quarter" idx="4"/>
          </p:nvPr>
        </p:nvSpPr>
        <p:spPr>
          <a:solidFill>
            <a:schemeClr val="accent4">
              <a:lumMod val="40000"/>
              <a:lumOff val="60000"/>
            </a:schemeClr>
          </a:solidFill>
        </p:spPr>
        <p:txBody>
          <a:bodyPr/>
          <a:lstStyle/>
          <a:p>
            <a:r>
              <a:rPr lang="es-ES" dirty="0"/>
              <a:t>El subsidio de transporte  no se incluye en la base salarial para liquidar los aportes al sistema de seguridad social.</a:t>
            </a:r>
            <a:endParaRPr lang="en-US" dirty="0"/>
          </a:p>
        </p:txBody>
      </p:sp>
    </p:spTree>
    <p:extLst>
      <p:ext uri="{BB962C8B-B14F-4D97-AF65-F5344CB8AC3E}">
        <p14:creationId xmlns:p14="http://schemas.microsoft.com/office/powerpoint/2010/main" val="3031979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5"/>
          </a:solidFill>
        </p:spPr>
        <p:txBody>
          <a:bodyPr>
            <a:normAutofit fontScale="90000"/>
          </a:bodyPr>
          <a:lstStyle/>
          <a:p>
            <a:br>
              <a:rPr lang="es-ES" dirty="0"/>
            </a:br>
            <a:r>
              <a:rPr lang="es-ES" dirty="0"/>
              <a:t>                   </a:t>
            </a:r>
            <a:br>
              <a:rPr lang="es-ES" dirty="0"/>
            </a:br>
            <a:r>
              <a:rPr lang="es-ES" dirty="0"/>
              <a:t>      LUGAR DONDE SE HACE EL PAGO artículo 138 </a:t>
            </a:r>
            <a:br>
              <a:rPr lang="es-ES" dirty="0"/>
            </a:br>
            <a:endParaRPr lang="en-US" dirty="0"/>
          </a:p>
        </p:txBody>
      </p:sp>
      <p:sp>
        <p:nvSpPr>
          <p:cNvPr id="3" name="Marcador de contenido 2"/>
          <p:cNvSpPr>
            <a:spLocks noGrp="1"/>
          </p:cNvSpPr>
          <p:nvPr>
            <p:ph idx="1"/>
          </p:nvPr>
        </p:nvSpPr>
        <p:spPr>
          <a:solidFill>
            <a:schemeClr val="accent4">
              <a:lumMod val="60000"/>
              <a:lumOff val="40000"/>
            </a:schemeClr>
          </a:solidFill>
        </p:spPr>
        <p:txBody>
          <a:bodyPr>
            <a:normAutofit/>
          </a:bodyPr>
          <a:lstStyle/>
          <a:p>
            <a:pPr marL="0" indent="0">
              <a:buNone/>
            </a:pPr>
            <a:endParaRPr lang="es-ES" dirty="0"/>
          </a:p>
          <a:p>
            <a:pPr marL="0" indent="0">
              <a:buNone/>
            </a:pPr>
            <a:r>
              <a:rPr lang="es-ES" dirty="0"/>
              <a:t>1. Salvo convenio por escrito, el pago debe efectuarse en el lugar donde el trabajador presta sus servicios, durante el trabajo o inmediatamente después de que este cese.</a:t>
            </a:r>
          </a:p>
          <a:p>
            <a:pPr marL="0" indent="0">
              <a:buNone/>
            </a:pPr>
            <a:r>
              <a:rPr lang="es-ES" dirty="0"/>
              <a:t>2. Queda prohibido y se tiene por no hecho, el pago que se haga en centros de vicios o en lugares de recreo, en expendios de mercancías o de bebidas alcohólicas, a no ser que se trate de trabajadores del establecimiento donde se hace el pago.</a:t>
            </a:r>
          </a:p>
          <a:p>
            <a:endParaRPr lang="es-ES" dirty="0"/>
          </a:p>
          <a:p>
            <a:pPr marL="0" indent="0">
              <a:buNone/>
            </a:pPr>
            <a:endParaRPr lang="en-US" dirty="0"/>
          </a:p>
        </p:txBody>
      </p:sp>
    </p:spTree>
    <p:extLst>
      <p:ext uri="{BB962C8B-B14F-4D97-AF65-F5344CB8AC3E}">
        <p14:creationId xmlns:p14="http://schemas.microsoft.com/office/powerpoint/2010/main" val="2140194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lumMod val="60000"/>
              <a:lumOff val="40000"/>
            </a:schemeClr>
          </a:solidFill>
        </p:spPr>
        <p:txBody>
          <a:bodyPr/>
          <a:lstStyle/>
          <a:p>
            <a:r>
              <a:rPr lang="es-ES" dirty="0"/>
              <a:t>                   JORNADAS DE TRABAJO</a:t>
            </a:r>
            <a:endParaRPr lang="en-US" dirty="0"/>
          </a:p>
        </p:txBody>
      </p:sp>
      <p:sp>
        <p:nvSpPr>
          <p:cNvPr id="3" name="Marcador de contenido 2"/>
          <p:cNvSpPr>
            <a:spLocks noGrp="1"/>
          </p:cNvSpPr>
          <p:nvPr>
            <p:ph idx="1"/>
          </p:nvPr>
        </p:nvSpPr>
        <p:spPr>
          <a:solidFill>
            <a:schemeClr val="accent4">
              <a:lumMod val="40000"/>
              <a:lumOff val="60000"/>
            </a:schemeClr>
          </a:solidFill>
        </p:spPr>
        <p:txBody>
          <a:bodyPr>
            <a:normAutofit/>
          </a:bodyPr>
          <a:lstStyle/>
          <a:p>
            <a:pPr marL="0" indent="0">
              <a:buNone/>
            </a:pPr>
            <a:r>
              <a:rPr lang="en-US" dirty="0"/>
              <a:t>                            ARTÍCULO 158. </a:t>
            </a:r>
            <a:r>
              <a:rPr lang="en-US" dirty="0">
                <a:solidFill>
                  <a:srgbClr val="FF0000"/>
                </a:solidFill>
              </a:rPr>
              <a:t>JORNADA ORDINARIA</a:t>
            </a:r>
            <a:r>
              <a:rPr lang="en-US" dirty="0"/>
              <a:t>. </a:t>
            </a:r>
          </a:p>
          <a:p>
            <a:pPr marL="0" indent="0">
              <a:buNone/>
            </a:pPr>
            <a:r>
              <a:rPr lang="en-US" dirty="0"/>
              <a:t>La </a:t>
            </a:r>
            <a:r>
              <a:rPr lang="en-US" dirty="0" err="1"/>
              <a:t>jornada</a:t>
            </a:r>
            <a:r>
              <a:rPr lang="en-US" dirty="0"/>
              <a:t> </a:t>
            </a:r>
            <a:r>
              <a:rPr lang="en-US" dirty="0" err="1"/>
              <a:t>ordinaria</a:t>
            </a:r>
            <a:r>
              <a:rPr lang="en-US" dirty="0"/>
              <a:t> de </a:t>
            </a:r>
            <a:r>
              <a:rPr lang="en-US" dirty="0" err="1"/>
              <a:t>trabajo</a:t>
            </a:r>
            <a:r>
              <a:rPr lang="en-US" dirty="0"/>
              <a:t> </a:t>
            </a:r>
            <a:r>
              <a:rPr lang="en-US" dirty="0" err="1"/>
              <a:t>es</a:t>
            </a:r>
            <a:r>
              <a:rPr lang="en-US" dirty="0"/>
              <a:t> la que </a:t>
            </a:r>
            <a:r>
              <a:rPr lang="en-US" dirty="0" err="1"/>
              <a:t>convengan</a:t>
            </a:r>
            <a:r>
              <a:rPr lang="en-US" dirty="0"/>
              <a:t>  las </a:t>
            </a:r>
            <a:r>
              <a:rPr lang="en-US" dirty="0" err="1"/>
              <a:t>partes</a:t>
            </a:r>
            <a:r>
              <a:rPr lang="en-US" dirty="0"/>
              <a:t>, o a </a:t>
            </a:r>
            <a:r>
              <a:rPr lang="en-US" dirty="0" err="1"/>
              <a:t>falta</a:t>
            </a:r>
            <a:r>
              <a:rPr lang="en-US" dirty="0"/>
              <a:t> de </a:t>
            </a:r>
            <a:r>
              <a:rPr lang="en-US" dirty="0" err="1"/>
              <a:t>convenio</a:t>
            </a:r>
            <a:r>
              <a:rPr lang="en-US" dirty="0"/>
              <a:t>, la </a:t>
            </a:r>
            <a:r>
              <a:rPr lang="en-US" dirty="0" err="1"/>
              <a:t>máxima</a:t>
            </a:r>
            <a:r>
              <a:rPr lang="en-US" dirty="0"/>
              <a:t> legal.</a:t>
            </a:r>
          </a:p>
          <a:p>
            <a:endParaRPr lang="es-ES" dirty="0"/>
          </a:p>
          <a:p>
            <a:pPr marL="0" indent="0">
              <a:buNone/>
            </a:pPr>
            <a:r>
              <a:rPr lang="es-ES" dirty="0"/>
              <a:t>                                ARTÍCULO 161 </a:t>
            </a:r>
            <a:r>
              <a:rPr lang="es-ES" dirty="0">
                <a:solidFill>
                  <a:srgbClr val="FF0000"/>
                </a:solidFill>
              </a:rPr>
              <a:t>JORNADA MÁXIMA</a:t>
            </a:r>
          </a:p>
          <a:p>
            <a:pPr marL="0" indent="0">
              <a:buNone/>
            </a:pPr>
            <a:r>
              <a:rPr lang="es-ES" dirty="0"/>
              <a:t>La duración máxima de la jornada ordinaria de trabajo es de ocho (8) horas al día y cuarenta y ocho (48) a la semana.</a:t>
            </a:r>
          </a:p>
          <a:p>
            <a:endParaRPr lang="es-ES" dirty="0"/>
          </a:p>
          <a:p>
            <a:pPr marL="0" indent="0">
              <a:buNone/>
            </a:pPr>
            <a:endParaRPr lang="en-US" dirty="0"/>
          </a:p>
        </p:txBody>
      </p:sp>
    </p:spTree>
    <p:extLst>
      <p:ext uri="{BB962C8B-B14F-4D97-AF65-F5344CB8AC3E}">
        <p14:creationId xmlns:p14="http://schemas.microsoft.com/office/powerpoint/2010/main" val="4093722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5">
              <a:lumMod val="40000"/>
              <a:lumOff val="60000"/>
            </a:schemeClr>
          </a:solidFill>
        </p:spPr>
        <p:txBody>
          <a:bodyPr/>
          <a:lstStyle/>
          <a:p>
            <a:r>
              <a:rPr lang="es-ES" dirty="0"/>
              <a:t>TRABAJO SUPLEMENTARIO, ORDINARIO Y NOCTURNO</a:t>
            </a:r>
            <a:endParaRPr lang="en-US" dirty="0"/>
          </a:p>
        </p:txBody>
      </p:sp>
      <p:sp>
        <p:nvSpPr>
          <p:cNvPr id="3" name="Marcador de contenido 2"/>
          <p:cNvSpPr>
            <a:spLocks noGrp="1"/>
          </p:cNvSpPr>
          <p:nvPr>
            <p:ph idx="1"/>
          </p:nvPr>
        </p:nvSpPr>
        <p:spPr>
          <a:solidFill>
            <a:schemeClr val="accent6">
              <a:lumMod val="60000"/>
              <a:lumOff val="40000"/>
            </a:schemeClr>
          </a:solidFill>
        </p:spPr>
        <p:txBody>
          <a:bodyPr>
            <a:normAutofit fontScale="85000" lnSpcReduction="20000"/>
          </a:bodyPr>
          <a:lstStyle/>
          <a:p>
            <a:r>
              <a:rPr lang="es-ES" dirty="0"/>
              <a:t>ARTICULO 159. TRABAJO SUPLEMENTARIO. Trabajo suplementario o de horas extras es el que excede de la jornada ordinaria, y en todo caso el que excede de la máxima legal.</a:t>
            </a:r>
          </a:p>
          <a:p>
            <a:pPr marL="0" indent="0">
              <a:buNone/>
            </a:pPr>
            <a:endParaRPr lang="es-ES" dirty="0"/>
          </a:p>
          <a:p>
            <a:r>
              <a:rPr lang="es-ES" dirty="0"/>
              <a:t>ARTICULO 160. TRABAJO DIURNO Y NOCTURNO. &lt;Artículo modificado por el artículo 1 de la Ley 1846 de 2017. El nuevo texto es el siguiente:&gt;</a:t>
            </a:r>
          </a:p>
          <a:p>
            <a:endParaRPr lang="es-ES" dirty="0"/>
          </a:p>
          <a:p>
            <a:pPr marL="0" indent="0">
              <a:buNone/>
            </a:pPr>
            <a:r>
              <a:rPr lang="es-ES" dirty="0"/>
              <a:t>1. </a:t>
            </a:r>
            <a:r>
              <a:rPr lang="es-ES" dirty="0">
                <a:solidFill>
                  <a:srgbClr val="FF0000"/>
                </a:solidFill>
              </a:rPr>
              <a:t>Trabajo diurno </a:t>
            </a:r>
            <a:r>
              <a:rPr lang="es-ES" dirty="0"/>
              <a:t>es el que se realiza en el periodo comprendido entre las seis horas (6:00 a. m.) y las veintiún horas (9:00 p. m.).</a:t>
            </a:r>
          </a:p>
          <a:p>
            <a:endParaRPr lang="es-ES" dirty="0"/>
          </a:p>
          <a:p>
            <a:pPr marL="0" indent="0">
              <a:buNone/>
            </a:pPr>
            <a:r>
              <a:rPr lang="es-ES" dirty="0"/>
              <a:t>2. </a:t>
            </a:r>
            <a:r>
              <a:rPr lang="es-ES" dirty="0">
                <a:solidFill>
                  <a:srgbClr val="FF0000"/>
                </a:solidFill>
              </a:rPr>
              <a:t>Trabajo nocturno </a:t>
            </a:r>
            <a:r>
              <a:rPr lang="es-ES" dirty="0"/>
              <a:t>es el que se realiza en el período comprendido entre las veintiún horas (9:00 p. m.) y las seis horas (6:00 a. m.).</a:t>
            </a:r>
            <a:endParaRPr lang="en-US" dirty="0"/>
          </a:p>
        </p:txBody>
      </p:sp>
    </p:spTree>
    <p:extLst>
      <p:ext uri="{BB962C8B-B14F-4D97-AF65-F5344CB8AC3E}">
        <p14:creationId xmlns:p14="http://schemas.microsoft.com/office/powerpoint/2010/main" val="1008538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2">
              <a:lumMod val="60000"/>
              <a:lumOff val="40000"/>
            </a:schemeClr>
          </a:solidFill>
        </p:spPr>
        <p:txBody>
          <a:bodyPr/>
          <a:lstStyle/>
          <a:p>
            <a:r>
              <a:rPr lang="es-ES" dirty="0"/>
              <a:t>La Jornada máxima tiene varias excepciones:</a:t>
            </a:r>
            <a:endParaRPr lang="en-US" dirty="0"/>
          </a:p>
        </p:txBody>
      </p:sp>
      <p:sp>
        <p:nvSpPr>
          <p:cNvPr id="3" name="Marcador de contenido 2"/>
          <p:cNvSpPr>
            <a:spLocks noGrp="1"/>
          </p:cNvSpPr>
          <p:nvPr>
            <p:ph idx="1"/>
          </p:nvPr>
        </p:nvSpPr>
        <p:spPr>
          <a:solidFill>
            <a:schemeClr val="accent5">
              <a:lumMod val="40000"/>
              <a:lumOff val="60000"/>
            </a:schemeClr>
          </a:solidFill>
        </p:spPr>
        <p:txBody>
          <a:bodyPr>
            <a:normAutofit fontScale="77500" lnSpcReduction="20000"/>
          </a:bodyPr>
          <a:lstStyle/>
          <a:p>
            <a:pPr marL="0" indent="0">
              <a:buNone/>
            </a:pPr>
            <a:r>
              <a:rPr lang="es-ES" dirty="0"/>
              <a:t>                                               </a:t>
            </a:r>
            <a:r>
              <a:rPr lang="es-ES" dirty="0">
                <a:solidFill>
                  <a:srgbClr val="FF0000"/>
                </a:solidFill>
              </a:rPr>
              <a:t>ARTÍCULO 161 JORNADA MÁXIMA</a:t>
            </a:r>
          </a:p>
          <a:p>
            <a:pPr marL="0" indent="0" algn="just">
              <a:buNone/>
            </a:pPr>
            <a:r>
              <a:rPr lang="es-ES" dirty="0"/>
              <a:t>La duración máxima de la jornada ordinaria de trabajo es de ocho (8) horas al día y cuarenta y ocho (48) a la semana</a:t>
            </a:r>
            <a:r>
              <a:rPr lang="es-ES" dirty="0">
                <a:solidFill>
                  <a:srgbClr val="FF0000"/>
                </a:solidFill>
              </a:rPr>
              <a:t>, salvo las siguientes excepciones:</a:t>
            </a:r>
          </a:p>
          <a:p>
            <a:pPr marL="0" indent="0" algn="just">
              <a:buNone/>
            </a:pPr>
            <a:r>
              <a:rPr lang="es-ES" dirty="0"/>
              <a:t>a) En las labores que sean especialmente insalubres o peligrosas, el gobierno puede ordenar la reducción de la jornada de trabajo de acuerdo con dictámenes al respecto;</a:t>
            </a:r>
          </a:p>
          <a:p>
            <a:pPr marL="0" indent="0" algn="just">
              <a:buNone/>
            </a:pPr>
            <a:r>
              <a:rPr lang="es-ES" dirty="0"/>
              <a:t>b). &lt;Literal modificado por el artículo 114 de la Ley 1098 de 2006. El nuevo texto es el siguiente:&gt; La duración máxima de la jornada laboral de los adolescentes autorizados para trabajar, se sujetará a las siguientes reglas:</a:t>
            </a:r>
          </a:p>
          <a:p>
            <a:pPr marL="0" indent="0" algn="just">
              <a:buNone/>
            </a:pPr>
            <a:r>
              <a:rPr lang="es-ES" dirty="0"/>
              <a:t>1. Los adolescentes mayores de 15 y menores de 17 años, sólo podrán trabajar en jornada diurna máxima de seis horas diarias y treinta horas a la semana y hasta las 6:00 de la tarde.</a:t>
            </a:r>
          </a:p>
          <a:p>
            <a:pPr marL="0" indent="0" algn="just">
              <a:buNone/>
            </a:pPr>
            <a:r>
              <a:rPr lang="es-ES" dirty="0"/>
              <a:t>2. Los adolescentes mayores de diecisiete (17) años, sólo podrán trabajar en una jornada máxima de ocho horas diarias y 40 horas a la semana y hasta las 8:00 de la noche.</a:t>
            </a:r>
          </a:p>
          <a:p>
            <a:pPr marL="0" indent="0" algn="just">
              <a:buNone/>
            </a:pPr>
            <a:endParaRPr lang="es-ES" dirty="0"/>
          </a:p>
          <a:p>
            <a:pPr marL="0" indent="0" algn="just">
              <a:buNone/>
            </a:pPr>
            <a:endParaRPr lang="en-US" dirty="0"/>
          </a:p>
        </p:txBody>
      </p:sp>
    </p:spTree>
    <p:extLst>
      <p:ext uri="{BB962C8B-B14F-4D97-AF65-F5344CB8AC3E}">
        <p14:creationId xmlns:p14="http://schemas.microsoft.com/office/powerpoint/2010/main" val="1621480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lumMod val="40000"/>
              <a:lumOff val="60000"/>
            </a:schemeClr>
          </a:solidFill>
        </p:spPr>
        <p:txBody>
          <a:bodyPr/>
          <a:lstStyle/>
          <a:p>
            <a:r>
              <a:rPr lang="es-ES" dirty="0"/>
              <a:t>64. TERMINACION UNILATERAL DEL CONTRATO DE TRABAJO SIN JUSTA CAUSA.</a:t>
            </a:r>
            <a:endParaRPr lang="en-US" dirty="0"/>
          </a:p>
        </p:txBody>
      </p:sp>
      <p:sp>
        <p:nvSpPr>
          <p:cNvPr id="3" name="Marcador de contenido 2"/>
          <p:cNvSpPr>
            <a:spLocks noGrp="1"/>
          </p:cNvSpPr>
          <p:nvPr>
            <p:ph idx="1"/>
          </p:nvPr>
        </p:nvSpPr>
        <p:spPr>
          <a:solidFill>
            <a:schemeClr val="accent4">
              <a:lumMod val="60000"/>
              <a:lumOff val="40000"/>
            </a:schemeClr>
          </a:solidFill>
        </p:spPr>
        <p:txBody>
          <a:bodyPr>
            <a:normAutofit lnSpcReduction="10000"/>
          </a:bodyPr>
          <a:lstStyle/>
          <a:p>
            <a:pPr marL="0" indent="0">
              <a:buNone/>
            </a:pPr>
            <a:r>
              <a:rPr lang="es-ES" dirty="0"/>
              <a:t> &lt;Artículo modificado por el artículo 28 de la Ley 789 de 2002. El nuevo texto es el siguiente:&gt; En todo contrato de trabajo va envuelta la condición resolutoria por incumplimiento de lo pactado, con indemnización de perjuicios a cargo de la parte responsable. Esta indemnización comprende el lucro cesante y el daño emergente.</a:t>
            </a:r>
          </a:p>
          <a:p>
            <a:endParaRPr lang="es-ES" dirty="0"/>
          </a:p>
          <a:p>
            <a:pPr marL="0" indent="0">
              <a:buNone/>
            </a:pPr>
            <a:r>
              <a:rPr lang="es-ES" dirty="0"/>
              <a:t>En caso de terminación unilateral del contrato de trabajo sin justa causa comprobada, por parte del empleador o si éste da lugar a la terminación unilateral por parte del trabajador por alguna de las justas causas contempladas en la ley, el primero deberá al segundo una indemnización en los términos que a continuación se señalan:</a:t>
            </a:r>
            <a:endParaRPr lang="en-US" dirty="0"/>
          </a:p>
        </p:txBody>
      </p:sp>
    </p:spTree>
    <p:extLst>
      <p:ext uri="{BB962C8B-B14F-4D97-AF65-F5344CB8AC3E}">
        <p14:creationId xmlns:p14="http://schemas.microsoft.com/office/powerpoint/2010/main" val="26596802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rgbClr val="00B0F0"/>
          </a:solidFill>
        </p:spPr>
        <p:txBody>
          <a:bodyPr/>
          <a:lstStyle/>
          <a:p>
            <a:r>
              <a:rPr lang="es-ES" dirty="0"/>
              <a:t>La Jornada máxima tiene varias excepciones</a:t>
            </a:r>
            <a:endParaRPr lang="en-US" dirty="0"/>
          </a:p>
        </p:txBody>
      </p:sp>
      <p:sp>
        <p:nvSpPr>
          <p:cNvPr id="3" name="Marcador de contenido 2"/>
          <p:cNvSpPr>
            <a:spLocks noGrp="1"/>
          </p:cNvSpPr>
          <p:nvPr>
            <p:ph idx="1"/>
          </p:nvPr>
        </p:nvSpPr>
        <p:spPr>
          <a:solidFill>
            <a:schemeClr val="accent4">
              <a:lumMod val="60000"/>
              <a:lumOff val="40000"/>
            </a:schemeClr>
          </a:solidFill>
        </p:spPr>
        <p:txBody>
          <a:bodyPr>
            <a:noAutofit/>
          </a:bodyPr>
          <a:lstStyle/>
          <a:p>
            <a:pPr marL="0" indent="0" algn="just">
              <a:buNone/>
            </a:pPr>
            <a:r>
              <a:rPr lang="es-ES" dirty="0"/>
              <a:t>c)El empleador y el trabajador pueden acordar temporal o indefinidamente la organización de turnos de trabajo sucesivos, que permitan operar a la empresa o secciones de la misma sin solución de continuidad durante todos los días de la semana, siempre y cuando el respectivo turno no exceda de seis (6) horas al día y treinta y seis (36) a la semana; </a:t>
            </a:r>
          </a:p>
          <a:p>
            <a:pPr marL="0" indent="0" algn="just">
              <a:buNone/>
            </a:pPr>
            <a:r>
              <a:rPr lang="es-ES" dirty="0"/>
              <a:t>En este caso no habrá a lugar a recargo nocturno ni al previsto para el trabajo dominical o festivo, pero el trabajador devengará el salario correspondiente a la jornada ordinaria de trabajo, respetando siempre el mínimo legal o convencional y tendrá derecho a un día de descanso remunerado.</a:t>
            </a:r>
          </a:p>
          <a:p>
            <a:pPr marL="0" indent="0">
              <a:buNone/>
            </a:pPr>
            <a:endParaRPr lang="es-ES" sz="4000" dirty="0"/>
          </a:p>
        </p:txBody>
      </p:sp>
    </p:spTree>
    <p:extLst>
      <p:ext uri="{BB962C8B-B14F-4D97-AF65-F5344CB8AC3E}">
        <p14:creationId xmlns:p14="http://schemas.microsoft.com/office/powerpoint/2010/main" val="3653044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2">
              <a:lumMod val="40000"/>
              <a:lumOff val="60000"/>
            </a:schemeClr>
          </a:solidFill>
        </p:spPr>
        <p:txBody>
          <a:bodyPr/>
          <a:lstStyle/>
          <a:p>
            <a:r>
              <a:rPr lang="es-ES" dirty="0"/>
              <a:t>La Jornada máxima tiene varias excepciones</a:t>
            </a:r>
            <a:endParaRPr lang="en-US" dirty="0"/>
          </a:p>
        </p:txBody>
      </p:sp>
      <p:sp>
        <p:nvSpPr>
          <p:cNvPr id="3" name="Marcador de contenido 2"/>
          <p:cNvSpPr>
            <a:spLocks noGrp="1"/>
          </p:cNvSpPr>
          <p:nvPr>
            <p:ph idx="1"/>
          </p:nvPr>
        </p:nvSpPr>
        <p:spPr>
          <a:solidFill>
            <a:schemeClr val="accent4">
              <a:lumMod val="40000"/>
              <a:lumOff val="60000"/>
            </a:schemeClr>
          </a:solidFill>
        </p:spPr>
        <p:txBody>
          <a:bodyPr>
            <a:normAutofit/>
          </a:bodyPr>
          <a:lstStyle/>
          <a:p>
            <a:pPr marL="0" indent="0" algn="just">
              <a:buNone/>
            </a:pPr>
            <a:r>
              <a:rPr lang="es-ES" dirty="0"/>
              <a:t>d)El empleador y el trabajador podrán acordar que la jornada semanal de cuarenta y ocho (48) horas se realice mediante jornadas diarias flexibles de trabajo, distribuidas en máximo seis días a la semana con un día de descanso obligatorio, que podrá coincidir con el domingo. Así, el número de horas de trabajo diario podrá repartirse de manera variable durante la respectiva semana teniendo como mínimo cuatro (4) horas continuas y como máximo hasta diez (10) horas diarias sin lugar a ningún recargo por trabajo suplementario, cuando el número de horas de trabajo no exceda el promedio de cuarenta y ocho (48) horas semanales dentro de la Jornada Ordinaria de 6. a. m. a 9 p. m.</a:t>
            </a:r>
          </a:p>
          <a:p>
            <a:endParaRPr lang="es-ES" dirty="0"/>
          </a:p>
        </p:txBody>
      </p:sp>
    </p:spTree>
    <p:extLst>
      <p:ext uri="{BB962C8B-B14F-4D97-AF65-F5344CB8AC3E}">
        <p14:creationId xmlns:p14="http://schemas.microsoft.com/office/powerpoint/2010/main" val="1782576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spTree>
    <p:extLst>
      <p:ext uri="{BB962C8B-B14F-4D97-AF65-F5344CB8AC3E}">
        <p14:creationId xmlns:p14="http://schemas.microsoft.com/office/powerpoint/2010/main" val="2507007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1"/>
          </a:solidFill>
        </p:spPr>
        <p:txBody>
          <a:bodyPr/>
          <a:lstStyle/>
          <a:p>
            <a:r>
              <a:rPr lang="es-ES" dirty="0"/>
              <a:t>          En los contratos a término fijo</a:t>
            </a:r>
            <a:endParaRPr lang="en-US" dirty="0"/>
          </a:p>
        </p:txBody>
      </p:sp>
      <p:sp>
        <p:nvSpPr>
          <p:cNvPr id="3" name="Marcador de contenido 2"/>
          <p:cNvSpPr>
            <a:spLocks noGrp="1"/>
          </p:cNvSpPr>
          <p:nvPr>
            <p:ph idx="1"/>
          </p:nvPr>
        </p:nvSpPr>
        <p:spPr>
          <a:solidFill>
            <a:schemeClr val="accent4">
              <a:lumMod val="60000"/>
              <a:lumOff val="40000"/>
            </a:schemeClr>
          </a:solidFill>
        </p:spPr>
        <p:txBody>
          <a:bodyPr>
            <a:normAutofit/>
          </a:bodyPr>
          <a:lstStyle/>
          <a:p>
            <a:pPr marL="0" indent="0" algn="just">
              <a:buNone/>
            </a:pPr>
            <a:r>
              <a:rPr lang="es-ES" sz="4400" dirty="0"/>
              <a:t>El valor de los salarios correspondientes al tiempo que faltare para cumplir el plazo estipulado del contrato; o el del lapso determinado por la duración de la obra o la labor contratada, caso en el cual la indemnización no será inferior a quince (15) días.</a:t>
            </a:r>
            <a:endParaRPr lang="en-US" sz="4400" dirty="0"/>
          </a:p>
        </p:txBody>
      </p:sp>
    </p:spTree>
    <p:extLst>
      <p:ext uri="{BB962C8B-B14F-4D97-AF65-F5344CB8AC3E}">
        <p14:creationId xmlns:p14="http://schemas.microsoft.com/office/powerpoint/2010/main" val="1180464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solidFill>
        </p:spPr>
        <p:txBody>
          <a:bodyPr/>
          <a:lstStyle/>
          <a:p>
            <a:r>
              <a:rPr lang="es-ES" dirty="0"/>
              <a:t>       En los contratos a término indefinido</a:t>
            </a:r>
            <a:endParaRPr lang="en-US" dirty="0"/>
          </a:p>
        </p:txBody>
      </p:sp>
      <p:sp>
        <p:nvSpPr>
          <p:cNvPr id="3" name="Marcador de contenido 2"/>
          <p:cNvSpPr>
            <a:spLocks noGrp="1"/>
          </p:cNvSpPr>
          <p:nvPr>
            <p:ph idx="1"/>
          </p:nvPr>
        </p:nvSpPr>
        <p:spPr>
          <a:solidFill>
            <a:schemeClr val="accent5">
              <a:lumMod val="60000"/>
              <a:lumOff val="40000"/>
            </a:schemeClr>
          </a:solidFill>
        </p:spPr>
        <p:txBody>
          <a:bodyPr>
            <a:normAutofit fontScale="92500" lnSpcReduction="20000"/>
          </a:bodyPr>
          <a:lstStyle/>
          <a:p>
            <a:pPr marL="0" indent="0">
              <a:buNone/>
            </a:pPr>
            <a:r>
              <a:rPr lang="es-ES" dirty="0"/>
              <a:t>La indemnización se pagará </a:t>
            </a:r>
            <a:r>
              <a:rPr lang="es-ES" dirty="0" err="1"/>
              <a:t>asi</a:t>
            </a:r>
            <a:r>
              <a:rPr lang="es-ES" dirty="0"/>
              <a:t>:</a:t>
            </a:r>
          </a:p>
          <a:p>
            <a:endParaRPr lang="es-ES" dirty="0"/>
          </a:p>
          <a:p>
            <a:r>
              <a:rPr lang="es-ES" dirty="0"/>
              <a:t>a) Para trabajadores que devenguen un salario inferior a diez (10) salarios mínimos mensuales legales:</a:t>
            </a:r>
          </a:p>
          <a:p>
            <a:endParaRPr lang="es-ES" dirty="0"/>
          </a:p>
          <a:p>
            <a:r>
              <a:rPr lang="es-ES" dirty="0"/>
              <a:t>1. Treinta (30) días de salario cuando el trabajador tuviere un tiempo de servicio no mayor de un (1) año.</a:t>
            </a:r>
          </a:p>
          <a:p>
            <a:endParaRPr lang="es-ES" dirty="0"/>
          </a:p>
          <a:p>
            <a:r>
              <a:rPr lang="es-ES" dirty="0"/>
              <a:t>2. Si el trabajador tuviere más de un (1) año de servicio continuo se le pagarán veinte (20) días adicionales de salario sobre los treinta (30) básicos del numeral 1, por cada uno de los años de servicio subsiguientes al primero y proporcionalmente por fracción;</a:t>
            </a:r>
            <a:endParaRPr lang="en-US" dirty="0"/>
          </a:p>
        </p:txBody>
      </p:sp>
    </p:spTree>
    <p:extLst>
      <p:ext uri="{BB962C8B-B14F-4D97-AF65-F5344CB8AC3E}">
        <p14:creationId xmlns:p14="http://schemas.microsoft.com/office/powerpoint/2010/main" val="1894365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6">
              <a:lumMod val="60000"/>
              <a:lumOff val="40000"/>
            </a:schemeClr>
          </a:solidFill>
        </p:spPr>
        <p:txBody>
          <a:bodyPr/>
          <a:lstStyle/>
          <a:p>
            <a:r>
              <a:rPr lang="es-ES" dirty="0"/>
              <a:t>     En los contratos a termino indefinido</a:t>
            </a:r>
            <a:endParaRPr lang="en-US" dirty="0"/>
          </a:p>
        </p:txBody>
      </p:sp>
      <p:sp>
        <p:nvSpPr>
          <p:cNvPr id="3" name="Marcador de contenido 2"/>
          <p:cNvSpPr>
            <a:spLocks noGrp="1"/>
          </p:cNvSpPr>
          <p:nvPr>
            <p:ph idx="1"/>
          </p:nvPr>
        </p:nvSpPr>
        <p:spPr>
          <a:solidFill>
            <a:schemeClr val="accent6">
              <a:lumMod val="20000"/>
              <a:lumOff val="80000"/>
            </a:schemeClr>
          </a:solidFill>
        </p:spPr>
        <p:txBody>
          <a:bodyPr>
            <a:normAutofit lnSpcReduction="10000"/>
          </a:bodyPr>
          <a:lstStyle/>
          <a:p>
            <a:r>
              <a:rPr lang="es-ES" dirty="0"/>
              <a:t>Para trabajadores que devenguen un salario igual o superior a diez (10), salarios mínimos legales mensuales.</a:t>
            </a:r>
          </a:p>
          <a:p>
            <a:endParaRPr lang="es-ES" dirty="0"/>
          </a:p>
          <a:p>
            <a:r>
              <a:rPr lang="es-ES" dirty="0"/>
              <a:t>1. Veinte (20) días de salario cuando el trabajador tuviere un tiempo de servicio no mayor de un (1) año.</a:t>
            </a:r>
          </a:p>
          <a:p>
            <a:endParaRPr lang="es-ES" dirty="0"/>
          </a:p>
          <a:p>
            <a:r>
              <a:rPr lang="es-ES" dirty="0"/>
              <a:t>2. Si el trabajador tuviere más de un (1) año de servicio continuo, se le pagarán quince (15) días adicionales de salario sobre los veinte (20) días básicos del numeral 1 anterior, por cada uno de los años de servicio subsiguientes al primero y proporcionalmente por fracción.</a:t>
            </a:r>
            <a:endParaRPr lang="en-US" dirty="0"/>
          </a:p>
        </p:txBody>
      </p:sp>
    </p:spTree>
    <p:extLst>
      <p:ext uri="{BB962C8B-B14F-4D97-AF65-F5344CB8AC3E}">
        <p14:creationId xmlns:p14="http://schemas.microsoft.com/office/powerpoint/2010/main" val="1681969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1"/>
          </a:solidFill>
        </p:spPr>
        <p:txBody>
          <a:bodyPr/>
          <a:lstStyle/>
          <a:p>
            <a:r>
              <a:rPr lang="es-ES" dirty="0"/>
              <a:t>Indemnización por falta de Pago a la terminación del contrato</a:t>
            </a:r>
            <a:endParaRPr lang="en-US" dirty="0"/>
          </a:p>
        </p:txBody>
      </p:sp>
      <p:sp>
        <p:nvSpPr>
          <p:cNvPr id="3" name="Marcador de contenido 2"/>
          <p:cNvSpPr>
            <a:spLocks noGrp="1"/>
          </p:cNvSpPr>
          <p:nvPr>
            <p:ph idx="1"/>
          </p:nvPr>
        </p:nvSpPr>
        <p:spPr>
          <a:solidFill>
            <a:schemeClr val="accent4">
              <a:lumMod val="20000"/>
              <a:lumOff val="80000"/>
            </a:schemeClr>
          </a:solidFill>
        </p:spPr>
        <p:txBody>
          <a:bodyPr>
            <a:normAutofit fontScale="92500" lnSpcReduction="10000"/>
          </a:bodyPr>
          <a:lstStyle/>
          <a:p>
            <a:pPr algn="just"/>
            <a:r>
              <a:rPr lang="es-ES" dirty="0"/>
              <a:t>Si a la terminación del contrato, el empleador no paga al trabajador los salarios y prestaciones debidas, salvo los casos de retención autorizados por la ley o convenidos por las partes, debe pagar al asalariado, como indemnización, una suma igual al último salario diario por cada día de retardo, hasta por veinticuatro (24) meses, o hasta cuando el pago se verifique si el período es menor. Si transcurridos veinticuatro (24) meses contados desde la fecha de terminación del contrato, el trabajador no ha iniciado su reclamación por la vía ordinaria o si presentara la demanda, no ha habido pronunciamiento judicial, el empleador deberá pagar al trabajador intereses moratorios a la tasa máxima de créditos de libre asignación certificados por la Superintendencia Financiera, a partir de la iniciación del mes veinticinco (25) hasta cuando el pago se verifique.</a:t>
            </a:r>
            <a:endParaRPr lang="en-US" dirty="0"/>
          </a:p>
        </p:txBody>
      </p:sp>
    </p:spTree>
    <p:extLst>
      <p:ext uri="{BB962C8B-B14F-4D97-AF65-F5344CB8AC3E}">
        <p14:creationId xmlns:p14="http://schemas.microsoft.com/office/powerpoint/2010/main" val="2442709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6"/>
          </a:solidFill>
        </p:spPr>
        <p:txBody>
          <a:bodyPr/>
          <a:lstStyle/>
          <a:p>
            <a:r>
              <a:rPr lang="es-ES" dirty="0"/>
              <a:t>Indemnización por falta de Pago a la terminación del contrato</a:t>
            </a:r>
            <a:endParaRPr lang="en-US" dirty="0"/>
          </a:p>
        </p:txBody>
      </p:sp>
      <p:sp>
        <p:nvSpPr>
          <p:cNvPr id="3" name="Marcador de contenido 2"/>
          <p:cNvSpPr>
            <a:spLocks noGrp="1"/>
          </p:cNvSpPr>
          <p:nvPr>
            <p:ph idx="1"/>
          </p:nvPr>
        </p:nvSpPr>
        <p:spPr>
          <a:solidFill>
            <a:schemeClr val="accent4">
              <a:lumMod val="60000"/>
              <a:lumOff val="40000"/>
            </a:schemeClr>
          </a:solidFill>
        </p:spPr>
        <p:txBody>
          <a:bodyPr>
            <a:normAutofit/>
          </a:bodyPr>
          <a:lstStyle/>
          <a:p>
            <a:pPr algn="just"/>
            <a:r>
              <a:rPr lang="es-ES" sz="4000" dirty="0"/>
              <a:t>Si no hay acuerdo respecto del monto de la deuda, o si el trabajador se niega a recibir, el empleador cumple con sus obligaciones consignando ante el juez de trabajo y, en su defecto, ante la primera autoridad política del lugar, la suma que confiese deber, mientras la justicia de trabajo decide la controversia.</a:t>
            </a:r>
            <a:endParaRPr lang="en-US" sz="4000" dirty="0"/>
          </a:p>
        </p:txBody>
      </p:sp>
    </p:spTree>
    <p:extLst>
      <p:ext uri="{BB962C8B-B14F-4D97-AF65-F5344CB8AC3E}">
        <p14:creationId xmlns:p14="http://schemas.microsoft.com/office/powerpoint/2010/main" val="2471376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solidFill>
        </p:spPr>
        <p:txBody>
          <a:bodyPr/>
          <a:lstStyle/>
          <a:p>
            <a:r>
              <a:rPr lang="es-ES" dirty="0"/>
              <a:t>                                 Salario</a:t>
            </a:r>
            <a:endParaRPr lang="en-US" dirty="0"/>
          </a:p>
        </p:txBody>
      </p:sp>
      <p:sp>
        <p:nvSpPr>
          <p:cNvPr id="3" name="Marcador de contenido 2"/>
          <p:cNvSpPr>
            <a:spLocks noGrp="1"/>
          </p:cNvSpPr>
          <p:nvPr>
            <p:ph idx="1"/>
          </p:nvPr>
        </p:nvSpPr>
        <p:spPr>
          <a:solidFill>
            <a:schemeClr val="accent4">
              <a:lumMod val="40000"/>
              <a:lumOff val="60000"/>
            </a:schemeClr>
          </a:solidFill>
        </p:spPr>
        <p:txBody>
          <a:bodyPr/>
          <a:lstStyle/>
          <a:p>
            <a:pPr marL="0" indent="0">
              <a:buNone/>
            </a:pPr>
            <a:endParaRPr lang="es-ES" dirty="0"/>
          </a:p>
          <a:p>
            <a:r>
              <a:rPr lang="es-ES" dirty="0"/>
              <a:t>Es  la contraprestación que recibe el trabajador por sus  servicios.</a:t>
            </a:r>
          </a:p>
          <a:p>
            <a:r>
              <a:rPr lang="es-ES" dirty="0"/>
              <a:t>El empleador y trabajador pueden convenir libremente el salario en sus diversas modalidades:</a:t>
            </a:r>
          </a:p>
          <a:p>
            <a:r>
              <a:rPr lang="es-ES" dirty="0"/>
              <a:t>Mínimo </a:t>
            </a:r>
          </a:p>
          <a:p>
            <a:r>
              <a:rPr lang="es-ES" dirty="0"/>
              <a:t>Integral</a:t>
            </a:r>
          </a:p>
          <a:p>
            <a:r>
              <a:rPr lang="es-ES" dirty="0"/>
              <a:t>En dinero y en  especie.</a:t>
            </a:r>
          </a:p>
          <a:p>
            <a:r>
              <a:rPr lang="es-ES" dirty="0"/>
              <a:t>O según la forma de pago por unidad  de tiempo:  por hora, por semana, por quincena, entre otros.</a:t>
            </a:r>
          </a:p>
          <a:p>
            <a:endParaRPr lang="en-US" dirty="0"/>
          </a:p>
        </p:txBody>
      </p:sp>
    </p:spTree>
    <p:extLst>
      <p:ext uri="{BB962C8B-B14F-4D97-AF65-F5344CB8AC3E}">
        <p14:creationId xmlns:p14="http://schemas.microsoft.com/office/powerpoint/2010/main" val="392378428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TotalTime>
  <Words>2774</Words>
  <Application>Microsoft Office PowerPoint</Application>
  <PresentationFormat>Panorámica</PresentationFormat>
  <Paragraphs>144</Paragraphs>
  <Slides>32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32</vt:i4>
      </vt:variant>
    </vt:vector>
  </HeadingPairs>
  <TitlesOfParts>
    <vt:vector size="36" baseType="lpstr">
      <vt:lpstr>Arial</vt:lpstr>
      <vt:lpstr>Calibri</vt:lpstr>
      <vt:lpstr>Calibri Light</vt:lpstr>
      <vt:lpstr>Tema de Office</vt:lpstr>
      <vt:lpstr>Presentación de PowerPoint</vt:lpstr>
      <vt:lpstr>Presentación de PowerPoint</vt:lpstr>
      <vt:lpstr>64. TERMINACION UNILATERAL DEL CONTRATO DE TRABAJO SIN JUSTA CAUSA.</vt:lpstr>
      <vt:lpstr>          En los contratos a término fijo</vt:lpstr>
      <vt:lpstr>       En los contratos a término indefinido</vt:lpstr>
      <vt:lpstr>     En los contratos a termino indefinido</vt:lpstr>
      <vt:lpstr>Indemnización por falta de Pago a la terminación del contrato</vt:lpstr>
      <vt:lpstr>Indemnización por falta de Pago a la terminación del contrato</vt:lpstr>
      <vt:lpstr>                                 Salario</vt:lpstr>
      <vt:lpstr>                                   Salario</vt:lpstr>
      <vt:lpstr>                                  Salario</vt:lpstr>
      <vt:lpstr>                                  Salario</vt:lpstr>
      <vt:lpstr>                                   Salario</vt:lpstr>
      <vt:lpstr>                   Salario Mínimo. Art 145</vt:lpstr>
      <vt:lpstr>Factores para fijar el salario mínimo. Art 146</vt:lpstr>
      <vt:lpstr>            Fijación del salario mínimo</vt:lpstr>
      <vt:lpstr>            Fijación del salario mínimo</vt:lpstr>
      <vt:lpstr>                   Embargos de Salario</vt:lpstr>
      <vt:lpstr>                              Salario  integral  </vt:lpstr>
      <vt:lpstr>                         Salario Integral </vt:lpstr>
      <vt:lpstr>                      Salario en especie</vt:lpstr>
      <vt:lpstr>                          Salario en especie</vt:lpstr>
      <vt:lpstr>                                  Salario</vt:lpstr>
      <vt:lpstr>                                  Salario</vt:lpstr>
      <vt:lpstr>                                 Salario</vt:lpstr>
      <vt:lpstr>                           LUGAR DONDE SE HACE EL PAGO artículo 138  </vt:lpstr>
      <vt:lpstr>                   JORNADAS DE TRABAJO</vt:lpstr>
      <vt:lpstr>TRABAJO SUPLEMENTARIO, ORDINARIO Y NOCTURNO</vt:lpstr>
      <vt:lpstr>La Jornada máxima tiene varias excepciones:</vt:lpstr>
      <vt:lpstr>La Jornada máxima tiene varias excepciones</vt:lpstr>
      <vt:lpstr>La Jornada máxima tiene varias excepciones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Carlos Ceballos</dc:creator>
  <cp:lastModifiedBy>Juan Carlos Ceballos</cp:lastModifiedBy>
  <cp:revision>42</cp:revision>
  <dcterms:created xsi:type="dcterms:W3CDTF">2020-05-19T16:07:03Z</dcterms:created>
  <dcterms:modified xsi:type="dcterms:W3CDTF">2022-04-04T20:12:40Z</dcterms:modified>
</cp:coreProperties>
</file>