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56"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6" d="100"/>
          <a:sy n="66" d="100"/>
        </p:scale>
        <p:origin x="66"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C6DCA-E955-4FDB-8EB2-B9443E3D873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2F1EF9C-CC81-46F3-ACFD-C0004C5A46DF}">
      <dgm:prSet/>
      <dgm:spPr/>
      <dgm:t>
        <a:bodyPr/>
        <a:lstStyle/>
        <a:p>
          <a:r>
            <a:rPr lang="es-ES"/>
            <a:t>Los trabajadores que hubieren prestado sus servicios durante un año tienen derecho a quince (15) días hábiles consecutivos de vacaciones remuneradas.</a:t>
          </a:r>
          <a:endParaRPr lang="en-US"/>
        </a:p>
      </dgm:t>
    </dgm:pt>
    <dgm:pt modelId="{41700E91-9E1B-44A6-A56C-FBF0B94BF61B}" type="parTrans" cxnId="{2EA9B866-60D3-4431-83F9-998B1D70B1DD}">
      <dgm:prSet/>
      <dgm:spPr/>
      <dgm:t>
        <a:bodyPr/>
        <a:lstStyle/>
        <a:p>
          <a:endParaRPr lang="en-US"/>
        </a:p>
      </dgm:t>
    </dgm:pt>
    <dgm:pt modelId="{EB938949-37E2-4D27-BD5A-1474D6D55D0D}" type="sibTrans" cxnId="{2EA9B866-60D3-4431-83F9-998B1D70B1DD}">
      <dgm:prSet/>
      <dgm:spPr/>
      <dgm:t>
        <a:bodyPr/>
        <a:lstStyle/>
        <a:p>
          <a:endParaRPr lang="en-US"/>
        </a:p>
      </dgm:t>
    </dgm:pt>
    <dgm:pt modelId="{C5BCF85D-2B10-4450-8CB2-C7CEFEA62662}">
      <dgm:prSet/>
      <dgm:spPr/>
      <dgm:t>
        <a:bodyPr/>
        <a:lstStyle/>
        <a:p>
          <a:r>
            <a:rPr lang="es-ES"/>
            <a:t>Los profesionales y ayudantes que trabajan en establecimientos privados dedicados a la lucha contra la tuberculosis, y los ocupados en la aplicación de rayos X, tienen derecho a gozar de quince (15) días de vacaciones remuneradas por cada seis (6) meses de servicios prestados.</a:t>
          </a:r>
          <a:endParaRPr lang="en-US"/>
        </a:p>
      </dgm:t>
    </dgm:pt>
    <dgm:pt modelId="{840EDC80-E78B-4A23-A667-4E2C061AD08E}" type="parTrans" cxnId="{9F053EDA-88F9-4BA4-A84E-247982BE1A6E}">
      <dgm:prSet/>
      <dgm:spPr/>
      <dgm:t>
        <a:bodyPr/>
        <a:lstStyle/>
        <a:p>
          <a:endParaRPr lang="en-US"/>
        </a:p>
      </dgm:t>
    </dgm:pt>
    <dgm:pt modelId="{9574CF90-3A06-4C0C-A064-0664915128CE}" type="sibTrans" cxnId="{9F053EDA-88F9-4BA4-A84E-247982BE1A6E}">
      <dgm:prSet/>
      <dgm:spPr/>
      <dgm:t>
        <a:bodyPr/>
        <a:lstStyle/>
        <a:p>
          <a:endParaRPr lang="en-US"/>
        </a:p>
      </dgm:t>
    </dgm:pt>
    <dgm:pt modelId="{453BE88E-13CD-489E-8FBF-18B64214A02F}" type="pres">
      <dgm:prSet presAssocID="{8FDC6DCA-E955-4FDB-8EB2-B9443E3D8732}" presName="linear" presStyleCnt="0">
        <dgm:presLayoutVars>
          <dgm:animLvl val="lvl"/>
          <dgm:resizeHandles val="exact"/>
        </dgm:presLayoutVars>
      </dgm:prSet>
      <dgm:spPr/>
    </dgm:pt>
    <dgm:pt modelId="{4EEA5DC9-C425-4C91-AD89-5BACCD603DAA}" type="pres">
      <dgm:prSet presAssocID="{12F1EF9C-CC81-46F3-ACFD-C0004C5A46DF}" presName="parentText" presStyleLbl="node1" presStyleIdx="0" presStyleCnt="2">
        <dgm:presLayoutVars>
          <dgm:chMax val="0"/>
          <dgm:bulletEnabled val="1"/>
        </dgm:presLayoutVars>
      </dgm:prSet>
      <dgm:spPr/>
    </dgm:pt>
    <dgm:pt modelId="{5CFCE412-C2FA-4346-A8F1-0D9ECE575859}" type="pres">
      <dgm:prSet presAssocID="{EB938949-37E2-4D27-BD5A-1474D6D55D0D}" presName="spacer" presStyleCnt="0"/>
      <dgm:spPr/>
    </dgm:pt>
    <dgm:pt modelId="{EEC43CD0-CA80-4608-BAC3-E418A7FBA8A3}" type="pres">
      <dgm:prSet presAssocID="{C5BCF85D-2B10-4450-8CB2-C7CEFEA62662}" presName="parentText" presStyleLbl="node1" presStyleIdx="1" presStyleCnt="2">
        <dgm:presLayoutVars>
          <dgm:chMax val="0"/>
          <dgm:bulletEnabled val="1"/>
        </dgm:presLayoutVars>
      </dgm:prSet>
      <dgm:spPr/>
    </dgm:pt>
  </dgm:ptLst>
  <dgm:cxnLst>
    <dgm:cxn modelId="{B7E00D32-DD53-469E-80B3-28CEBD58CC18}" type="presOf" srcId="{8FDC6DCA-E955-4FDB-8EB2-B9443E3D8732}" destId="{453BE88E-13CD-489E-8FBF-18B64214A02F}" srcOrd="0" destOrd="0" presId="urn:microsoft.com/office/officeart/2005/8/layout/vList2"/>
    <dgm:cxn modelId="{2EA9B866-60D3-4431-83F9-998B1D70B1DD}" srcId="{8FDC6DCA-E955-4FDB-8EB2-B9443E3D8732}" destId="{12F1EF9C-CC81-46F3-ACFD-C0004C5A46DF}" srcOrd="0" destOrd="0" parTransId="{41700E91-9E1B-44A6-A56C-FBF0B94BF61B}" sibTransId="{EB938949-37E2-4D27-BD5A-1474D6D55D0D}"/>
    <dgm:cxn modelId="{8359D1C6-73A7-4175-B28D-DEEF8D21FDFF}" type="presOf" srcId="{12F1EF9C-CC81-46F3-ACFD-C0004C5A46DF}" destId="{4EEA5DC9-C425-4C91-AD89-5BACCD603DAA}" srcOrd="0" destOrd="0" presId="urn:microsoft.com/office/officeart/2005/8/layout/vList2"/>
    <dgm:cxn modelId="{9F053EDA-88F9-4BA4-A84E-247982BE1A6E}" srcId="{8FDC6DCA-E955-4FDB-8EB2-B9443E3D8732}" destId="{C5BCF85D-2B10-4450-8CB2-C7CEFEA62662}" srcOrd="1" destOrd="0" parTransId="{840EDC80-E78B-4A23-A667-4E2C061AD08E}" sibTransId="{9574CF90-3A06-4C0C-A064-0664915128CE}"/>
    <dgm:cxn modelId="{1BA08CF7-D117-4B35-993C-44FA14A500B1}" type="presOf" srcId="{C5BCF85D-2B10-4450-8CB2-C7CEFEA62662}" destId="{EEC43CD0-CA80-4608-BAC3-E418A7FBA8A3}" srcOrd="0" destOrd="0" presId="urn:microsoft.com/office/officeart/2005/8/layout/vList2"/>
    <dgm:cxn modelId="{62292522-0B8D-4FB0-9AA0-5E65C046CF1D}" type="presParOf" srcId="{453BE88E-13CD-489E-8FBF-18B64214A02F}" destId="{4EEA5DC9-C425-4C91-AD89-5BACCD603DAA}" srcOrd="0" destOrd="0" presId="urn:microsoft.com/office/officeart/2005/8/layout/vList2"/>
    <dgm:cxn modelId="{0F5FDEBB-0E15-41F3-AEF3-190D73173C75}" type="presParOf" srcId="{453BE88E-13CD-489E-8FBF-18B64214A02F}" destId="{5CFCE412-C2FA-4346-A8F1-0D9ECE575859}" srcOrd="1" destOrd="0" presId="urn:microsoft.com/office/officeart/2005/8/layout/vList2"/>
    <dgm:cxn modelId="{020E1882-6514-4CD0-8F01-0DF6FB83ED1E}" type="presParOf" srcId="{453BE88E-13CD-489E-8FBF-18B64214A02F}" destId="{EEC43CD0-CA80-4608-BAC3-E418A7FBA8A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8A32-7B4F-4519-A22B-EE90D914751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0F716E0-4ACD-4033-B8FB-E2FF0796CFF0}">
      <dgm:prSet/>
      <dgm:spPr/>
      <dgm:t>
        <a:bodyPr/>
        <a:lstStyle/>
        <a:p>
          <a:r>
            <a:rPr lang="es-ES"/>
            <a:t>1. La época de las vacaciones debe ser señalada por el empleador a más tardar dentro del año subsiguiente, y ellas deben ser concedidas oficiosamente o a petición del trabajador, sin perjudicar el servicio y la efectividad del descanso.</a:t>
          </a:r>
          <a:endParaRPr lang="en-US"/>
        </a:p>
      </dgm:t>
    </dgm:pt>
    <dgm:pt modelId="{9F7FF2F4-4718-4DFE-8AB0-54628E40A58F}" type="parTrans" cxnId="{9B1ED9B2-B6AC-4EEB-8FD8-6C04C6F6508B}">
      <dgm:prSet/>
      <dgm:spPr/>
      <dgm:t>
        <a:bodyPr/>
        <a:lstStyle/>
        <a:p>
          <a:endParaRPr lang="en-US"/>
        </a:p>
      </dgm:t>
    </dgm:pt>
    <dgm:pt modelId="{76597FCD-E6D2-4878-BFD6-BD0CA2F9C5F1}" type="sibTrans" cxnId="{9B1ED9B2-B6AC-4EEB-8FD8-6C04C6F6508B}">
      <dgm:prSet/>
      <dgm:spPr/>
      <dgm:t>
        <a:bodyPr/>
        <a:lstStyle/>
        <a:p>
          <a:endParaRPr lang="en-US"/>
        </a:p>
      </dgm:t>
    </dgm:pt>
    <dgm:pt modelId="{9F721C16-F331-44AF-B6ED-319550E3364B}">
      <dgm:prSet/>
      <dgm:spPr/>
      <dgm:t>
        <a:bodyPr/>
        <a:lstStyle/>
        <a:p>
          <a:r>
            <a:rPr lang="es-ES"/>
            <a:t>2. El empleador tiene que dar a conocer con quince (15) días de anticipación, la fecha en que le concederá la vacaciones.</a:t>
          </a:r>
          <a:endParaRPr lang="en-US"/>
        </a:p>
      </dgm:t>
    </dgm:pt>
    <dgm:pt modelId="{3A932BA5-4055-4E99-89DE-0E4B5E0DFAEB}" type="parTrans" cxnId="{68DAEC6F-8DE7-473E-B51C-386E244450FE}">
      <dgm:prSet/>
      <dgm:spPr/>
      <dgm:t>
        <a:bodyPr/>
        <a:lstStyle/>
        <a:p>
          <a:endParaRPr lang="en-US"/>
        </a:p>
      </dgm:t>
    </dgm:pt>
    <dgm:pt modelId="{460E91E3-9E04-4038-9016-55146393F524}" type="sibTrans" cxnId="{68DAEC6F-8DE7-473E-B51C-386E244450FE}">
      <dgm:prSet/>
      <dgm:spPr/>
      <dgm:t>
        <a:bodyPr/>
        <a:lstStyle/>
        <a:p>
          <a:endParaRPr lang="en-US"/>
        </a:p>
      </dgm:t>
    </dgm:pt>
    <dgm:pt modelId="{BB23B56A-AF9F-49E7-8F39-3F484434FB9C}">
      <dgm:prSet/>
      <dgm:spPr/>
      <dgm:t>
        <a:bodyPr/>
        <a:lstStyle/>
        <a:p>
          <a:r>
            <a:rPr lang="es-ES"/>
            <a:t>3. Todo empleador debe llevar un registro especial de vacaciones en que el anotará la fecha en que ha ingresado al establecimiento cada trabajador, la fecha en que toma sus vacaciones anuales y en que las termina y la remuneración recibida por las mismas.</a:t>
          </a:r>
          <a:endParaRPr lang="en-US"/>
        </a:p>
      </dgm:t>
    </dgm:pt>
    <dgm:pt modelId="{5DB15F50-E480-4B56-ADB3-2C385627D232}" type="parTrans" cxnId="{578A9D8D-FEBD-40E6-964C-1531C6C61917}">
      <dgm:prSet/>
      <dgm:spPr/>
      <dgm:t>
        <a:bodyPr/>
        <a:lstStyle/>
        <a:p>
          <a:endParaRPr lang="en-US"/>
        </a:p>
      </dgm:t>
    </dgm:pt>
    <dgm:pt modelId="{6E8A7062-1EF2-4E17-A5A6-71BC4F48B872}" type="sibTrans" cxnId="{578A9D8D-FEBD-40E6-964C-1531C6C61917}">
      <dgm:prSet/>
      <dgm:spPr/>
      <dgm:t>
        <a:bodyPr/>
        <a:lstStyle/>
        <a:p>
          <a:endParaRPr lang="en-US"/>
        </a:p>
      </dgm:t>
    </dgm:pt>
    <dgm:pt modelId="{126DEC09-DB1E-4349-9BFF-D2471BF7C0D8}" type="pres">
      <dgm:prSet presAssocID="{C1A88A32-7B4F-4519-A22B-EE90D9147512}" presName="linear" presStyleCnt="0">
        <dgm:presLayoutVars>
          <dgm:animLvl val="lvl"/>
          <dgm:resizeHandles val="exact"/>
        </dgm:presLayoutVars>
      </dgm:prSet>
      <dgm:spPr/>
    </dgm:pt>
    <dgm:pt modelId="{64940574-4469-49FF-8AA9-FD3188C35881}" type="pres">
      <dgm:prSet presAssocID="{20F716E0-4ACD-4033-B8FB-E2FF0796CFF0}" presName="parentText" presStyleLbl="node1" presStyleIdx="0" presStyleCnt="3">
        <dgm:presLayoutVars>
          <dgm:chMax val="0"/>
          <dgm:bulletEnabled val="1"/>
        </dgm:presLayoutVars>
      </dgm:prSet>
      <dgm:spPr/>
    </dgm:pt>
    <dgm:pt modelId="{D09C3F3D-8E93-4A33-861E-DA403AAA5BC3}" type="pres">
      <dgm:prSet presAssocID="{76597FCD-E6D2-4878-BFD6-BD0CA2F9C5F1}" presName="spacer" presStyleCnt="0"/>
      <dgm:spPr/>
    </dgm:pt>
    <dgm:pt modelId="{28D2F38D-402E-43FB-BB67-3305059F8405}" type="pres">
      <dgm:prSet presAssocID="{9F721C16-F331-44AF-B6ED-319550E3364B}" presName="parentText" presStyleLbl="node1" presStyleIdx="1" presStyleCnt="3">
        <dgm:presLayoutVars>
          <dgm:chMax val="0"/>
          <dgm:bulletEnabled val="1"/>
        </dgm:presLayoutVars>
      </dgm:prSet>
      <dgm:spPr/>
    </dgm:pt>
    <dgm:pt modelId="{0EFFA5AD-4E74-4D84-AB68-3E2D6BF3A25D}" type="pres">
      <dgm:prSet presAssocID="{460E91E3-9E04-4038-9016-55146393F524}" presName="spacer" presStyleCnt="0"/>
      <dgm:spPr/>
    </dgm:pt>
    <dgm:pt modelId="{36C9B618-CE17-4535-8DED-6ECD8B5C5653}" type="pres">
      <dgm:prSet presAssocID="{BB23B56A-AF9F-49E7-8F39-3F484434FB9C}" presName="parentText" presStyleLbl="node1" presStyleIdx="2" presStyleCnt="3">
        <dgm:presLayoutVars>
          <dgm:chMax val="0"/>
          <dgm:bulletEnabled val="1"/>
        </dgm:presLayoutVars>
      </dgm:prSet>
      <dgm:spPr/>
    </dgm:pt>
  </dgm:ptLst>
  <dgm:cxnLst>
    <dgm:cxn modelId="{D06C3202-DD7B-41B6-8F9A-9B5BDF5F6151}" type="presOf" srcId="{C1A88A32-7B4F-4519-A22B-EE90D9147512}" destId="{126DEC09-DB1E-4349-9BFF-D2471BF7C0D8}" srcOrd="0" destOrd="0" presId="urn:microsoft.com/office/officeart/2005/8/layout/vList2"/>
    <dgm:cxn modelId="{68DAEC6F-8DE7-473E-B51C-386E244450FE}" srcId="{C1A88A32-7B4F-4519-A22B-EE90D9147512}" destId="{9F721C16-F331-44AF-B6ED-319550E3364B}" srcOrd="1" destOrd="0" parTransId="{3A932BA5-4055-4E99-89DE-0E4B5E0DFAEB}" sibTransId="{460E91E3-9E04-4038-9016-55146393F524}"/>
    <dgm:cxn modelId="{3F354A70-4677-49DC-8847-16058837BD55}" type="presOf" srcId="{BB23B56A-AF9F-49E7-8F39-3F484434FB9C}" destId="{36C9B618-CE17-4535-8DED-6ECD8B5C5653}" srcOrd="0" destOrd="0" presId="urn:microsoft.com/office/officeart/2005/8/layout/vList2"/>
    <dgm:cxn modelId="{D9426C7F-EC14-4E21-A472-2ED67031AF76}" type="presOf" srcId="{9F721C16-F331-44AF-B6ED-319550E3364B}" destId="{28D2F38D-402E-43FB-BB67-3305059F8405}" srcOrd="0" destOrd="0" presId="urn:microsoft.com/office/officeart/2005/8/layout/vList2"/>
    <dgm:cxn modelId="{578A9D8D-FEBD-40E6-964C-1531C6C61917}" srcId="{C1A88A32-7B4F-4519-A22B-EE90D9147512}" destId="{BB23B56A-AF9F-49E7-8F39-3F484434FB9C}" srcOrd="2" destOrd="0" parTransId="{5DB15F50-E480-4B56-ADB3-2C385627D232}" sibTransId="{6E8A7062-1EF2-4E17-A5A6-71BC4F48B872}"/>
    <dgm:cxn modelId="{9B1ED9B2-B6AC-4EEB-8FD8-6C04C6F6508B}" srcId="{C1A88A32-7B4F-4519-A22B-EE90D9147512}" destId="{20F716E0-4ACD-4033-B8FB-E2FF0796CFF0}" srcOrd="0" destOrd="0" parTransId="{9F7FF2F4-4718-4DFE-8AB0-54628E40A58F}" sibTransId="{76597FCD-E6D2-4878-BFD6-BD0CA2F9C5F1}"/>
    <dgm:cxn modelId="{B0CF7EFF-76DE-40EE-BFF2-0A58E8C811EB}" type="presOf" srcId="{20F716E0-4ACD-4033-B8FB-E2FF0796CFF0}" destId="{64940574-4469-49FF-8AA9-FD3188C35881}" srcOrd="0" destOrd="0" presId="urn:microsoft.com/office/officeart/2005/8/layout/vList2"/>
    <dgm:cxn modelId="{9AF754B7-6594-4AB2-987D-DCDE1E3AB053}" type="presParOf" srcId="{126DEC09-DB1E-4349-9BFF-D2471BF7C0D8}" destId="{64940574-4469-49FF-8AA9-FD3188C35881}" srcOrd="0" destOrd="0" presId="urn:microsoft.com/office/officeart/2005/8/layout/vList2"/>
    <dgm:cxn modelId="{A5BDA02B-0AFE-4DA5-8921-E5CEB3C75338}" type="presParOf" srcId="{126DEC09-DB1E-4349-9BFF-D2471BF7C0D8}" destId="{D09C3F3D-8E93-4A33-861E-DA403AAA5BC3}" srcOrd="1" destOrd="0" presId="urn:microsoft.com/office/officeart/2005/8/layout/vList2"/>
    <dgm:cxn modelId="{161F85E2-6B58-4810-B67B-67AB94D3C6B3}" type="presParOf" srcId="{126DEC09-DB1E-4349-9BFF-D2471BF7C0D8}" destId="{28D2F38D-402E-43FB-BB67-3305059F8405}" srcOrd="2" destOrd="0" presId="urn:microsoft.com/office/officeart/2005/8/layout/vList2"/>
    <dgm:cxn modelId="{D3E3393C-EF7D-42D4-B217-93C10F35C05D}" type="presParOf" srcId="{126DEC09-DB1E-4349-9BFF-D2471BF7C0D8}" destId="{0EFFA5AD-4E74-4D84-AB68-3E2D6BF3A25D}" srcOrd="3" destOrd="0" presId="urn:microsoft.com/office/officeart/2005/8/layout/vList2"/>
    <dgm:cxn modelId="{D06D9D41-47D5-4CE7-9A56-992714978754}" type="presParOf" srcId="{126DEC09-DB1E-4349-9BFF-D2471BF7C0D8}" destId="{36C9B618-CE17-4535-8DED-6ECD8B5C56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77F00A-97E7-4A0F-B3E9-2FE1FF2ED3C7}" type="doc">
      <dgm:prSet loTypeId="urn:microsoft.com/office/officeart/2005/8/layout/matrix2" loCatId="matrix" qsTypeId="urn:microsoft.com/office/officeart/2005/8/quickstyle/simple1" qsCatId="simple" csTypeId="urn:microsoft.com/office/officeart/2005/8/colors/colorful5" csCatId="colorful"/>
      <dgm:spPr/>
      <dgm:t>
        <a:bodyPr/>
        <a:lstStyle/>
        <a:p>
          <a:endParaRPr lang="en-US"/>
        </a:p>
      </dgm:t>
    </dgm:pt>
    <dgm:pt modelId="{13EDEE29-6844-4D55-ADF7-1935426ADC2F}">
      <dgm:prSet/>
      <dgm:spPr/>
      <dgm:t>
        <a:bodyPr/>
        <a:lstStyle/>
        <a:p>
          <a:r>
            <a:rPr lang="es-ES"/>
            <a:t>En todo caso, el trabajador gozara anualmente, por lo menos de seis (6) días hábiles continuos de vacaciones, los que no son acumulables.</a:t>
          </a:r>
          <a:endParaRPr lang="en-US"/>
        </a:p>
      </dgm:t>
    </dgm:pt>
    <dgm:pt modelId="{79CB4912-5B28-4628-A984-47B81E7C2417}" type="parTrans" cxnId="{F7992510-BCF3-4E9F-993D-3BF4D39A25B8}">
      <dgm:prSet/>
      <dgm:spPr/>
      <dgm:t>
        <a:bodyPr/>
        <a:lstStyle/>
        <a:p>
          <a:endParaRPr lang="en-US"/>
        </a:p>
      </dgm:t>
    </dgm:pt>
    <dgm:pt modelId="{0501F908-4AFF-48E1-A092-57F959839D2D}" type="sibTrans" cxnId="{F7992510-BCF3-4E9F-993D-3BF4D39A25B8}">
      <dgm:prSet/>
      <dgm:spPr/>
      <dgm:t>
        <a:bodyPr/>
        <a:lstStyle/>
        <a:p>
          <a:endParaRPr lang="en-US"/>
        </a:p>
      </dgm:t>
    </dgm:pt>
    <dgm:pt modelId="{72AF3D83-40FE-4EB7-A60E-030A7B72021F}">
      <dgm:prSet/>
      <dgm:spPr/>
      <dgm:t>
        <a:bodyPr/>
        <a:lstStyle/>
        <a:p>
          <a:r>
            <a:rPr lang="es-ES"/>
            <a:t>2. Las partes pueden convenir en acumular los días restantes de vacaciones hasta por dos años.</a:t>
          </a:r>
          <a:endParaRPr lang="en-US"/>
        </a:p>
      </dgm:t>
    </dgm:pt>
    <dgm:pt modelId="{DB7F6F88-EEBB-47C4-8C63-EC924931E5D6}" type="parTrans" cxnId="{A267A6E0-3EF9-406C-BB16-4CC083951A64}">
      <dgm:prSet/>
      <dgm:spPr/>
      <dgm:t>
        <a:bodyPr/>
        <a:lstStyle/>
        <a:p>
          <a:endParaRPr lang="en-US"/>
        </a:p>
      </dgm:t>
    </dgm:pt>
    <dgm:pt modelId="{AA7C8EBD-7A9C-438F-9057-3807C545E609}" type="sibTrans" cxnId="{A267A6E0-3EF9-406C-BB16-4CC083951A64}">
      <dgm:prSet/>
      <dgm:spPr/>
      <dgm:t>
        <a:bodyPr/>
        <a:lstStyle/>
        <a:p>
          <a:endParaRPr lang="en-US"/>
        </a:p>
      </dgm:t>
    </dgm:pt>
    <dgm:pt modelId="{26A48A17-B654-4698-8C65-B1B88D992327}">
      <dgm:prSet/>
      <dgm:spPr/>
      <dgm:t>
        <a:bodyPr/>
        <a:lstStyle/>
        <a:p>
          <a:r>
            <a:rPr lang="es-ES"/>
            <a:t>3. La acumulación puede ser hasta por cuatro (4) años, cuando se trate de trabajadores técnicos, especializados, de confianza, de manejo o de extranjeros que presten sus servicios en lugares distintos a los de la residencia de sus familiares.</a:t>
          </a:r>
          <a:endParaRPr lang="en-US"/>
        </a:p>
      </dgm:t>
    </dgm:pt>
    <dgm:pt modelId="{228246D4-DEB2-4722-9B62-91E52E5B6AA1}" type="parTrans" cxnId="{4F3ECF86-2320-4643-B3A8-298620E3C563}">
      <dgm:prSet/>
      <dgm:spPr/>
      <dgm:t>
        <a:bodyPr/>
        <a:lstStyle/>
        <a:p>
          <a:endParaRPr lang="en-US"/>
        </a:p>
      </dgm:t>
    </dgm:pt>
    <dgm:pt modelId="{60C6AC26-D185-48ED-B3B7-8A7848EC507B}" type="sibTrans" cxnId="{4F3ECF86-2320-4643-B3A8-298620E3C563}">
      <dgm:prSet/>
      <dgm:spPr/>
      <dgm:t>
        <a:bodyPr/>
        <a:lstStyle/>
        <a:p>
          <a:endParaRPr lang="en-US"/>
        </a:p>
      </dgm:t>
    </dgm:pt>
    <dgm:pt modelId="{11A64A9E-1870-41C0-A58D-461D170F4B66}">
      <dgm:prSet/>
      <dgm:spPr/>
      <dgm:t>
        <a:bodyPr/>
        <a:lstStyle/>
        <a:p>
          <a:r>
            <a:rPr lang="es-ES"/>
            <a:t>4. Si el trabajador goza únicamente de seis (6) días de vacaciones en un año, se presume que acumula los días restantes de vacaciones a las posteriores, en términos del presente artículo.</a:t>
          </a:r>
          <a:endParaRPr lang="en-US"/>
        </a:p>
      </dgm:t>
    </dgm:pt>
    <dgm:pt modelId="{411518AE-5596-45A0-8D6E-38501314FFBE}" type="parTrans" cxnId="{A2C0343C-3727-4ACC-97DC-EAA1A5CDBA72}">
      <dgm:prSet/>
      <dgm:spPr/>
      <dgm:t>
        <a:bodyPr/>
        <a:lstStyle/>
        <a:p>
          <a:endParaRPr lang="en-US"/>
        </a:p>
      </dgm:t>
    </dgm:pt>
    <dgm:pt modelId="{1F823BEF-E903-47FD-977D-CE97E6AAF72F}" type="sibTrans" cxnId="{A2C0343C-3727-4ACC-97DC-EAA1A5CDBA72}">
      <dgm:prSet/>
      <dgm:spPr/>
      <dgm:t>
        <a:bodyPr/>
        <a:lstStyle/>
        <a:p>
          <a:endParaRPr lang="en-US"/>
        </a:p>
      </dgm:t>
    </dgm:pt>
    <dgm:pt modelId="{1E24CAF5-2864-44DB-A152-D3D7A3671C88}" type="pres">
      <dgm:prSet presAssocID="{B377F00A-97E7-4A0F-B3E9-2FE1FF2ED3C7}" presName="matrix" presStyleCnt="0">
        <dgm:presLayoutVars>
          <dgm:chMax val="1"/>
          <dgm:dir/>
          <dgm:resizeHandles val="exact"/>
        </dgm:presLayoutVars>
      </dgm:prSet>
      <dgm:spPr/>
    </dgm:pt>
    <dgm:pt modelId="{DC82BC1A-3F3B-4169-8512-33FEB0644D4D}" type="pres">
      <dgm:prSet presAssocID="{B377F00A-97E7-4A0F-B3E9-2FE1FF2ED3C7}" presName="axisShape" presStyleLbl="bgShp" presStyleIdx="0" presStyleCnt="1"/>
      <dgm:spPr/>
    </dgm:pt>
    <dgm:pt modelId="{BD93C514-1D91-439D-9445-3C6DAD79C796}" type="pres">
      <dgm:prSet presAssocID="{B377F00A-97E7-4A0F-B3E9-2FE1FF2ED3C7}" presName="rect1" presStyleLbl="node1" presStyleIdx="0" presStyleCnt="4">
        <dgm:presLayoutVars>
          <dgm:chMax val="0"/>
          <dgm:chPref val="0"/>
          <dgm:bulletEnabled val="1"/>
        </dgm:presLayoutVars>
      </dgm:prSet>
      <dgm:spPr/>
    </dgm:pt>
    <dgm:pt modelId="{67B28CCF-35E0-4D73-8A0B-0B246C7AF34D}" type="pres">
      <dgm:prSet presAssocID="{B377F00A-97E7-4A0F-B3E9-2FE1FF2ED3C7}" presName="rect2" presStyleLbl="node1" presStyleIdx="1" presStyleCnt="4">
        <dgm:presLayoutVars>
          <dgm:chMax val="0"/>
          <dgm:chPref val="0"/>
          <dgm:bulletEnabled val="1"/>
        </dgm:presLayoutVars>
      </dgm:prSet>
      <dgm:spPr/>
    </dgm:pt>
    <dgm:pt modelId="{6B2E51BB-2678-46F8-9038-2612EAEBD555}" type="pres">
      <dgm:prSet presAssocID="{B377F00A-97E7-4A0F-B3E9-2FE1FF2ED3C7}" presName="rect3" presStyleLbl="node1" presStyleIdx="2" presStyleCnt="4">
        <dgm:presLayoutVars>
          <dgm:chMax val="0"/>
          <dgm:chPref val="0"/>
          <dgm:bulletEnabled val="1"/>
        </dgm:presLayoutVars>
      </dgm:prSet>
      <dgm:spPr/>
    </dgm:pt>
    <dgm:pt modelId="{EDABE7AE-2394-496C-AFC0-07506219AC44}" type="pres">
      <dgm:prSet presAssocID="{B377F00A-97E7-4A0F-B3E9-2FE1FF2ED3C7}" presName="rect4" presStyleLbl="node1" presStyleIdx="3" presStyleCnt="4">
        <dgm:presLayoutVars>
          <dgm:chMax val="0"/>
          <dgm:chPref val="0"/>
          <dgm:bulletEnabled val="1"/>
        </dgm:presLayoutVars>
      </dgm:prSet>
      <dgm:spPr/>
    </dgm:pt>
  </dgm:ptLst>
  <dgm:cxnLst>
    <dgm:cxn modelId="{F7992510-BCF3-4E9F-993D-3BF4D39A25B8}" srcId="{B377F00A-97E7-4A0F-B3E9-2FE1FF2ED3C7}" destId="{13EDEE29-6844-4D55-ADF7-1935426ADC2F}" srcOrd="0" destOrd="0" parTransId="{79CB4912-5B28-4628-A984-47B81E7C2417}" sibTransId="{0501F908-4AFF-48E1-A092-57F959839D2D}"/>
    <dgm:cxn modelId="{303F662C-CB6D-4CF2-92AB-7A7681A5F85D}" type="presOf" srcId="{11A64A9E-1870-41C0-A58D-461D170F4B66}" destId="{EDABE7AE-2394-496C-AFC0-07506219AC44}" srcOrd="0" destOrd="0" presId="urn:microsoft.com/office/officeart/2005/8/layout/matrix2"/>
    <dgm:cxn modelId="{A2C0343C-3727-4ACC-97DC-EAA1A5CDBA72}" srcId="{B377F00A-97E7-4A0F-B3E9-2FE1FF2ED3C7}" destId="{11A64A9E-1870-41C0-A58D-461D170F4B66}" srcOrd="3" destOrd="0" parTransId="{411518AE-5596-45A0-8D6E-38501314FFBE}" sibTransId="{1F823BEF-E903-47FD-977D-CE97E6AAF72F}"/>
    <dgm:cxn modelId="{4F3ECF86-2320-4643-B3A8-298620E3C563}" srcId="{B377F00A-97E7-4A0F-B3E9-2FE1FF2ED3C7}" destId="{26A48A17-B654-4698-8C65-B1B88D992327}" srcOrd="2" destOrd="0" parTransId="{228246D4-DEB2-4722-9B62-91E52E5B6AA1}" sibTransId="{60C6AC26-D185-48ED-B3B7-8A7848EC507B}"/>
    <dgm:cxn modelId="{6983FB92-9A15-441E-A9ED-A5B490E9082E}" type="presOf" srcId="{72AF3D83-40FE-4EB7-A60E-030A7B72021F}" destId="{67B28CCF-35E0-4D73-8A0B-0B246C7AF34D}" srcOrd="0" destOrd="0" presId="urn:microsoft.com/office/officeart/2005/8/layout/matrix2"/>
    <dgm:cxn modelId="{C2D32197-FEC3-4C52-988A-149F0CCE7682}" type="presOf" srcId="{13EDEE29-6844-4D55-ADF7-1935426ADC2F}" destId="{BD93C514-1D91-439D-9445-3C6DAD79C796}" srcOrd="0" destOrd="0" presId="urn:microsoft.com/office/officeart/2005/8/layout/matrix2"/>
    <dgm:cxn modelId="{978E9E9A-4411-4194-99BA-28E764FBED81}" type="presOf" srcId="{26A48A17-B654-4698-8C65-B1B88D992327}" destId="{6B2E51BB-2678-46F8-9038-2612EAEBD555}" srcOrd="0" destOrd="0" presId="urn:microsoft.com/office/officeart/2005/8/layout/matrix2"/>
    <dgm:cxn modelId="{CE1CAFAB-DA10-4B14-A9CB-385E9C98C26B}" type="presOf" srcId="{B377F00A-97E7-4A0F-B3E9-2FE1FF2ED3C7}" destId="{1E24CAF5-2864-44DB-A152-D3D7A3671C88}" srcOrd="0" destOrd="0" presId="urn:microsoft.com/office/officeart/2005/8/layout/matrix2"/>
    <dgm:cxn modelId="{A267A6E0-3EF9-406C-BB16-4CC083951A64}" srcId="{B377F00A-97E7-4A0F-B3E9-2FE1FF2ED3C7}" destId="{72AF3D83-40FE-4EB7-A60E-030A7B72021F}" srcOrd="1" destOrd="0" parTransId="{DB7F6F88-EEBB-47C4-8C63-EC924931E5D6}" sibTransId="{AA7C8EBD-7A9C-438F-9057-3807C545E609}"/>
    <dgm:cxn modelId="{4B877813-C58C-44B4-B10D-D07CBB76AED8}" type="presParOf" srcId="{1E24CAF5-2864-44DB-A152-D3D7A3671C88}" destId="{DC82BC1A-3F3B-4169-8512-33FEB0644D4D}" srcOrd="0" destOrd="0" presId="urn:microsoft.com/office/officeart/2005/8/layout/matrix2"/>
    <dgm:cxn modelId="{B51077CD-6DB7-4585-BA0E-DBFA910BA21B}" type="presParOf" srcId="{1E24CAF5-2864-44DB-A152-D3D7A3671C88}" destId="{BD93C514-1D91-439D-9445-3C6DAD79C796}" srcOrd="1" destOrd="0" presId="urn:microsoft.com/office/officeart/2005/8/layout/matrix2"/>
    <dgm:cxn modelId="{80619C36-31E0-4ACF-8D06-0B2D88B39D24}" type="presParOf" srcId="{1E24CAF5-2864-44DB-A152-D3D7A3671C88}" destId="{67B28CCF-35E0-4D73-8A0B-0B246C7AF34D}" srcOrd="2" destOrd="0" presId="urn:microsoft.com/office/officeart/2005/8/layout/matrix2"/>
    <dgm:cxn modelId="{476714A6-2D2F-446E-BB17-6353CD859BA3}" type="presParOf" srcId="{1E24CAF5-2864-44DB-A152-D3D7A3671C88}" destId="{6B2E51BB-2678-46F8-9038-2612EAEBD555}" srcOrd="3" destOrd="0" presId="urn:microsoft.com/office/officeart/2005/8/layout/matrix2"/>
    <dgm:cxn modelId="{5B48A904-2ADA-4A62-8515-2FB081791F52}" type="presParOf" srcId="{1E24CAF5-2864-44DB-A152-D3D7A3671C88}" destId="{EDABE7AE-2394-496C-AFC0-07506219AC44}"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A5DC9-C425-4C91-AD89-5BACCD603DAA}">
      <dsp:nvSpPr>
        <dsp:cNvPr id="0" name=""/>
        <dsp:cNvSpPr/>
      </dsp:nvSpPr>
      <dsp:spPr>
        <a:xfrm>
          <a:off x="0" y="126100"/>
          <a:ext cx="6666833" cy="25648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a:t>Los trabajadores que hubieren prestado sus servicios durante un año tienen derecho a quince (15) días hábiles consecutivos de vacaciones remuneradas.</a:t>
          </a:r>
          <a:endParaRPr lang="en-US" sz="2500" kern="1200"/>
        </a:p>
      </dsp:txBody>
      <dsp:txXfrm>
        <a:off x="125206" y="251306"/>
        <a:ext cx="6416421" cy="2314447"/>
      </dsp:txXfrm>
    </dsp:sp>
    <dsp:sp modelId="{EEC43CD0-CA80-4608-BAC3-E418A7FBA8A3}">
      <dsp:nvSpPr>
        <dsp:cNvPr id="0" name=""/>
        <dsp:cNvSpPr/>
      </dsp:nvSpPr>
      <dsp:spPr>
        <a:xfrm>
          <a:off x="0" y="2762960"/>
          <a:ext cx="6666833" cy="256485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a:t>Los profesionales y ayudantes que trabajan en establecimientos privados dedicados a la lucha contra la tuberculosis, y los ocupados en la aplicación de rayos X, tienen derecho a gozar de quince (15) días de vacaciones remuneradas por cada seis (6) meses de servicios prestados.</a:t>
          </a:r>
          <a:endParaRPr lang="en-US" sz="2500" kern="1200"/>
        </a:p>
      </dsp:txBody>
      <dsp:txXfrm>
        <a:off x="125206" y="2888166"/>
        <a:ext cx="6416421" cy="2314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40574-4469-49FF-8AA9-FD3188C35881}">
      <dsp:nvSpPr>
        <dsp:cNvPr id="0" name=""/>
        <dsp:cNvSpPr/>
      </dsp:nvSpPr>
      <dsp:spPr>
        <a:xfrm>
          <a:off x="0" y="30449"/>
          <a:ext cx="6492875" cy="1645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1. La época de las vacaciones debe ser señalada por el empleador a más tardar dentro del año subsiguiente, y ellas deben ser concedidas oficiosamente o a petición del trabajador, sin perjudicar el servicio y la efectividad del descanso.</a:t>
          </a:r>
          <a:endParaRPr lang="en-US" sz="1900" kern="1200"/>
        </a:p>
      </dsp:txBody>
      <dsp:txXfrm>
        <a:off x="80303" y="110752"/>
        <a:ext cx="6332269" cy="1484414"/>
      </dsp:txXfrm>
    </dsp:sp>
    <dsp:sp modelId="{28D2F38D-402E-43FB-BB67-3305059F8405}">
      <dsp:nvSpPr>
        <dsp:cNvPr id="0" name=""/>
        <dsp:cNvSpPr/>
      </dsp:nvSpPr>
      <dsp:spPr>
        <a:xfrm>
          <a:off x="0" y="1730190"/>
          <a:ext cx="6492875" cy="16450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2. El empleador tiene que dar a conocer con quince (15) días de anticipación, la fecha en que le concederá la vacaciones.</a:t>
          </a:r>
          <a:endParaRPr lang="en-US" sz="1900" kern="1200"/>
        </a:p>
      </dsp:txBody>
      <dsp:txXfrm>
        <a:off x="80303" y="1810493"/>
        <a:ext cx="6332269" cy="1484414"/>
      </dsp:txXfrm>
    </dsp:sp>
    <dsp:sp modelId="{36C9B618-CE17-4535-8DED-6ECD8B5C5653}">
      <dsp:nvSpPr>
        <dsp:cNvPr id="0" name=""/>
        <dsp:cNvSpPr/>
      </dsp:nvSpPr>
      <dsp:spPr>
        <a:xfrm>
          <a:off x="0" y="3429930"/>
          <a:ext cx="6492875" cy="16450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3. Todo empleador debe llevar un registro especial de vacaciones en que el anotará la fecha en que ha ingresado al establecimiento cada trabajador, la fecha en que toma sus vacaciones anuales y en que las termina y la remuneración recibida por las mismas.</a:t>
          </a:r>
          <a:endParaRPr lang="en-US" sz="1900" kern="1200"/>
        </a:p>
      </dsp:txBody>
      <dsp:txXfrm>
        <a:off x="80303" y="3510233"/>
        <a:ext cx="6332269" cy="1484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2BC1A-3F3B-4169-8512-33FEB0644D4D}">
      <dsp:nvSpPr>
        <dsp:cNvPr id="0" name=""/>
        <dsp:cNvSpPr/>
      </dsp:nvSpPr>
      <dsp:spPr>
        <a:xfrm>
          <a:off x="425195" y="0"/>
          <a:ext cx="5513832" cy="5513832"/>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3C514-1D91-439D-9445-3C6DAD79C796}">
      <dsp:nvSpPr>
        <dsp:cNvPr id="0" name=""/>
        <dsp:cNvSpPr/>
      </dsp:nvSpPr>
      <dsp:spPr>
        <a:xfrm>
          <a:off x="783595" y="358399"/>
          <a:ext cx="2205532" cy="220553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a:t>En todo caso, el trabajador gozara anualmente, por lo menos de seis (6) días hábiles continuos de vacaciones, los que no son acumulables.</a:t>
          </a:r>
          <a:endParaRPr lang="en-US" sz="1300" kern="1200"/>
        </a:p>
      </dsp:txBody>
      <dsp:txXfrm>
        <a:off x="891260" y="466064"/>
        <a:ext cx="1990202" cy="1990202"/>
      </dsp:txXfrm>
    </dsp:sp>
    <dsp:sp modelId="{67B28CCF-35E0-4D73-8A0B-0B246C7AF34D}">
      <dsp:nvSpPr>
        <dsp:cNvPr id="0" name=""/>
        <dsp:cNvSpPr/>
      </dsp:nvSpPr>
      <dsp:spPr>
        <a:xfrm>
          <a:off x="3375096" y="358399"/>
          <a:ext cx="2205532" cy="220553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a:t>2. Las partes pueden convenir en acumular los días restantes de vacaciones hasta por dos años.</a:t>
          </a:r>
          <a:endParaRPr lang="en-US" sz="1300" kern="1200"/>
        </a:p>
      </dsp:txBody>
      <dsp:txXfrm>
        <a:off x="3482761" y="466064"/>
        <a:ext cx="1990202" cy="1990202"/>
      </dsp:txXfrm>
    </dsp:sp>
    <dsp:sp modelId="{6B2E51BB-2678-46F8-9038-2612EAEBD555}">
      <dsp:nvSpPr>
        <dsp:cNvPr id="0" name=""/>
        <dsp:cNvSpPr/>
      </dsp:nvSpPr>
      <dsp:spPr>
        <a:xfrm>
          <a:off x="783595" y="2949900"/>
          <a:ext cx="2205532" cy="220553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a:t>3. La acumulación puede ser hasta por cuatro (4) años, cuando se trate de trabajadores técnicos, especializados, de confianza, de manejo o de extranjeros que presten sus servicios en lugares distintos a los de la residencia de sus familiares.</a:t>
          </a:r>
          <a:endParaRPr lang="en-US" sz="1300" kern="1200"/>
        </a:p>
      </dsp:txBody>
      <dsp:txXfrm>
        <a:off x="891260" y="3057565"/>
        <a:ext cx="1990202" cy="1990202"/>
      </dsp:txXfrm>
    </dsp:sp>
    <dsp:sp modelId="{EDABE7AE-2394-496C-AFC0-07506219AC44}">
      <dsp:nvSpPr>
        <dsp:cNvPr id="0" name=""/>
        <dsp:cNvSpPr/>
      </dsp:nvSpPr>
      <dsp:spPr>
        <a:xfrm>
          <a:off x="3375096" y="2949900"/>
          <a:ext cx="2205532" cy="220553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a:t>4. Si el trabajador goza únicamente de seis (6) días de vacaciones en un año, se presume que acumula los días restantes de vacaciones a las posteriores, en términos del presente artículo.</a:t>
          </a:r>
          <a:endParaRPr lang="en-US" sz="1300" kern="1200"/>
        </a:p>
      </dsp:txBody>
      <dsp:txXfrm>
        <a:off x="3482761" y="3057565"/>
        <a:ext cx="1990202" cy="19902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89CB5-583B-968E-0662-EBFE1E4663F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B4280C5-A995-DAFF-12DB-BE321B285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3CB0FB8-7D98-454D-5E3C-E1736D856EA4}"/>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5" name="Marcador de pie de página 4">
            <a:extLst>
              <a:ext uri="{FF2B5EF4-FFF2-40B4-BE49-F238E27FC236}">
                <a16:creationId xmlns:a16="http://schemas.microsoft.com/office/drawing/2014/main" id="{53A4F0AD-910F-2E55-AF49-2E1875670E8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0FD574E-600E-E4C8-8EBE-748D01C32ED7}"/>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54502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707C1-7806-2D1A-A1AC-3EC12074951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0F232E7-CDF9-7B9C-A2E6-B7D61713CF4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CB8FD88-2EAD-EBE3-D477-CA3D3A44B427}"/>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5" name="Marcador de pie de página 4">
            <a:extLst>
              <a:ext uri="{FF2B5EF4-FFF2-40B4-BE49-F238E27FC236}">
                <a16:creationId xmlns:a16="http://schemas.microsoft.com/office/drawing/2014/main" id="{DB4E4273-0617-027A-4FFC-8C41592EFE4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5583BBA-28A6-559D-521D-4D1A049C2533}"/>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392932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05F4CB5-C847-5FBC-DE5D-3818357E55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4F945E2-2743-3307-D62F-4A9A133FB3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575239B-DB9F-85CC-61E1-ED577722706B}"/>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5" name="Marcador de pie de página 4">
            <a:extLst>
              <a:ext uri="{FF2B5EF4-FFF2-40B4-BE49-F238E27FC236}">
                <a16:creationId xmlns:a16="http://schemas.microsoft.com/office/drawing/2014/main" id="{A7A9FB37-7F74-F83A-690D-352A7A49799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A520D89-5927-E343-307E-5782F30A29F9}"/>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397045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58F13-72DA-6FAC-1510-B62C9AB4566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82DF323-5258-C55A-F3CF-13692CBF599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BAB6B11-3929-B2F4-3583-C82C0C89F1D2}"/>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5" name="Marcador de pie de página 4">
            <a:extLst>
              <a:ext uri="{FF2B5EF4-FFF2-40B4-BE49-F238E27FC236}">
                <a16:creationId xmlns:a16="http://schemas.microsoft.com/office/drawing/2014/main" id="{1C5D3360-7DB2-9B31-04B4-0339765653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E803DEC-9AC1-5110-295A-7D0195B4AD03}"/>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302920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5F31F-31B4-282D-F0BE-95CACF9965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ABB61BF-7C20-1756-9732-6AAF81544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9826FB6-CEAB-6069-5DAF-AA189B270625}"/>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5" name="Marcador de pie de página 4">
            <a:extLst>
              <a:ext uri="{FF2B5EF4-FFF2-40B4-BE49-F238E27FC236}">
                <a16:creationId xmlns:a16="http://schemas.microsoft.com/office/drawing/2014/main" id="{8AB6880D-C7EF-BCC0-19C9-0A989EC846D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BC9B2EA-E049-B722-2E24-510902BE29ED}"/>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75463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47632-0F48-15D5-8134-4D6E65E5AFA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B824A3D-0931-563B-1672-3822C2806B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5276C2E-4800-4B24-8A05-5358EC60C9F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8F53101-465E-F620-14FD-67BAA7227295}"/>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6" name="Marcador de pie de página 5">
            <a:extLst>
              <a:ext uri="{FF2B5EF4-FFF2-40B4-BE49-F238E27FC236}">
                <a16:creationId xmlns:a16="http://schemas.microsoft.com/office/drawing/2014/main" id="{A7E19584-23B8-EF69-4268-C3AA8C4E919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860281B-6B13-FDE3-B15B-3031616956D3}"/>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310684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1E41B-E2B2-934F-3487-2C9987F4C1F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F49759C-0E48-5394-E5E2-9448718D1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E36D15-0A22-4EF7-26A9-A74B6834DE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322830F-24C3-21C7-A549-F15779379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673955-E765-9951-7403-48F8D94A9A3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2259BB8-481E-12E3-87F8-86A8C49AF292}"/>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8" name="Marcador de pie de página 7">
            <a:extLst>
              <a:ext uri="{FF2B5EF4-FFF2-40B4-BE49-F238E27FC236}">
                <a16:creationId xmlns:a16="http://schemas.microsoft.com/office/drawing/2014/main" id="{EA3FBDA0-7609-DD50-37A1-22283517662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6FD60CD-5187-2B00-5F28-77C116A44533}"/>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38546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EE769-D7D5-056D-EE51-EF0F1AF79A6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6D8046F-93C0-6406-B597-1A3279CF6A03}"/>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4" name="Marcador de pie de página 3">
            <a:extLst>
              <a:ext uri="{FF2B5EF4-FFF2-40B4-BE49-F238E27FC236}">
                <a16:creationId xmlns:a16="http://schemas.microsoft.com/office/drawing/2014/main" id="{C229FDCB-6F5D-2EA6-D603-24D309BB7FD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3394F22-AA29-E296-7FE2-BCB22136323A}"/>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212916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579CC78-1E05-0052-8642-A0B7D42DD433}"/>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3" name="Marcador de pie de página 2">
            <a:extLst>
              <a:ext uri="{FF2B5EF4-FFF2-40B4-BE49-F238E27FC236}">
                <a16:creationId xmlns:a16="http://schemas.microsoft.com/office/drawing/2014/main" id="{7D99FBC4-07AF-22D2-EA33-C79B5A5792E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DE20EF8-41D0-03BD-D110-B7CD7230C13F}"/>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319554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D7637-F828-A37B-8B78-67C6D5A610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01E7270-3E41-DB44-0564-C53E42C3E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823CB86-5A88-8F13-D872-05479EEA3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62A2C4F-54A5-6221-897D-90C0325BC818}"/>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6" name="Marcador de pie de página 5">
            <a:extLst>
              <a:ext uri="{FF2B5EF4-FFF2-40B4-BE49-F238E27FC236}">
                <a16:creationId xmlns:a16="http://schemas.microsoft.com/office/drawing/2014/main" id="{3903730F-F544-63B8-9ABE-E67A43BB7D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67902C8-55A9-2022-1D5E-F36F16022673}"/>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22389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11657-5219-CCF9-AFBB-79DB7504C8F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FB2C198-1210-04C9-47F6-FE876C0C3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6930AB5-A32A-B0A5-F2F1-1F54CCC0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421860-29DD-4C37-A793-BCAE1E304A3B}"/>
              </a:ext>
            </a:extLst>
          </p:cNvPr>
          <p:cNvSpPr>
            <a:spLocks noGrp="1"/>
          </p:cNvSpPr>
          <p:nvPr>
            <p:ph type="dt" sz="half" idx="10"/>
          </p:nvPr>
        </p:nvSpPr>
        <p:spPr/>
        <p:txBody>
          <a:bodyPr/>
          <a:lstStyle/>
          <a:p>
            <a:fld id="{921BE9A0-B555-4152-8397-011DF5AD5F7F}" type="datetimeFigureOut">
              <a:rPr lang="es-CO" smtClean="0"/>
              <a:t>27/03/2023</a:t>
            </a:fld>
            <a:endParaRPr lang="es-CO"/>
          </a:p>
        </p:txBody>
      </p:sp>
      <p:sp>
        <p:nvSpPr>
          <p:cNvPr id="6" name="Marcador de pie de página 5">
            <a:extLst>
              <a:ext uri="{FF2B5EF4-FFF2-40B4-BE49-F238E27FC236}">
                <a16:creationId xmlns:a16="http://schemas.microsoft.com/office/drawing/2014/main" id="{A9E81198-5F8A-4036-C85B-E208B79DACD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67EE396-8269-CA5B-FC4E-16383D86EA1F}"/>
              </a:ext>
            </a:extLst>
          </p:cNvPr>
          <p:cNvSpPr>
            <a:spLocks noGrp="1"/>
          </p:cNvSpPr>
          <p:nvPr>
            <p:ph type="sldNum" sz="quarter" idx="12"/>
          </p:nvPr>
        </p:nvSpPr>
        <p:spPr/>
        <p:txBody>
          <a:bodyPr/>
          <a:lstStyle/>
          <a:p>
            <a:fld id="{4754255B-DD33-4D25-9EA5-75DDB8358FD5}" type="slidenum">
              <a:rPr lang="es-CO" smtClean="0"/>
              <a:t>‹Nº›</a:t>
            </a:fld>
            <a:endParaRPr lang="es-CO"/>
          </a:p>
        </p:txBody>
      </p:sp>
    </p:spTree>
    <p:extLst>
      <p:ext uri="{BB962C8B-B14F-4D97-AF65-F5344CB8AC3E}">
        <p14:creationId xmlns:p14="http://schemas.microsoft.com/office/powerpoint/2010/main" val="76329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6B1F68A-DA19-99AE-48DB-68423CEC6D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A06765-8323-918B-E0F0-9865B4CDC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D4D61E-51C6-4CF3-E0BB-97A1E441E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BE9A0-B555-4152-8397-011DF5AD5F7F}" type="datetimeFigureOut">
              <a:rPr lang="es-CO" smtClean="0"/>
              <a:t>27/03/2023</a:t>
            </a:fld>
            <a:endParaRPr lang="es-CO"/>
          </a:p>
        </p:txBody>
      </p:sp>
      <p:sp>
        <p:nvSpPr>
          <p:cNvPr id="5" name="Marcador de pie de página 4">
            <a:extLst>
              <a:ext uri="{FF2B5EF4-FFF2-40B4-BE49-F238E27FC236}">
                <a16:creationId xmlns:a16="http://schemas.microsoft.com/office/drawing/2014/main" id="{9886CA0A-01D8-2203-EF05-6704A75C2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7138FDB-C43E-2EB3-25DE-70110170D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4255B-DD33-4D25-9EA5-75DDB8358FD5}" type="slidenum">
              <a:rPr lang="es-CO" smtClean="0"/>
              <a:t>‹Nº›</a:t>
            </a:fld>
            <a:endParaRPr lang="es-CO"/>
          </a:p>
        </p:txBody>
      </p:sp>
    </p:spTree>
    <p:extLst>
      <p:ext uri="{BB962C8B-B14F-4D97-AF65-F5344CB8AC3E}">
        <p14:creationId xmlns:p14="http://schemas.microsoft.com/office/powerpoint/2010/main" val="2055502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63C5CE-57A6-15F9-731E-4F71DE9392FB}"/>
              </a:ext>
            </a:extLst>
          </p:cNvPr>
          <p:cNvSpPr>
            <a:spLocks noGrp="1"/>
          </p:cNvSpPr>
          <p:nvPr>
            <p:ph type="title"/>
          </p:nvPr>
        </p:nvSpPr>
        <p:spPr>
          <a:xfrm>
            <a:off x="586478" y="1683756"/>
            <a:ext cx="3115265" cy="2396359"/>
          </a:xfrm>
        </p:spPr>
        <p:txBody>
          <a:bodyPr anchor="b">
            <a:normAutofit/>
          </a:bodyPr>
          <a:lstStyle/>
          <a:p>
            <a:pPr algn="r"/>
            <a:r>
              <a:rPr lang="es-CO" sz="4000">
                <a:solidFill>
                  <a:srgbClr val="FFFFFF"/>
                </a:solidFill>
              </a:rPr>
              <a:t>             Vacaciones art. 186 C.S. del T.</a:t>
            </a:r>
          </a:p>
        </p:txBody>
      </p:sp>
      <p:graphicFrame>
        <p:nvGraphicFramePr>
          <p:cNvPr id="5" name="Marcador de contenido 2">
            <a:extLst>
              <a:ext uri="{FF2B5EF4-FFF2-40B4-BE49-F238E27FC236}">
                <a16:creationId xmlns:a16="http://schemas.microsoft.com/office/drawing/2014/main" id="{845DA12A-F813-A918-E439-B62B74BB6BC6}"/>
              </a:ext>
            </a:extLst>
          </p:cNvPr>
          <p:cNvGraphicFramePr>
            <a:graphicFrameLocks noGrp="1"/>
          </p:cNvGraphicFramePr>
          <p:nvPr>
            <p:ph idx="1"/>
            <p:extLst>
              <p:ext uri="{D42A27DB-BD31-4B8C-83A1-F6EECF244321}">
                <p14:modId xmlns:p14="http://schemas.microsoft.com/office/powerpoint/2010/main" val="5008400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58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B15B7E06-8F70-2834-EE8B-3F1F2358782A}"/>
              </a:ext>
            </a:extLst>
          </p:cNvPr>
          <p:cNvSpPr>
            <a:spLocks noGrp="1"/>
          </p:cNvSpPr>
          <p:nvPr>
            <p:ph type="title"/>
          </p:nvPr>
        </p:nvSpPr>
        <p:spPr>
          <a:xfrm>
            <a:off x="535020" y="685800"/>
            <a:ext cx="2780271" cy="5105400"/>
          </a:xfrm>
        </p:spPr>
        <p:txBody>
          <a:bodyPr>
            <a:normAutofit/>
          </a:bodyPr>
          <a:lstStyle/>
          <a:p>
            <a:r>
              <a:rPr lang="es-CO" sz="4000">
                <a:solidFill>
                  <a:srgbClr val="FFFFFF"/>
                </a:solidFill>
              </a:rPr>
              <a:t>            Art. 187 Época de las vacaciones</a:t>
            </a:r>
          </a:p>
        </p:txBody>
      </p:sp>
      <p:graphicFrame>
        <p:nvGraphicFramePr>
          <p:cNvPr id="5" name="Marcador de contenido 2">
            <a:extLst>
              <a:ext uri="{FF2B5EF4-FFF2-40B4-BE49-F238E27FC236}">
                <a16:creationId xmlns:a16="http://schemas.microsoft.com/office/drawing/2014/main" id="{A2658754-6E31-F763-C4CF-303C65E12DFE}"/>
              </a:ext>
            </a:extLst>
          </p:cNvPr>
          <p:cNvGraphicFramePr>
            <a:graphicFrameLocks noGrp="1"/>
          </p:cNvGraphicFramePr>
          <p:nvPr>
            <p:ph idx="1"/>
            <p:extLst>
              <p:ext uri="{D42A27DB-BD31-4B8C-83A1-F6EECF244321}">
                <p14:modId xmlns:p14="http://schemas.microsoft.com/office/powerpoint/2010/main" val="223786938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66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E2CFE4-BB7A-9553-7F52-F3686144B263}"/>
              </a:ext>
            </a:extLst>
          </p:cNvPr>
          <p:cNvSpPr>
            <a:spLocks noGrp="1"/>
          </p:cNvSpPr>
          <p:nvPr>
            <p:ph type="title"/>
          </p:nvPr>
        </p:nvSpPr>
        <p:spPr>
          <a:xfrm>
            <a:off x="5297762" y="329184"/>
            <a:ext cx="6251110" cy="1783080"/>
          </a:xfrm>
        </p:spPr>
        <p:txBody>
          <a:bodyPr anchor="b">
            <a:normAutofit/>
          </a:bodyPr>
          <a:lstStyle/>
          <a:p>
            <a:r>
              <a:rPr lang="es-CO" sz="5400"/>
              <a:t>                Artículo 188 Interrupción.</a:t>
            </a:r>
          </a:p>
        </p:txBody>
      </p:sp>
      <p:pic>
        <p:nvPicPr>
          <p:cNvPr id="16" name="Picture 4" descr="Un entramado multicolor con soporte productivo ensamblado en la arena blanca">
            <a:extLst>
              <a:ext uri="{FF2B5EF4-FFF2-40B4-BE49-F238E27FC236}">
                <a16:creationId xmlns:a16="http://schemas.microsoft.com/office/drawing/2014/main" id="{BEA35BB4-5D01-6B3A-EC83-0704647966CD}"/>
              </a:ext>
            </a:extLst>
          </p:cNvPr>
          <p:cNvPicPr>
            <a:picLocks noChangeAspect="1"/>
          </p:cNvPicPr>
          <p:nvPr/>
        </p:nvPicPr>
        <p:blipFill rotWithShape="1">
          <a:blip r:embed="rId2"/>
          <a:srcRect l="49562" r="510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A0D3BD6-D7B2-3D1C-5336-C321E8C3AD03}"/>
              </a:ext>
            </a:extLst>
          </p:cNvPr>
          <p:cNvSpPr>
            <a:spLocks noGrp="1"/>
          </p:cNvSpPr>
          <p:nvPr>
            <p:ph idx="1"/>
          </p:nvPr>
        </p:nvSpPr>
        <p:spPr>
          <a:xfrm>
            <a:off x="5297762" y="2706624"/>
            <a:ext cx="6251110" cy="3483864"/>
          </a:xfrm>
        </p:spPr>
        <p:txBody>
          <a:bodyPr>
            <a:normAutofit/>
          </a:bodyPr>
          <a:lstStyle/>
          <a:p>
            <a:pPr marL="0" indent="0">
              <a:buNone/>
            </a:pPr>
            <a:endParaRPr lang="es-ES" sz="2200" dirty="0"/>
          </a:p>
          <a:p>
            <a:r>
              <a:rPr lang="es-ES" sz="2200" dirty="0"/>
              <a:t>Si se presenta interrupción justificada en el disfrute de las vacaciones, el trabajador no pierde el derecho a reanudarlas.</a:t>
            </a:r>
          </a:p>
          <a:p>
            <a:endParaRPr lang="es-ES" sz="2200" dirty="0"/>
          </a:p>
          <a:p>
            <a:endParaRPr lang="es-ES" sz="2200" dirty="0"/>
          </a:p>
          <a:p>
            <a:endParaRPr lang="es-ES" sz="2200" dirty="0"/>
          </a:p>
          <a:p>
            <a:pPr marL="0" indent="0">
              <a:buNone/>
            </a:pPr>
            <a:endParaRPr lang="es-CO" sz="2200" dirty="0"/>
          </a:p>
        </p:txBody>
      </p:sp>
    </p:spTree>
    <p:extLst>
      <p:ext uri="{BB962C8B-B14F-4D97-AF65-F5344CB8AC3E}">
        <p14:creationId xmlns:p14="http://schemas.microsoft.com/office/powerpoint/2010/main" val="391662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67899941-580E-CF44-E941-305AD4FD6A04}"/>
              </a:ext>
            </a:extLst>
          </p:cNvPr>
          <p:cNvSpPr>
            <a:spLocks noGrp="1"/>
          </p:cNvSpPr>
          <p:nvPr>
            <p:ph type="title"/>
          </p:nvPr>
        </p:nvSpPr>
        <p:spPr>
          <a:xfrm>
            <a:off x="841246" y="673770"/>
            <a:ext cx="3644489" cy="2414488"/>
          </a:xfrm>
        </p:spPr>
        <p:txBody>
          <a:bodyPr anchor="t">
            <a:normAutofit/>
          </a:bodyPr>
          <a:lstStyle/>
          <a:p>
            <a:r>
              <a:rPr lang="es-CO" sz="4200">
                <a:solidFill>
                  <a:srgbClr val="FFFFFF"/>
                </a:solidFill>
              </a:rPr>
              <a:t>Artículo 189. Compensación en dinero de las vacaciones.</a:t>
            </a:r>
          </a:p>
        </p:txBody>
      </p:sp>
      <p:sp>
        <p:nvSpPr>
          <p:cNvPr id="3" name="Marcador de contenido 2">
            <a:extLst>
              <a:ext uri="{FF2B5EF4-FFF2-40B4-BE49-F238E27FC236}">
                <a16:creationId xmlns:a16="http://schemas.microsoft.com/office/drawing/2014/main" id="{16B1C0FE-F153-CCC0-A02A-277E924DF76F}"/>
              </a:ext>
            </a:extLst>
          </p:cNvPr>
          <p:cNvSpPr>
            <a:spLocks noGrp="1"/>
          </p:cNvSpPr>
          <p:nvPr>
            <p:ph idx="1"/>
          </p:nvPr>
        </p:nvSpPr>
        <p:spPr>
          <a:xfrm>
            <a:off x="6095999" y="882315"/>
            <a:ext cx="5254754" cy="5294647"/>
          </a:xfrm>
        </p:spPr>
        <p:txBody>
          <a:bodyPr>
            <a:normAutofit/>
          </a:bodyPr>
          <a:lstStyle/>
          <a:p>
            <a:pPr marL="0" indent="0">
              <a:buNone/>
            </a:pPr>
            <a:endParaRPr lang="es-ES" sz="2200" dirty="0"/>
          </a:p>
          <a:p>
            <a:pPr marL="0" indent="0">
              <a:buNone/>
            </a:pPr>
            <a:r>
              <a:rPr lang="es-ES" sz="2200" dirty="0"/>
              <a:t>Empleador y trabajador, podrán acordar por escrito, previa solicitud del trabajador, que se pague en dinero hasta la mitad de las vacaciones.</a:t>
            </a:r>
          </a:p>
          <a:p>
            <a:pPr marL="0" indent="0">
              <a:buNone/>
            </a:pPr>
            <a:r>
              <a:rPr lang="es-ES" sz="2200" dirty="0"/>
              <a:t>Para la compensación de dinero de las vacaciones,  se tomará como base el último salario devengado por el trabajador.</a:t>
            </a:r>
          </a:p>
          <a:p>
            <a:pPr marL="0" indent="0">
              <a:buNone/>
            </a:pPr>
            <a:endParaRPr lang="es-CO" sz="2200" dirty="0"/>
          </a:p>
        </p:txBody>
      </p:sp>
    </p:spTree>
    <p:extLst>
      <p:ext uri="{BB962C8B-B14F-4D97-AF65-F5344CB8AC3E}">
        <p14:creationId xmlns:p14="http://schemas.microsoft.com/office/powerpoint/2010/main" val="406764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FE875A3-AB73-C4D6-924A-EE0EAAAA1299}"/>
              </a:ext>
            </a:extLst>
          </p:cNvPr>
          <p:cNvSpPr>
            <a:spLocks noGrp="1"/>
          </p:cNvSpPr>
          <p:nvPr>
            <p:ph type="title"/>
          </p:nvPr>
        </p:nvSpPr>
        <p:spPr>
          <a:xfrm>
            <a:off x="621792" y="1161288"/>
            <a:ext cx="3602736" cy="4526280"/>
          </a:xfrm>
        </p:spPr>
        <p:txBody>
          <a:bodyPr>
            <a:normAutofit/>
          </a:bodyPr>
          <a:lstStyle/>
          <a:p>
            <a:r>
              <a:rPr lang="es-CO" sz="4000"/>
              <a:t>Art.190 Acumulación de las vacaciones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Marcador de contenido 2">
            <a:extLst>
              <a:ext uri="{FF2B5EF4-FFF2-40B4-BE49-F238E27FC236}">
                <a16:creationId xmlns:a16="http://schemas.microsoft.com/office/drawing/2014/main" id="{92A34FFE-A4B1-9A37-37CB-3D7AB90EC54E}"/>
              </a:ext>
            </a:extLst>
          </p:cNvPr>
          <p:cNvGraphicFramePr>
            <a:graphicFrameLocks noGrp="1"/>
          </p:cNvGraphicFramePr>
          <p:nvPr>
            <p:ph idx="1"/>
            <p:extLst>
              <p:ext uri="{D42A27DB-BD31-4B8C-83A1-F6EECF244321}">
                <p14:modId xmlns:p14="http://schemas.microsoft.com/office/powerpoint/2010/main" val="265150600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9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6321E-A955-079E-40D6-F61C423E8736}"/>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4C8D8097-A522-80A9-6669-289C9C21A998}"/>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99119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D7103-FBFA-B876-DD8D-589925B80C95}"/>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B0D3407D-3E66-8D0E-2F7C-5F2C67D43299}"/>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23730587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434</Words>
  <Application>Microsoft Office PowerPoint</Application>
  <PresentationFormat>Panorámica</PresentationFormat>
  <Paragraphs>21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             Vacaciones art. 186 C.S. del T.</vt:lpstr>
      <vt:lpstr>            Art. 187 Época de las vacaciones</vt:lpstr>
      <vt:lpstr>                Artículo 188 Interrupción.</vt:lpstr>
      <vt:lpstr>Artículo 189. Compensación en dinero de las vacaciones.</vt:lpstr>
      <vt:lpstr>Art.190 Acumulación de las vacaciones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Vacaciones art. 186 C.S. del T.</dc:title>
  <dc:creator>Juan Carlos Ceballos</dc:creator>
  <cp:lastModifiedBy>Juan Carlos Ceballos</cp:lastModifiedBy>
  <cp:revision>1</cp:revision>
  <dcterms:created xsi:type="dcterms:W3CDTF">2023-03-27T20:52:00Z</dcterms:created>
  <dcterms:modified xsi:type="dcterms:W3CDTF">2023-03-27T21:11:35Z</dcterms:modified>
</cp:coreProperties>
</file>