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49" r:id="rId1"/>
  </p:sldMasterIdLst>
  <p:sldIdLst>
    <p:sldId id="270" r:id="rId2"/>
    <p:sldId id="272" r:id="rId3"/>
    <p:sldId id="268" r:id="rId4"/>
    <p:sldId id="271" r:id="rId5"/>
    <p:sldId id="257" r:id="rId6"/>
    <p:sldId id="274" r:id="rId7"/>
    <p:sldId id="273" r:id="rId8"/>
    <p:sldId id="258" r:id="rId9"/>
    <p:sldId id="276" r:id="rId10"/>
    <p:sldId id="275" r:id="rId11"/>
    <p:sldId id="269" r:id="rId12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3"/>
  </p:normalViewPr>
  <p:slideViewPr>
    <p:cSldViewPr>
      <p:cViewPr varScale="1">
        <p:scale>
          <a:sx n="108" d="100"/>
          <a:sy n="108" d="100"/>
        </p:scale>
        <p:origin x="176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70656BDF-90D8-5CA8-39DD-BA8BB0158445}"/>
              </a:ext>
            </a:extLst>
          </p:cNvPr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6B8FFECF-2F79-1F15-49D1-69DFC781E332}"/>
                </a:ext>
              </a:extLst>
            </p:cNvPr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>
                <a:gd name="T0" fmla="*/ 329 w 2135"/>
                <a:gd name="T1" fmla="*/ 66 h 1804"/>
                <a:gd name="T2" fmla="*/ 161 w 2135"/>
                <a:gd name="T3" fmla="*/ 30 h 1804"/>
                <a:gd name="T4" fmla="*/ 0 w 2135"/>
                <a:gd name="T5" fmla="*/ 0 h 1804"/>
                <a:gd name="T6" fmla="*/ 0 w 2135"/>
                <a:gd name="T7" fmla="*/ 12 h 1804"/>
                <a:gd name="T8" fmla="*/ 161 w 2135"/>
                <a:gd name="T9" fmla="*/ 42 h 1804"/>
                <a:gd name="T10" fmla="*/ 323 w 2135"/>
                <a:gd name="T11" fmla="*/ 78 h 1804"/>
                <a:gd name="T12" fmla="*/ 556 w 2135"/>
                <a:gd name="T13" fmla="*/ 150 h 1804"/>
                <a:gd name="T14" fmla="*/ 777 w 2135"/>
                <a:gd name="T15" fmla="*/ 245 h 1804"/>
                <a:gd name="T16" fmla="*/ 993 w 2135"/>
                <a:gd name="T17" fmla="*/ 365 h 1804"/>
                <a:gd name="T18" fmla="*/ 1196 w 2135"/>
                <a:gd name="T19" fmla="*/ 503 h 1804"/>
                <a:gd name="T20" fmla="*/ 1381 w 2135"/>
                <a:gd name="T21" fmla="*/ 653 h 1804"/>
                <a:gd name="T22" fmla="*/ 1555 w 2135"/>
                <a:gd name="T23" fmla="*/ 827 h 1804"/>
                <a:gd name="T24" fmla="*/ 1710 w 2135"/>
                <a:gd name="T25" fmla="*/ 1019 h 1804"/>
                <a:gd name="T26" fmla="*/ 1854 w 2135"/>
                <a:gd name="T27" fmla="*/ 1229 h 1804"/>
                <a:gd name="T28" fmla="*/ 1937 w 2135"/>
                <a:gd name="T29" fmla="*/ 1366 h 1804"/>
                <a:gd name="T30" fmla="*/ 2009 w 2135"/>
                <a:gd name="T31" fmla="*/ 1510 h 1804"/>
                <a:gd name="T32" fmla="*/ 2069 w 2135"/>
                <a:gd name="T33" fmla="*/ 1654 h 1804"/>
                <a:gd name="T34" fmla="*/ 2123 w 2135"/>
                <a:gd name="T35" fmla="*/ 1804 h 1804"/>
                <a:gd name="T36" fmla="*/ 2135 w 2135"/>
                <a:gd name="T37" fmla="*/ 1804 h 1804"/>
                <a:gd name="T38" fmla="*/ 2081 w 2135"/>
                <a:gd name="T39" fmla="*/ 1654 h 1804"/>
                <a:gd name="T40" fmla="*/ 2021 w 2135"/>
                <a:gd name="T41" fmla="*/ 1510 h 1804"/>
                <a:gd name="T42" fmla="*/ 1949 w 2135"/>
                <a:gd name="T43" fmla="*/ 1366 h 1804"/>
                <a:gd name="T44" fmla="*/ 1866 w 2135"/>
                <a:gd name="T45" fmla="*/ 1223 h 1804"/>
                <a:gd name="T46" fmla="*/ 1722 w 2135"/>
                <a:gd name="T47" fmla="*/ 1013 h 1804"/>
                <a:gd name="T48" fmla="*/ 1561 w 2135"/>
                <a:gd name="T49" fmla="*/ 821 h 1804"/>
                <a:gd name="T50" fmla="*/ 1387 w 2135"/>
                <a:gd name="T51" fmla="*/ 647 h 1804"/>
                <a:gd name="T52" fmla="*/ 1202 w 2135"/>
                <a:gd name="T53" fmla="*/ 491 h 1804"/>
                <a:gd name="T54" fmla="*/ 999 w 2135"/>
                <a:gd name="T55" fmla="*/ 353 h 1804"/>
                <a:gd name="T56" fmla="*/ 783 w 2135"/>
                <a:gd name="T57" fmla="*/ 239 h 1804"/>
                <a:gd name="T58" fmla="*/ 562 w 2135"/>
                <a:gd name="T59" fmla="*/ 138 h 1804"/>
                <a:gd name="T60" fmla="*/ 329 w 2135"/>
                <a:gd name="T61" fmla="*/ 66 h 1804"/>
                <a:gd name="T62" fmla="*/ 329 w 2135"/>
                <a:gd name="T63" fmla="*/ 66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lang="es-CO">
                <a:latin typeface="Arial" charset="0"/>
              </a:endParaRPr>
            </a:p>
          </p:txBody>
        </p:sp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D5F759EC-B7ED-9027-EACD-A95FA696610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>
                <a:gd name="T0" fmla="*/ 1854 w 1854"/>
                <a:gd name="T1" fmla="*/ 1858 h 1858"/>
                <a:gd name="T2" fmla="*/ 0 w 1854"/>
                <a:gd name="T3" fmla="*/ 1858 h 1858"/>
                <a:gd name="T4" fmla="*/ 0 w 1854"/>
                <a:gd name="T5" fmla="*/ 0 h 1858"/>
                <a:gd name="T6" fmla="*/ 1854 w 1854"/>
                <a:gd name="T7" fmla="*/ 1858 h 1858"/>
                <a:gd name="T8" fmla="*/ 1854 w 1854"/>
                <a:gd name="T9" fmla="*/ 1858 h 1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lang="es-CO">
                <a:latin typeface="Arial" charset="0"/>
              </a:endParaRPr>
            </a:p>
          </p:txBody>
        </p:sp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86D694A4-FA29-BB00-E189-F6D9E6113229}"/>
                </a:ext>
              </a:extLst>
            </p:cNvPr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>
                <a:gd name="T0" fmla="*/ 1640 w 1745"/>
                <a:gd name="T1" fmla="*/ 1377 h 1577"/>
                <a:gd name="T2" fmla="*/ 1692 w 1745"/>
                <a:gd name="T3" fmla="*/ 1479 h 1577"/>
                <a:gd name="T4" fmla="*/ 1732 w 1745"/>
                <a:gd name="T5" fmla="*/ 1577 h 1577"/>
                <a:gd name="T6" fmla="*/ 1745 w 1745"/>
                <a:gd name="T7" fmla="*/ 1577 h 1577"/>
                <a:gd name="T8" fmla="*/ 1703 w 1745"/>
                <a:gd name="T9" fmla="*/ 1469 h 1577"/>
                <a:gd name="T10" fmla="*/ 1649 w 1745"/>
                <a:gd name="T11" fmla="*/ 1367 h 1577"/>
                <a:gd name="T12" fmla="*/ 1535 w 1745"/>
                <a:gd name="T13" fmla="*/ 1157 h 1577"/>
                <a:gd name="T14" fmla="*/ 1395 w 1745"/>
                <a:gd name="T15" fmla="*/ 951 h 1577"/>
                <a:gd name="T16" fmla="*/ 1236 w 1745"/>
                <a:gd name="T17" fmla="*/ 756 h 1577"/>
                <a:gd name="T18" fmla="*/ 1061 w 1745"/>
                <a:gd name="T19" fmla="*/ 582 h 1577"/>
                <a:gd name="T20" fmla="*/ 876 w 1745"/>
                <a:gd name="T21" fmla="*/ 426 h 1577"/>
                <a:gd name="T22" fmla="*/ 672 w 1745"/>
                <a:gd name="T23" fmla="*/ 294 h 1577"/>
                <a:gd name="T24" fmla="*/ 455 w 1745"/>
                <a:gd name="T25" fmla="*/ 174 h 1577"/>
                <a:gd name="T26" fmla="*/ 234 w 1745"/>
                <a:gd name="T27" fmla="*/ 78 h 1577"/>
                <a:gd name="T28" fmla="*/ 0 w 1745"/>
                <a:gd name="T29" fmla="*/ 0 h 1577"/>
                <a:gd name="T30" fmla="*/ 0 w 1745"/>
                <a:gd name="T31" fmla="*/ 12 h 1577"/>
                <a:gd name="T32" fmla="*/ 222 w 1745"/>
                <a:gd name="T33" fmla="*/ 89 h 1577"/>
                <a:gd name="T34" fmla="*/ 446 w 1745"/>
                <a:gd name="T35" fmla="*/ 185 h 1577"/>
                <a:gd name="T36" fmla="*/ 662 w 1745"/>
                <a:gd name="T37" fmla="*/ 305 h 1577"/>
                <a:gd name="T38" fmla="*/ 866 w 1745"/>
                <a:gd name="T39" fmla="*/ 437 h 1577"/>
                <a:gd name="T40" fmla="*/ 1052 w 1745"/>
                <a:gd name="T41" fmla="*/ 593 h 1577"/>
                <a:gd name="T42" fmla="*/ 1226 w 1745"/>
                <a:gd name="T43" fmla="*/ 767 h 1577"/>
                <a:gd name="T44" fmla="*/ 1385 w 1745"/>
                <a:gd name="T45" fmla="*/ 960 h 1577"/>
                <a:gd name="T46" fmla="*/ 1526 w 1745"/>
                <a:gd name="T47" fmla="*/ 1167 h 1577"/>
                <a:gd name="T48" fmla="*/ 1640 w 1745"/>
                <a:gd name="T49" fmla="*/ 1377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lang="es-CO">
                <a:latin typeface="Arial" charset="0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503684C2-7298-E2F3-0573-090FE466AF80}"/>
                </a:ext>
              </a:extLst>
            </p:cNvPr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>
                <a:gd name="T0" fmla="*/ 0 w 1745"/>
                <a:gd name="T1" fmla="*/ 0 h 1768"/>
                <a:gd name="T2" fmla="*/ 0 w 1745"/>
                <a:gd name="T3" fmla="*/ 12 h 1768"/>
                <a:gd name="T4" fmla="*/ 210 w 1745"/>
                <a:gd name="T5" fmla="*/ 88 h 1768"/>
                <a:gd name="T6" fmla="*/ 426 w 1745"/>
                <a:gd name="T7" fmla="*/ 190 h 1768"/>
                <a:gd name="T8" fmla="*/ 630 w 1745"/>
                <a:gd name="T9" fmla="*/ 304 h 1768"/>
                <a:gd name="T10" fmla="*/ 818 w 1745"/>
                <a:gd name="T11" fmla="*/ 442 h 1768"/>
                <a:gd name="T12" fmla="*/ 998 w 1745"/>
                <a:gd name="T13" fmla="*/ 592 h 1768"/>
                <a:gd name="T14" fmla="*/ 1164 w 1745"/>
                <a:gd name="T15" fmla="*/ 766 h 1768"/>
                <a:gd name="T16" fmla="*/ 1310 w 1745"/>
                <a:gd name="T17" fmla="*/ 942 h 1768"/>
                <a:gd name="T18" fmla="*/ 1454 w 1745"/>
                <a:gd name="T19" fmla="*/ 1146 h 1768"/>
                <a:gd name="T20" fmla="*/ 1536 w 1745"/>
                <a:gd name="T21" fmla="*/ 1298 h 1768"/>
                <a:gd name="T22" fmla="*/ 1614 w 1745"/>
                <a:gd name="T23" fmla="*/ 1456 h 1768"/>
                <a:gd name="T24" fmla="*/ 1682 w 1745"/>
                <a:gd name="T25" fmla="*/ 1616 h 1768"/>
                <a:gd name="T26" fmla="*/ 1733 w 1745"/>
                <a:gd name="T27" fmla="*/ 1768 h 1768"/>
                <a:gd name="T28" fmla="*/ 1745 w 1745"/>
                <a:gd name="T29" fmla="*/ 1768 h 1768"/>
                <a:gd name="T30" fmla="*/ 1691 w 1745"/>
                <a:gd name="T31" fmla="*/ 1606 h 1768"/>
                <a:gd name="T32" fmla="*/ 1623 w 1745"/>
                <a:gd name="T33" fmla="*/ 1445 h 1768"/>
                <a:gd name="T34" fmla="*/ 1547 w 1745"/>
                <a:gd name="T35" fmla="*/ 1288 h 1768"/>
                <a:gd name="T36" fmla="*/ 1463 w 1745"/>
                <a:gd name="T37" fmla="*/ 1136 h 1768"/>
                <a:gd name="T38" fmla="*/ 1320 w 1745"/>
                <a:gd name="T39" fmla="*/ 932 h 1768"/>
                <a:gd name="T40" fmla="*/ 1173 w 1745"/>
                <a:gd name="T41" fmla="*/ 755 h 1768"/>
                <a:gd name="T42" fmla="*/ 1008 w 1745"/>
                <a:gd name="T43" fmla="*/ 581 h 1768"/>
                <a:gd name="T44" fmla="*/ 827 w 1745"/>
                <a:gd name="T45" fmla="*/ 431 h 1768"/>
                <a:gd name="T46" fmla="*/ 642 w 1745"/>
                <a:gd name="T47" fmla="*/ 293 h 1768"/>
                <a:gd name="T48" fmla="*/ 437 w 1745"/>
                <a:gd name="T49" fmla="*/ 179 h 1768"/>
                <a:gd name="T50" fmla="*/ 222 w 1745"/>
                <a:gd name="T51" fmla="*/ 78 h 1768"/>
                <a:gd name="T52" fmla="*/ 0 w 1745"/>
                <a:gd name="T53" fmla="*/ 0 h 1768"/>
                <a:gd name="T54" fmla="*/ 0 w 1745"/>
                <a:gd name="T55" fmla="*/ 0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lang="es-CO">
                <a:latin typeface="Arial" charset="0"/>
              </a:endParaRP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401772C3-4EA3-E78E-BD48-073A0304D617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CO" altLang="es-CO"/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86F4C085-8815-3D03-0B17-52774B6A1EF2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CO" altLang="es-CO"/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B354964E-F8AC-2B92-82F9-1F17C975B634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CO" altLang="es-CO"/>
            </a:p>
          </p:txBody>
        </p:sp>
      </p:grpSp>
      <p:sp>
        <p:nvSpPr>
          <p:cNvPr id="18442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s-ES" noProof="0"/>
              <a:t>Haga clic para cambiar el estilo de título	</a:t>
            </a:r>
          </a:p>
        </p:txBody>
      </p:sp>
      <p:sp>
        <p:nvSpPr>
          <p:cNvPr id="18443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F30AA71E-1198-DB98-33D5-EF4BA503D7B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D788DD8E-F178-C9AA-74BE-3B8660E015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D7EF9E17-94C2-62A5-B411-3A8EB32933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2455C-0F91-5D47-A29D-98661B247604}" type="slidenum">
              <a:rPr lang="es-ES" altLang="es-CO"/>
              <a:pPr>
                <a:defRPr/>
              </a:pPr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48454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4A5CE20F-9BD8-445C-83CC-699970A8B8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24E6CEC1-731F-622A-7248-C56BBB002D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8116BB3B-178F-FF44-294F-9D721B4EEB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74DF4-35CF-5447-81D0-C29230E4E8FB}" type="slidenum">
              <a:rPr lang="es-ES" altLang="es-CO"/>
              <a:pPr>
                <a:defRPr/>
              </a:pPr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1756398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26DD609F-CF5F-642E-4174-87323ACF4B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745531D8-326B-7DFC-E44D-293B1D9FAB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FA7E9D6A-3E5E-E0B1-365E-3C3E5AD06C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6E1472-DBE6-C144-AFFC-18FA4E990FF2}" type="slidenum">
              <a:rPr lang="es-ES" altLang="es-CO"/>
              <a:pPr>
                <a:defRPr/>
              </a:pPr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1531437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B60FE83A-C14B-D6C2-B34E-922FF9EB28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D4E8A3E4-CE40-C3A4-4F4D-E62BDF3966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C3BE0FFF-82A5-296D-F641-389EF3DBE5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8D28F0-8C02-2E48-AA3B-1FFAC7C0FB4E}" type="slidenum">
              <a:rPr lang="es-ES" altLang="es-CO"/>
              <a:pPr>
                <a:defRPr/>
              </a:pPr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33133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E4202DF4-8E4B-CFE6-F496-30BE8C2A41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7993C775-789A-10CE-8174-9CE15F6384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26D22BF5-76AF-740E-566E-3D6FCEFD8A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46A736-9438-C649-8793-5F378EB03908}" type="slidenum">
              <a:rPr lang="es-ES" altLang="es-CO"/>
              <a:pPr>
                <a:defRPr/>
              </a:pPr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1665783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C559958-CB0C-50BC-990F-1B195D4783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A5B01833-CB48-59FE-F989-DBF38CDCA3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AFEFFA46-CB95-8309-67D4-0CB72A0FD8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0BBF56-6C25-8D48-A995-4946F66D3FAF}" type="slidenum">
              <a:rPr lang="es-ES" altLang="es-CO"/>
              <a:pPr>
                <a:defRPr/>
              </a:pPr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1366116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1E809BF3-396A-2242-0885-065892AD5B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8AE3B9FE-79A2-736D-941C-F473E44639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5080CD6F-30ED-123A-8A12-48A43DB92C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4B83D3-BE96-4A43-8C85-B5894AD9E0C5}" type="slidenum">
              <a:rPr lang="es-ES" altLang="es-CO"/>
              <a:pPr>
                <a:defRPr/>
              </a:pPr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3605205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94EA23BF-ED7E-5FDC-E9F6-A197E99785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C33DD91C-5115-88E1-9ADF-7F59B9F444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930D8B30-94BA-209D-0559-2759C8DCCC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0964A-7872-BD43-B10F-AFFD51432959}" type="slidenum">
              <a:rPr lang="es-ES" altLang="es-CO"/>
              <a:pPr>
                <a:defRPr/>
              </a:pPr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2626316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34603D06-7CD9-E1E1-8259-C40DEF4D3C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7EE073B3-2AEC-DD40-E4EA-FBAA859FAF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A6A1B1BE-DF23-DCF6-9E75-325450C3A7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1F15F-5139-654C-8C99-74F5788F2FCB}" type="slidenum">
              <a:rPr lang="es-ES" altLang="es-CO"/>
              <a:pPr>
                <a:defRPr/>
              </a:pPr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4046303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EA9DE70A-A950-FB98-4E64-6049E41598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E0BE50EB-93BF-590D-3E3F-74DD77A6BA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99E0A020-76E8-A270-E344-F0A43CEFF5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B8E6D-079D-164B-8E88-CDF0315566F5}" type="slidenum">
              <a:rPr lang="es-ES" altLang="es-CO"/>
              <a:pPr>
                <a:defRPr/>
              </a:pPr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407476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1D4D328-87B7-752C-5F4D-1CA33B2251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FA1F6598-D368-009F-7E4F-B7FE3BA112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AE4C52CA-0682-986A-9794-EB3ED59E11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E114A8-3C36-104E-A450-7B86E54C1ECC}" type="slidenum">
              <a:rPr lang="es-ES" altLang="es-CO"/>
              <a:pPr>
                <a:defRPr/>
              </a:pPr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713092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7446785D-6D7E-0353-64FB-995C1994209D}"/>
              </a:ext>
            </a:extLst>
          </p:cNvPr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17411" name="Freeform 3">
              <a:extLst>
                <a:ext uri="{FF2B5EF4-FFF2-40B4-BE49-F238E27FC236}">
                  <a16:creationId xmlns:a16="http://schemas.microsoft.com/office/drawing/2014/main" id="{5A2A08C3-B100-B3A6-78AC-5973AF5BA52B}"/>
                </a:ext>
              </a:extLst>
            </p:cNvPr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>
                <a:gd name="T0" fmla="*/ 329 w 2135"/>
                <a:gd name="T1" fmla="*/ 66 h 1804"/>
                <a:gd name="T2" fmla="*/ 161 w 2135"/>
                <a:gd name="T3" fmla="*/ 30 h 1804"/>
                <a:gd name="T4" fmla="*/ 0 w 2135"/>
                <a:gd name="T5" fmla="*/ 0 h 1804"/>
                <a:gd name="T6" fmla="*/ 0 w 2135"/>
                <a:gd name="T7" fmla="*/ 12 h 1804"/>
                <a:gd name="T8" fmla="*/ 161 w 2135"/>
                <a:gd name="T9" fmla="*/ 42 h 1804"/>
                <a:gd name="T10" fmla="*/ 323 w 2135"/>
                <a:gd name="T11" fmla="*/ 78 h 1804"/>
                <a:gd name="T12" fmla="*/ 556 w 2135"/>
                <a:gd name="T13" fmla="*/ 150 h 1804"/>
                <a:gd name="T14" fmla="*/ 777 w 2135"/>
                <a:gd name="T15" fmla="*/ 245 h 1804"/>
                <a:gd name="T16" fmla="*/ 993 w 2135"/>
                <a:gd name="T17" fmla="*/ 365 h 1804"/>
                <a:gd name="T18" fmla="*/ 1196 w 2135"/>
                <a:gd name="T19" fmla="*/ 503 h 1804"/>
                <a:gd name="T20" fmla="*/ 1381 w 2135"/>
                <a:gd name="T21" fmla="*/ 653 h 1804"/>
                <a:gd name="T22" fmla="*/ 1555 w 2135"/>
                <a:gd name="T23" fmla="*/ 827 h 1804"/>
                <a:gd name="T24" fmla="*/ 1710 w 2135"/>
                <a:gd name="T25" fmla="*/ 1019 h 1804"/>
                <a:gd name="T26" fmla="*/ 1854 w 2135"/>
                <a:gd name="T27" fmla="*/ 1229 h 1804"/>
                <a:gd name="T28" fmla="*/ 1937 w 2135"/>
                <a:gd name="T29" fmla="*/ 1366 h 1804"/>
                <a:gd name="T30" fmla="*/ 2009 w 2135"/>
                <a:gd name="T31" fmla="*/ 1510 h 1804"/>
                <a:gd name="T32" fmla="*/ 2069 w 2135"/>
                <a:gd name="T33" fmla="*/ 1654 h 1804"/>
                <a:gd name="T34" fmla="*/ 2123 w 2135"/>
                <a:gd name="T35" fmla="*/ 1804 h 1804"/>
                <a:gd name="T36" fmla="*/ 2135 w 2135"/>
                <a:gd name="T37" fmla="*/ 1804 h 1804"/>
                <a:gd name="T38" fmla="*/ 2081 w 2135"/>
                <a:gd name="T39" fmla="*/ 1654 h 1804"/>
                <a:gd name="T40" fmla="*/ 2021 w 2135"/>
                <a:gd name="T41" fmla="*/ 1510 h 1804"/>
                <a:gd name="T42" fmla="*/ 1949 w 2135"/>
                <a:gd name="T43" fmla="*/ 1366 h 1804"/>
                <a:gd name="T44" fmla="*/ 1866 w 2135"/>
                <a:gd name="T45" fmla="*/ 1223 h 1804"/>
                <a:gd name="T46" fmla="*/ 1722 w 2135"/>
                <a:gd name="T47" fmla="*/ 1013 h 1804"/>
                <a:gd name="T48" fmla="*/ 1561 w 2135"/>
                <a:gd name="T49" fmla="*/ 821 h 1804"/>
                <a:gd name="T50" fmla="*/ 1387 w 2135"/>
                <a:gd name="T51" fmla="*/ 647 h 1804"/>
                <a:gd name="T52" fmla="*/ 1202 w 2135"/>
                <a:gd name="T53" fmla="*/ 491 h 1804"/>
                <a:gd name="T54" fmla="*/ 999 w 2135"/>
                <a:gd name="T55" fmla="*/ 353 h 1804"/>
                <a:gd name="T56" fmla="*/ 783 w 2135"/>
                <a:gd name="T57" fmla="*/ 239 h 1804"/>
                <a:gd name="T58" fmla="*/ 562 w 2135"/>
                <a:gd name="T59" fmla="*/ 138 h 1804"/>
                <a:gd name="T60" fmla="*/ 329 w 2135"/>
                <a:gd name="T61" fmla="*/ 66 h 1804"/>
                <a:gd name="T62" fmla="*/ 329 w 2135"/>
                <a:gd name="T63" fmla="*/ 66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lang="es-CO">
                <a:latin typeface="Arial" charset="0"/>
              </a:endParaRPr>
            </a:p>
          </p:txBody>
        </p:sp>
        <p:sp>
          <p:nvSpPr>
            <p:cNvPr id="17412" name="Freeform 4">
              <a:extLst>
                <a:ext uri="{FF2B5EF4-FFF2-40B4-BE49-F238E27FC236}">
                  <a16:creationId xmlns:a16="http://schemas.microsoft.com/office/drawing/2014/main" id="{D3D47373-506A-8414-F33E-B2DC8646E92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>
                <a:gd name="T0" fmla="*/ 1854 w 1854"/>
                <a:gd name="T1" fmla="*/ 1858 h 1858"/>
                <a:gd name="T2" fmla="*/ 0 w 1854"/>
                <a:gd name="T3" fmla="*/ 1858 h 1858"/>
                <a:gd name="T4" fmla="*/ 0 w 1854"/>
                <a:gd name="T5" fmla="*/ 0 h 1858"/>
                <a:gd name="T6" fmla="*/ 1854 w 1854"/>
                <a:gd name="T7" fmla="*/ 1858 h 1858"/>
                <a:gd name="T8" fmla="*/ 1854 w 1854"/>
                <a:gd name="T9" fmla="*/ 1858 h 1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lang="es-CO">
                <a:latin typeface="Arial" charset="0"/>
              </a:endParaRPr>
            </a:p>
          </p:txBody>
        </p:sp>
        <p:sp>
          <p:nvSpPr>
            <p:cNvPr id="17413" name="Freeform 5">
              <a:extLst>
                <a:ext uri="{FF2B5EF4-FFF2-40B4-BE49-F238E27FC236}">
                  <a16:creationId xmlns:a16="http://schemas.microsoft.com/office/drawing/2014/main" id="{AABC2089-0680-E4C1-98AD-43F745936068}"/>
                </a:ext>
              </a:extLst>
            </p:cNvPr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>
                <a:gd name="T0" fmla="*/ 1640 w 1745"/>
                <a:gd name="T1" fmla="*/ 1377 h 1577"/>
                <a:gd name="T2" fmla="*/ 1692 w 1745"/>
                <a:gd name="T3" fmla="*/ 1479 h 1577"/>
                <a:gd name="T4" fmla="*/ 1732 w 1745"/>
                <a:gd name="T5" fmla="*/ 1577 h 1577"/>
                <a:gd name="T6" fmla="*/ 1745 w 1745"/>
                <a:gd name="T7" fmla="*/ 1577 h 1577"/>
                <a:gd name="T8" fmla="*/ 1703 w 1745"/>
                <a:gd name="T9" fmla="*/ 1469 h 1577"/>
                <a:gd name="T10" fmla="*/ 1649 w 1745"/>
                <a:gd name="T11" fmla="*/ 1367 h 1577"/>
                <a:gd name="T12" fmla="*/ 1535 w 1745"/>
                <a:gd name="T13" fmla="*/ 1157 h 1577"/>
                <a:gd name="T14" fmla="*/ 1395 w 1745"/>
                <a:gd name="T15" fmla="*/ 951 h 1577"/>
                <a:gd name="T16" fmla="*/ 1236 w 1745"/>
                <a:gd name="T17" fmla="*/ 756 h 1577"/>
                <a:gd name="T18" fmla="*/ 1061 w 1745"/>
                <a:gd name="T19" fmla="*/ 582 h 1577"/>
                <a:gd name="T20" fmla="*/ 876 w 1745"/>
                <a:gd name="T21" fmla="*/ 426 h 1577"/>
                <a:gd name="T22" fmla="*/ 672 w 1745"/>
                <a:gd name="T23" fmla="*/ 294 h 1577"/>
                <a:gd name="T24" fmla="*/ 455 w 1745"/>
                <a:gd name="T25" fmla="*/ 174 h 1577"/>
                <a:gd name="T26" fmla="*/ 234 w 1745"/>
                <a:gd name="T27" fmla="*/ 78 h 1577"/>
                <a:gd name="T28" fmla="*/ 0 w 1745"/>
                <a:gd name="T29" fmla="*/ 0 h 1577"/>
                <a:gd name="T30" fmla="*/ 0 w 1745"/>
                <a:gd name="T31" fmla="*/ 12 h 1577"/>
                <a:gd name="T32" fmla="*/ 222 w 1745"/>
                <a:gd name="T33" fmla="*/ 89 h 1577"/>
                <a:gd name="T34" fmla="*/ 446 w 1745"/>
                <a:gd name="T35" fmla="*/ 185 h 1577"/>
                <a:gd name="T36" fmla="*/ 662 w 1745"/>
                <a:gd name="T37" fmla="*/ 305 h 1577"/>
                <a:gd name="T38" fmla="*/ 866 w 1745"/>
                <a:gd name="T39" fmla="*/ 437 h 1577"/>
                <a:gd name="T40" fmla="*/ 1052 w 1745"/>
                <a:gd name="T41" fmla="*/ 593 h 1577"/>
                <a:gd name="T42" fmla="*/ 1226 w 1745"/>
                <a:gd name="T43" fmla="*/ 767 h 1577"/>
                <a:gd name="T44" fmla="*/ 1385 w 1745"/>
                <a:gd name="T45" fmla="*/ 960 h 1577"/>
                <a:gd name="T46" fmla="*/ 1526 w 1745"/>
                <a:gd name="T47" fmla="*/ 1167 h 1577"/>
                <a:gd name="T48" fmla="*/ 1640 w 1745"/>
                <a:gd name="T49" fmla="*/ 1377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lang="es-CO">
                <a:latin typeface="Arial" charset="0"/>
              </a:endParaRPr>
            </a:p>
          </p:txBody>
        </p:sp>
        <p:sp>
          <p:nvSpPr>
            <p:cNvPr id="17414" name="Freeform 6">
              <a:extLst>
                <a:ext uri="{FF2B5EF4-FFF2-40B4-BE49-F238E27FC236}">
                  <a16:creationId xmlns:a16="http://schemas.microsoft.com/office/drawing/2014/main" id="{4EADAE47-DDFC-FF2D-FC53-81C503532975}"/>
                </a:ext>
              </a:extLst>
            </p:cNvPr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>
                <a:gd name="T0" fmla="*/ 0 w 1745"/>
                <a:gd name="T1" fmla="*/ 0 h 1768"/>
                <a:gd name="T2" fmla="*/ 0 w 1745"/>
                <a:gd name="T3" fmla="*/ 12 h 1768"/>
                <a:gd name="T4" fmla="*/ 210 w 1745"/>
                <a:gd name="T5" fmla="*/ 88 h 1768"/>
                <a:gd name="T6" fmla="*/ 426 w 1745"/>
                <a:gd name="T7" fmla="*/ 190 h 1768"/>
                <a:gd name="T8" fmla="*/ 630 w 1745"/>
                <a:gd name="T9" fmla="*/ 304 h 1768"/>
                <a:gd name="T10" fmla="*/ 818 w 1745"/>
                <a:gd name="T11" fmla="*/ 442 h 1768"/>
                <a:gd name="T12" fmla="*/ 998 w 1745"/>
                <a:gd name="T13" fmla="*/ 592 h 1768"/>
                <a:gd name="T14" fmla="*/ 1164 w 1745"/>
                <a:gd name="T15" fmla="*/ 766 h 1768"/>
                <a:gd name="T16" fmla="*/ 1310 w 1745"/>
                <a:gd name="T17" fmla="*/ 942 h 1768"/>
                <a:gd name="T18" fmla="*/ 1454 w 1745"/>
                <a:gd name="T19" fmla="*/ 1146 h 1768"/>
                <a:gd name="T20" fmla="*/ 1536 w 1745"/>
                <a:gd name="T21" fmla="*/ 1298 h 1768"/>
                <a:gd name="T22" fmla="*/ 1614 w 1745"/>
                <a:gd name="T23" fmla="*/ 1456 h 1768"/>
                <a:gd name="T24" fmla="*/ 1682 w 1745"/>
                <a:gd name="T25" fmla="*/ 1616 h 1768"/>
                <a:gd name="T26" fmla="*/ 1733 w 1745"/>
                <a:gd name="T27" fmla="*/ 1768 h 1768"/>
                <a:gd name="T28" fmla="*/ 1745 w 1745"/>
                <a:gd name="T29" fmla="*/ 1768 h 1768"/>
                <a:gd name="T30" fmla="*/ 1691 w 1745"/>
                <a:gd name="T31" fmla="*/ 1606 h 1768"/>
                <a:gd name="T32" fmla="*/ 1623 w 1745"/>
                <a:gd name="T33" fmla="*/ 1445 h 1768"/>
                <a:gd name="T34" fmla="*/ 1547 w 1745"/>
                <a:gd name="T35" fmla="*/ 1288 h 1768"/>
                <a:gd name="T36" fmla="*/ 1463 w 1745"/>
                <a:gd name="T37" fmla="*/ 1136 h 1768"/>
                <a:gd name="T38" fmla="*/ 1320 w 1745"/>
                <a:gd name="T39" fmla="*/ 932 h 1768"/>
                <a:gd name="T40" fmla="*/ 1173 w 1745"/>
                <a:gd name="T41" fmla="*/ 755 h 1768"/>
                <a:gd name="T42" fmla="*/ 1008 w 1745"/>
                <a:gd name="T43" fmla="*/ 581 h 1768"/>
                <a:gd name="T44" fmla="*/ 827 w 1745"/>
                <a:gd name="T45" fmla="*/ 431 h 1768"/>
                <a:gd name="T46" fmla="*/ 642 w 1745"/>
                <a:gd name="T47" fmla="*/ 293 h 1768"/>
                <a:gd name="T48" fmla="*/ 437 w 1745"/>
                <a:gd name="T49" fmla="*/ 179 h 1768"/>
                <a:gd name="T50" fmla="*/ 222 w 1745"/>
                <a:gd name="T51" fmla="*/ 78 h 1768"/>
                <a:gd name="T52" fmla="*/ 0 w 1745"/>
                <a:gd name="T53" fmla="*/ 0 h 1768"/>
                <a:gd name="T54" fmla="*/ 0 w 1745"/>
                <a:gd name="T55" fmla="*/ 0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lang="es-CO">
                <a:latin typeface="Arial" charset="0"/>
              </a:endParaRPr>
            </a:p>
          </p:txBody>
        </p:sp>
        <p:sp>
          <p:nvSpPr>
            <p:cNvPr id="1036" name="Oval 7">
              <a:extLst>
                <a:ext uri="{FF2B5EF4-FFF2-40B4-BE49-F238E27FC236}">
                  <a16:creationId xmlns:a16="http://schemas.microsoft.com/office/drawing/2014/main" id="{C76CC124-D9ED-DB96-DE53-9000F488F05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CO" altLang="es-CO"/>
            </a:p>
          </p:txBody>
        </p:sp>
        <p:sp>
          <p:nvSpPr>
            <p:cNvPr id="1037" name="Oval 8">
              <a:extLst>
                <a:ext uri="{FF2B5EF4-FFF2-40B4-BE49-F238E27FC236}">
                  <a16:creationId xmlns:a16="http://schemas.microsoft.com/office/drawing/2014/main" id="{6BFBE80B-AB49-03DF-E9BE-F44FB0D9F7F8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CO" altLang="es-CO"/>
            </a:p>
          </p:txBody>
        </p:sp>
        <p:sp>
          <p:nvSpPr>
            <p:cNvPr id="1038" name="Oval 9">
              <a:extLst>
                <a:ext uri="{FF2B5EF4-FFF2-40B4-BE49-F238E27FC236}">
                  <a16:creationId xmlns:a16="http://schemas.microsoft.com/office/drawing/2014/main" id="{AAAB5095-1563-D660-95F9-5F18276FD3C7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CO" altLang="es-CO"/>
            </a:p>
          </p:txBody>
        </p:sp>
      </p:grpSp>
      <p:sp>
        <p:nvSpPr>
          <p:cNvPr id="17418" name="Rectangle 10">
            <a:extLst>
              <a:ext uri="{FF2B5EF4-FFF2-40B4-BE49-F238E27FC236}">
                <a16:creationId xmlns:a16="http://schemas.microsoft.com/office/drawing/2014/main" id="{06053A52-A5F9-C7A1-A598-B09C4DF305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7419" name="Rectangle 11">
            <a:extLst>
              <a:ext uri="{FF2B5EF4-FFF2-40B4-BE49-F238E27FC236}">
                <a16:creationId xmlns:a16="http://schemas.microsoft.com/office/drawing/2014/main" id="{DFABC036-F13B-4EF4-B74B-24BE91FC2B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7420" name="Rectangle 12">
            <a:extLst>
              <a:ext uri="{FF2B5EF4-FFF2-40B4-BE49-F238E27FC236}">
                <a16:creationId xmlns:a16="http://schemas.microsoft.com/office/drawing/2014/main" id="{EA63173D-219B-B25C-377E-1BB60A24A08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7421" name="Rectangle 13">
            <a:extLst>
              <a:ext uri="{FF2B5EF4-FFF2-40B4-BE49-F238E27FC236}">
                <a16:creationId xmlns:a16="http://schemas.microsoft.com/office/drawing/2014/main" id="{698ABC14-CF48-A24E-E702-2C99861FDFD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7422" name="Rectangle 14">
            <a:extLst>
              <a:ext uri="{FF2B5EF4-FFF2-40B4-BE49-F238E27FC236}">
                <a16:creationId xmlns:a16="http://schemas.microsoft.com/office/drawing/2014/main" id="{730F0B88-CA51-E469-309A-20587CE03C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fld id="{9BFDAD63-0A2E-F642-81A5-DD0E9EFE5926}" type="slidenum">
              <a:rPr lang="es-ES" altLang="es-CO"/>
              <a:pPr>
                <a:defRPr/>
              </a:pPr>
              <a:t>‹Nº›</a:t>
            </a:fld>
            <a:endParaRPr lang="es-ES" altLang="es-CO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l"/>
        <a:defRPr sz="3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4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41891C59-EC4A-0E96-EAB0-D9F6409BA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893763"/>
            <a:ext cx="7632700" cy="484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O" sz="2800" b="1"/>
              <a:t>SIGNIFICADO DEL MERCADO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CO" sz="2800" b="1"/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O" sz="2800" u="sng"/>
              <a:t>MERCADO.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O" sz="2800"/>
              <a:t>Anteriormente se ha tratado a la oferta y a la demanda, y se ha subrayado la importancia que tiene los precios, pues bien, debe recordarse que el precio, la oferta y la demanda de los artículos o productos se deciden en el </a:t>
            </a:r>
            <a:r>
              <a:rPr lang="es-ES" altLang="es-CO" sz="4400"/>
              <a:t>mercado.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MX" altLang="es-CO" sz="4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743FACD5-130F-804E-FEA2-EAF7D508C6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s-MX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C562B2B0-3BD0-8E50-ACC0-48C535F9C2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s-ES" sz="2800" b="1" u="sng">
                <a:effectLst/>
              </a:rPr>
              <a:t>B) MERCADO DE COMPETENCIA IMPERFECTA</a:t>
            </a:r>
            <a:r>
              <a:rPr lang="es-ES" sz="2800" u="sng">
                <a:effectLst/>
              </a:rPr>
              <a:t>:</a:t>
            </a:r>
            <a:r>
              <a:rPr lang="es-ES" sz="2800">
                <a:effectLst/>
              </a:rPr>
              <a:t>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s-ES" sz="2800">
                <a:effectLst/>
              </a:rPr>
              <a:t>Es aquella situación donde se tienen a muchos vendedores de un producto que puede ser diferente por algún aspecto, de tal manera que cada cual puede ejercer alguna influencia sobre el precio.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s-ES" sz="2800">
                <a:effectLst/>
              </a:rPr>
              <a:t>Los principales mercados de competencia imperfectas son: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>
                <a:effectLst/>
              </a:rPr>
              <a:t>Monopolio, Oligopolio y Competencia Monopolista.</a:t>
            </a:r>
          </a:p>
          <a:p>
            <a:pPr eaLnBrk="1" hangingPunct="1">
              <a:lnSpc>
                <a:spcPct val="90000"/>
              </a:lnSpc>
              <a:defRPr/>
            </a:pPr>
            <a:endParaRPr lang="es-MX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4">
            <a:extLst>
              <a:ext uri="{FF2B5EF4-FFF2-40B4-BE49-F238E27FC236}">
                <a16:creationId xmlns:a16="http://schemas.microsoft.com/office/drawing/2014/main" id="{741F8F71-F98B-DE5D-621F-6048212BA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070225"/>
            <a:ext cx="1871663" cy="719138"/>
          </a:xfrm>
          <a:prstGeom prst="rect">
            <a:avLst/>
          </a:prstGeom>
          <a:solidFill>
            <a:schemeClr val="bg2">
              <a:alpha val="70195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O" altLang="es-CO" sz="1800"/>
          </a:p>
        </p:txBody>
      </p:sp>
      <p:sp>
        <p:nvSpPr>
          <p:cNvPr id="23554" name="Rectangle 5">
            <a:extLst>
              <a:ext uri="{FF2B5EF4-FFF2-40B4-BE49-F238E27FC236}">
                <a16:creationId xmlns:a16="http://schemas.microsoft.com/office/drawing/2014/main" id="{B53DD966-ACD7-EDDA-3925-0D91E4BFF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908050"/>
            <a:ext cx="1873250" cy="720725"/>
          </a:xfrm>
          <a:prstGeom prst="rect">
            <a:avLst/>
          </a:prstGeom>
          <a:solidFill>
            <a:srgbClr val="FF0000">
              <a:alpha val="79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O" altLang="es-CO" sz="1800"/>
          </a:p>
        </p:txBody>
      </p:sp>
      <p:sp>
        <p:nvSpPr>
          <p:cNvPr id="23555" name="Rectangle 6">
            <a:extLst>
              <a:ext uri="{FF2B5EF4-FFF2-40B4-BE49-F238E27FC236}">
                <a16:creationId xmlns:a16="http://schemas.microsoft.com/office/drawing/2014/main" id="{31414DD0-4E5F-72E8-4BD7-5E7F2CAE1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3644900"/>
            <a:ext cx="1871662" cy="720725"/>
          </a:xfrm>
          <a:prstGeom prst="rect">
            <a:avLst/>
          </a:prstGeom>
          <a:solidFill>
            <a:srgbClr val="FF0000">
              <a:alpha val="78038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O" altLang="es-CO" sz="1800"/>
          </a:p>
        </p:txBody>
      </p:sp>
      <p:sp>
        <p:nvSpPr>
          <p:cNvPr id="23556" name="Rectangle 7">
            <a:extLst>
              <a:ext uri="{FF2B5EF4-FFF2-40B4-BE49-F238E27FC236}">
                <a16:creationId xmlns:a16="http://schemas.microsoft.com/office/drawing/2014/main" id="{E7D3CFF8-A9AE-018B-5A33-E8ABDC069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2708275"/>
            <a:ext cx="1511300" cy="4318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O" altLang="es-CO" sz="1800"/>
          </a:p>
        </p:txBody>
      </p:sp>
      <p:sp>
        <p:nvSpPr>
          <p:cNvPr id="23557" name="Rectangle 9">
            <a:extLst>
              <a:ext uri="{FF2B5EF4-FFF2-40B4-BE49-F238E27FC236}">
                <a16:creationId xmlns:a16="http://schemas.microsoft.com/office/drawing/2014/main" id="{9F79D444-4300-85B3-CBDC-DD3FE0629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850" y="2060575"/>
            <a:ext cx="1511300" cy="36036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O" altLang="es-CO" sz="1800"/>
          </a:p>
        </p:txBody>
      </p:sp>
      <p:sp>
        <p:nvSpPr>
          <p:cNvPr id="23558" name="Rectangle 10">
            <a:extLst>
              <a:ext uri="{FF2B5EF4-FFF2-40B4-BE49-F238E27FC236}">
                <a16:creationId xmlns:a16="http://schemas.microsoft.com/office/drawing/2014/main" id="{E6A36BEA-B715-858A-5407-F11F8CDA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288" y="2852738"/>
            <a:ext cx="1512887" cy="3603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O" altLang="es-CO" sz="1800"/>
          </a:p>
        </p:txBody>
      </p:sp>
      <p:sp>
        <p:nvSpPr>
          <p:cNvPr id="23559" name="Rectangle 11">
            <a:extLst>
              <a:ext uri="{FF2B5EF4-FFF2-40B4-BE49-F238E27FC236}">
                <a16:creationId xmlns:a16="http://schemas.microsoft.com/office/drawing/2014/main" id="{CD924D00-04F3-E7CA-2685-859C39365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850" y="3644900"/>
            <a:ext cx="1655763" cy="36036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O" altLang="es-CO" sz="1800"/>
          </a:p>
        </p:txBody>
      </p:sp>
      <p:sp>
        <p:nvSpPr>
          <p:cNvPr id="23560" name="Text Box 12">
            <a:extLst>
              <a:ext uri="{FF2B5EF4-FFF2-40B4-BE49-F238E27FC236}">
                <a16:creationId xmlns:a16="http://schemas.microsoft.com/office/drawing/2014/main" id="{EF68D576-1116-D226-999D-1BF53DA85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068638"/>
            <a:ext cx="17272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MX" altLang="es-CO" sz="1400"/>
              <a:t>CLASIFICACION DE LOS MERCADOS</a:t>
            </a:r>
            <a:endParaRPr lang="es-ES" altLang="es-CO" sz="1400"/>
          </a:p>
        </p:txBody>
      </p:sp>
      <p:sp>
        <p:nvSpPr>
          <p:cNvPr id="23561" name="Text Box 13">
            <a:extLst>
              <a:ext uri="{FF2B5EF4-FFF2-40B4-BE49-F238E27FC236}">
                <a16:creationId xmlns:a16="http://schemas.microsoft.com/office/drawing/2014/main" id="{ABAECBDE-CA14-6198-1DA5-4D0F3F652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966788"/>
            <a:ext cx="18002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MX" altLang="es-CO" sz="1400"/>
              <a:t>1. COMPETENCIA PERFECTA</a:t>
            </a:r>
            <a:endParaRPr lang="es-ES" altLang="es-CO" sz="1400"/>
          </a:p>
        </p:txBody>
      </p:sp>
      <p:sp>
        <p:nvSpPr>
          <p:cNvPr id="23562" name="Text Box 14">
            <a:extLst>
              <a:ext uri="{FF2B5EF4-FFF2-40B4-BE49-F238E27FC236}">
                <a16:creationId xmlns:a16="http://schemas.microsoft.com/office/drawing/2014/main" id="{CDD6DF1D-0E31-32B4-B085-3DB8A7AFC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3775075"/>
            <a:ext cx="18732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MX" altLang="es-CO" sz="1400"/>
              <a:t>2.COMPETENCIA IMPERFECTA</a:t>
            </a:r>
            <a:endParaRPr lang="es-ES" altLang="es-CO" sz="1400"/>
          </a:p>
        </p:txBody>
      </p:sp>
      <p:sp>
        <p:nvSpPr>
          <p:cNvPr id="23563" name="Text Box 15">
            <a:extLst>
              <a:ext uri="{FF2B5EF4-FFF2-40B4-BE49-F238E27FC236}">
                <a16:creationId xmlns:a16="http://schemas.microsoft.com/office/drawing/2014/main" id="{10302FE9-6FB0-3233-786E-315768117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2708275"/>
            <a:ext cx="18002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MX" altLang="es-CO" sz="1200">
                <a:solidFill>
                  <a:schemeClr val="bg1"/>
                </a:solidFill>
              </a:rPr>
              <a:t>COMPETENCIA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MX" altLang="es-CO" sz="1200">
                <a:solidFill>
                  <a:schemeClr val="bg1"/>
                </a:solidFill>
              </a:rPr>
              <a:t> MONOPOLISTA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MX" altLang="es-CO" sz="1200">
              <a:solidFill>
                <a:schemeClr val="bg1"/>
              </a:solidFill>
            </a:endParaRP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s-ES" altLang="es-CO" sz="1200">
              <a:solidFill>
                <a:schemeClr val="bg1"/>
              </a:solidFill>
            </a:endParaRPr>
          </a:p>
        </p:txBody>
      </p:sp>
      <p:sp>
        <p:nvSpPr>
          <p:cNvPr id="23564" name="Text Box 16">
            <a:extLst>
              <a:ext uri="{FF2B5EF4-FFF2-40B4-BE49-F238E27FC236}">
                <a16:creationId xmlns:a16="http://schemas.microsoft.com/office/drawing/2014/main" id="{3081D4A1-3AD1-FE2D-1F69-BD491B465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4292600"/>
            <a:ext cx="1368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MX" altLang="es-CO" sz="1400">
                <a:solidFill>
                  <a:schemeClr val="bg1"/>
                </a:solidFill>
              </a:rPr>
              <a:t>OLIGOPOLIO</a:t>
            </a:r>
            <a:endParaRPr lang="es-ES" altLang="es-CO" sz="1400">
              <a:solidFill>
                <a:schemeClr val="bg1"/>
              </a:solidFill>
            </a:endParaRPr>
          </a:p>
        </p:txBody>
      </p:sp>
      <p:sp>
        <p:nvSpPr>
          <p:cNvPr id="23565" name="Text Box 17">
            <a:extLst>
              <a:ext uri="{FF2B5EF4-FFF2-40B4-BE49-F238E27FC236}">
                <a16:creationId xmlns:a16="http://schemas.microsoft.com/office/drawing/2014/main" id="{9856802F-D7B3-27AA-994A-F3267F53A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2060575"/>
            <a:ext cx="1439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MX" altLang="es-CO" sz="1400"/>
              <a:t>MONOPSONIO</a:t>
            </a:r>
            <a:endParaRPr lang="es-ES" altLang="es-CO" sz="1400"/>
          </a:p>
        </p:txBody>
      </p:sp>
      <p:sp>
        <p:nvSpPr>
          <p:cNvPr id="23566" name="Text Box 18">
            <a:extLst>
              <a:ext uri="{FF2B5EF4-FFF2-40B4-BE49-F238E27FC236}">
                <a16:creationId xmlns:a16="http://schemas.microsoft.com/office/drawing/2014/main" id="{B1DE1CD4-AF84-94A2-869B-53AC8642D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0" y="2852738"/>
            <a:ext cx="129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MX" altLang="es-CO" sz="1400"/>
              <a:t>DUOPSONIO</a:t>
            </a:r>
            <a:endParaRPr lang="es-ES" altLang="es-CO" sz="1400"/>
          </a:p>
        </p:txBody>
      </p:sp>
      <p:sp>
        <p:nvSpPr>
          <p:cNvPr id="23567" name="Text Box 19">
            <a:extLst>
              <a:ext uri="{FF2B5EF4-FFF2-40B4-BE49-F238E27FC236}">
                <a16:creationId xmlns:a16="http://schemas.microsoft.com/office/drawing/2014/main" id="{060D7AC2-3F86-581A-FFBB-FCEED136C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3716338"/>
            <a:ext cx="1441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MX" altLang="es-CO" sz="1400"/>
              <a:t>OLIGOPSONIO</a:t>
            </a:r>
            <a:endParaRPr lang="es-ES" altLang="es-CO" sz="1400"/>
          </a:p>
        </p:txBody>
      </p:sp>
      <p:cxnSp>
        <p:nvCxnSpPr>
          <p:cNvPr id="23568" name="AutoShape 20">
            <a:extLst>
              <a:ext uri="{FF2B5EF4-FFF2-40B4-BE49-F238E27FC236}">
                <a16:creationId xmlns:a16="http://schemas.microsoft.com/office/drawing/2014/main" id="{BA934668-A0C1-C7E9-B4A8-E0A1FC124A51}"/>
              </a:ext>
            </a:extLst>
          </p:cNvPr>
          <p:cNvCxnSpPr>
            <a:cxnSpLocks noChangeShapeType="1"/>
            <a:stCxn id="23553" idx="3"/>
            <a:endCxn id="23561" idx="1"/>
          </p:cNvCxnSpPr>
          <p:nvPr/>
        </p:nvCxnSpPr>
        <p:spPr bwMode="auto">
          <a:xfrm flipV="1">
            <a:off x="2411413" y="1225550"/>
            <a:ext cx="792162" cy="22050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69" name="AutoShape 21">
            <a:extLst>
              <a:ext uri="{FF2B5EF4-FFF2-40B4-BE49-F238E27FC236}">
                <a16:creationId xmlns:a16="http://schemas.microsoft.com/office/drawing/2014/main" id="{9BA769DE-5305-ECFA-803C-261CDD10B063}"/>
              </a:ext>
            </a:extLst>
          </p:cNvPr>
          <p:cNvCxnSpPr>
            <a:cxnSpLocks noChangeShapeType="1"/>
            <a:stCxn id="23553" idx="3"/>
            <a:endCxn id="23562" idx="1"/>
          </p:cNvCxnSpPr>
          <p:nvPr/>
        </p:nvCxnSpPr>
        <p:spPr bwMode="auto">
          <a:xfrm>
            <a:off x="2411413" y="3430588"/>
            <a:ext cx="720725" cy="603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70" name="AutoShape 23">
            <a:extLst>
              <a:ext uri="{FF2B5EF4-FFF2-40B4-BE49-F238E27FC236}">
                <a16:creationId xmlns:a16="http://schemas.microsoft.com/office/drawing/2014/main" id="{FDDFF17E-9576-7622-FAF7-6B6EBC00E49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32363" y="4724400"/>
            <a:ext cx="719137" cy="411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71" name="AutoShape 25">
            <a:extLst>
              <a:ext uri="{FF2B5EF4-FFF2-40B4-BE49-F238E27FC236}">
                <a16:creationId xmlns:a16="http://schemas.microsoft.com/office/drawing/2014/main" id="{F87FE599-082A-8E37-80CB-E5446CFBAFCA}"/>
              </a:ext>
            </a:extLst>
          </p:cNvPr>
          <p:cNvCxnSpPr>
            <a:cxnSpLocks noChangeShapeType="1"/>
            <a:stCxn id="23556" idx="3"/>
            <a:endCxn id="23557" idx="1"/>
          </p:cNvCxnSpPr>
          <p:nvPr/>
        </p:nvCxnSpPr>
        <p:spPr bwMode="auto">
          <a:xfrm flipV="1">
            <a:off x="6443663" y="2241550"/>
            <a:ext cx="865187" cy="682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72" name="AutoShape 26">
            <a:extLst>
              <a:ext uri="{FF2B5EF4-FFF2-40B4-BE49-F238E27FC236}">
                <a16:creationId xmlns:a16="http://schemas.microsoft.com/office/drawing/2014/main" id="{A5050A74-C8E8-DE73-3532-99B339CC0F3F}"/>
              </a:ext>
            </a:extLst>
          </p:cNvPr>
          <p:cNvCxnSpPr>
            <a:cxnSpLocks noChangeShapeType="1"/>
            <a:stCxn id="23556" idx="3"/>
            <a:endCxn id="23558" idx="1"/>
          </p:cNvCxnSpPr>
          <p:nvPr/>
        </p:nvCxnSpPr>
        <p:spPr bwMode="auto">
          <a:xfrm>
            <a:off x="6443663" y="2924175"/>
            <a:ext cx="936625" cy="1095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73" name="AutoShape 27">
            <a:extLst>
              <a:ext uri="{FF2B5EF4-FFF2-40B4-BE49-F238E27FC236}">
                <a16:creationId xmlns:a16="http://schemas.microsoft.com/office/drawing/2014/main" id="{5A24CC5A-3775-80FA-4D79-88296DDD8880}"/>
              </a:ext>
            </a:extLst>
          </p:cNvPr>
          <p:cNvCxnSpPr>
            <a:cxnSpLocks noChangeShapeType="1"/>
            <a:stCxn id="23556" idx="3"/>
            <a:endCxn id="23559" idx="1"/>
          </p:cNvCxnSpPr>
          <p:nvPr/>
        </p:nvCxnSpPr>
        <p:spPr bwMode="auto">
          <a:xfrm>
            <a:off x="6443663" y="2924175"/>
            <a:ext cx="865187" cy="901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74" name="Rectangle 28">
            <a:extLst>
              <a:ext uri="{FF2B5EF4-FFF2-40B4-BE49-F238E27FC236}">
                <a16:creationId xmlns:a16="http://schemas.microsoft.com/office/drawing/2014/main" id="{33B10EB4-A5F7-3602-F1A1-015EED24A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4357688"/>
            <a:ext cx="1511300" cy="59055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MX" altLang="es-CO" sz="1600">
                <a:solidFill>
                  <a:schemeClr val="bg1"/>
                </a:solidFill>
              </a:rPr>
              <a:t>MONOPOLIO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MX" altLang="es-CO" sz="1600">
              <a:solidFill>
                <a:schemeClr val="bg1"/>
              </a:solidFill>
            </a:endParaRPr>
          </a:p>
        </p:txBody>
      </p:sp>
      <p:sp>
        <p:nvSpPr>
          <p:cNvPr id="23575" name="Rectangle 29">
            <a:extLst>
              <a:ext uri="{FF2B5EF4-FFF2-40B4-BE49-F238E27FC236}">
                <a16:creationId xmlns:a16="http://schemas.microsoft.com/office/drawing/2014/main" id="{1F0F7A6A-291E-D654-8F8C-F0C358B7A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5229225"/>
            <a:ext cx="2016125" cy="620713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MX" altLang="es-CO" sz="1800">
                <a:solidFill>
                  <a:schemeClr val="bg1"/>
                </a:solidFill>
              </a:rPr>
              <a:t>OLIGOPOLIO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MX" altLang="es-CO" sz="1600">
              <a:solidFill>
                <a:schemeClr val="bg1"/>
              </a:solidFill>
            </a:endParaRPr>
          </a:p>
        </p:txBody>
      </p:sp>
      <p:cxnSp>
        <p:nvCxnSpPr>
          <p:cNvPr id="23576" name="AutoShape 30">
            <a:extLst>
              <a:ext uri="{FF2B5EF4-FFF2-40B4-BE49-F238E27FC236}">
                <a16:creationId xmlns:a16="http://schemas.microsoft.com/office/drawing/2014/main" id="{390593A1-AB45-2746-524B-16E5A0AB812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32363" y="4005263"/>
            <a:ext cx="719137" cy="411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77" name="AutoShape 32">
            <a:extLst>
              <a:ext uri="{FF2B5EF4-FFF2-40B4-BE49-F238E27FC236}">
                <a16:creationId xmlns:a16="http://schemas.microsoft.com/office/drawing/2014/main" id="{8C9BAF2C-4BBA-37BF-63AC-4C9A2ED8EB5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003800" y="3141663"/>
            <a:ext cx="504825" cy="611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DD34CB8A-E5EC-E8EE-9E00-A2E4D8E00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s-MX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A73B4CC1-576A-1B93-A156-ECD07FCA3C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  <a:defRPr/>
            </a:pPr>
            <a:r>
              <a:rPr lang="es-ES" u="sng">
                <a:effectLst/>
              </a:rPr>
              <a:t>Productos y servicios:</a:t>
            </a:r>
          </a:p>
          <a:p>
            <a:pPr eaLnBrk="1" hangingPunct="1">
              <a:defRPr/>
            </a:pPr>
            <a:r>
              <a:rPr lang="es-ES">
                <a:effectLst/>
              </a:rPr>
              <a:t>Originalmente, mercado significa el lugar al que acudían periódicamente compradores y vendedores para efectuar el intercambio de productos y servicios.</a:t>
            </a:r>
          </a:p>
          <a:p>
            <a:pPr eaLnBrk="1" hangingPunct="1">
              <a:defRPr/>
            </a:pPr>
            <a:r>
              <a:rPr lang="es-ES">
                <a:effectLst/>
              </a:rPr>
              <a:t>En sentido económico, se entiende por mercado, el conjunto de las demandas y ofertas respecto a las mercancías.</a:t>
            </a:r>
          </a:p>
          <a:p>
            <a:pPr eaLnBrk="1" hangingPunct="1">
              <a:defRPr/>
            </a:pPr>
            <a:endParaRPr lang="es-MX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AutoShape 4">
            <a:extLst>
              <a:ext uri="{FF2B5EF4-FFF2-40B4-BE49-F238E27FC236}">
                <a16:creationId xmlns:a16="http://schemas.microsoft.com/office/drawing/2014/main" id="{F8D8BA5F-289D-558F-9E16-C7E48B1F5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3429000"/>
            <a:ext cx="2520950" cy="2376488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0000">
              <a:alpha val="94901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5362" name="AutoShape 5">
            <a:extLst>
              <a:ext uri="{FF2B5EF4-FFF2-40B4-BE49-F238E27FC236}">
                <a16:creationId xmlns:a16="http://schemas.microsoft.com/office/drawing/2014/main" id="{DD503EF6-9253-BE1E-A3CA-C50E921A1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4437063"/>
            <a:ext cx="2376487" cy="431800"/>
          </a:xfrm>
          <a:prstGeom prst="homePlate">
            <a:avLst>
              <a:gd name="adj" fmla="val 137592"/>
            </a:avLst>
          </a:prstGeom>
          <a:solidFill>
            <a:srgbClr val="0000FF">
              <a:alpha val="5098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O" altLang="es-CO" sz="1800"/>
          </a:p>
        </p:txBody>
      </p:sp>
      <p:sp>
        <p:nvSpPr>
          <p:cNvPr id="15363" name="AutoShape 6">
            <a:extLst>
              <a:ext uri="{FF2B5EF4-FFF2-40B4-BE49-F238E27FC236}">
                <a16:creationId xmlns:a16="http://schemas.microsoft.com/office/drawing/2014/main" id="{193A05F7-0454-393C-5469-D4A838522341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860925" y="4437063"/>
            <a:ext cx="2374900" cy="431800"/>
          </a:xfrm>
          <a:prstGeom prst="homePlate">
            <a:avLst>
              <a:gd name="adj" fmla="val 137500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O" altLang="es-CO" sz="1800"/>
          </a:p>
        </p:txBody>
      </p:sp>
      <p:cxnSp>
        <p:nvCxnSpPr>
          <p:cNvPr id="15364" name="AutoShape 7">
            <a:extLst>
              <a:ext uri="{FF2B5EF4-FFF2-40B4-BE49-F238E27FC236}">
                <a16:creationId xmlns:a16="http://schemas.microsoft.com/office/drawing/2014/main" id="{7B1EDFC5-7E7D-C6D3-6FD8-DDD7DC38E08B}"/>
              </a:ext>
            </a:extLst>
          </p:cNvPr>
          <p:cNvCxnSpPr>
            <a:cxnSpLocks noChangeShapeType="1"/>
            <a:stCxn id="15361" idx="0"/>
            <a:endCxn id="15361" idx="0"/>
          </p:cNvCxnSpPr>
          <p:nvPr/>
        </p:nvCxnSpPr>
        <p:spPr bwMode="auto">
          <a:xfrm>
            <a:off x="4248150" y="34290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65" name="Line 8">
            <a:extLst>
              <a:ext uri="{FF2B5EF4-FFF2-40B4-BE49-F238E27FC236}">
                <a16:creationId xmlns:a16="http://schemas.microsoft.com/office/drawing/2014/main" id="{9BD51471-1F78-DB9C-C03F-ADEB1E08067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4663" y="3429000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5366" name="Line 9">
            <a:extLst>
              <a:ext uri="{FF2B5EF4-FFF2-40B4-BE49-F238E27FC236}">
                <a16:creationId xmlns:a16="http://schemas.microsoft.com/office/drawing/2014/main" id="{FB3B9E7F-9800-D7C2-F084-B8D8CF94C12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4663" y="522922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5367" name="Text Box 10">
            <a:extLst>
              <a:ext uri="{FF2B5EF4-FFF2-40B4-BE49-F238E27FC236}">
                <a16:creationId xmlns:a16="http://schemas.microsoft.com/office/drawing/2014/main" id="{D59C59F8-2707-04DD-9C4D-9931F2B5C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4437063"/>
            <a:ext cx="1368425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MX" altLang="es-CO" sz="1600" b="1"/>
              <a:t>MERCADO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MX" altLang="es-CO" sz="1600" b="1"/>
              <a:t>PRECIO</a:t>
            </a:r>
            <a:endParaRPr lang="es-ES" altLang="es-CO" sz="1600" b="1"/>
          </a:p>
        </p:txBody>
      </p:sp>
      <p:sp>
        <p:nvSpPr>
          <p:cNvPr id="15368" name="Text Box 11">
            <a:extLst>
              <a:ext uri="{FF2B5EF4-FFF2-40B4-BE49-F238E27FC236}">
                <a16:creationId xmlns:a16="http://schemas.microsoft.com/office/drawing/2014/main" id="{6B4DD925-DC72-A5C3-F411-DB003DF15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4460875"/>
            <a:ext cx="1873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MX" altLang="es-CO" sz="1600" b="1"/>
              <a:t>COMPRADORES</a:t>
            </a:r>
            <a:endParaRPr lang="es-ES" altLang="es-CO" sz="1600" b="1"/>
          </a:p>
        </p:txBody>
      </p:sp>
      <p:sp>
        <p:nvSpPr>
          <p:cNvPr id="15369" name="Text Box 12">
            <a:extLst>
              <a:ext uri="{FF2B5EF4-FFF2-40B4-BE49-F238E27FC236}">
                <a16:creationId xmlns:a16="http://schemas.microsoft.com/office/drawing/2014/main" id="{27F725F8-827C-55CF-151F-1F27D6DC6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4508500"/>
            <a:ext cx="16557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MX" altLang="es-CO" sz="1600" b="1"/>
              <a:t>VENDEDORES</a:t>
            </a:r>
            <a:endParaRPr lang="es-ES" altLang="es-CO" sz="1600" b="1"/>
          </a:p>
        </p:txBody>
      </p:sp>
      <p:sp>
        <p:nvSpPr>
          <p:cNvPr id="15370" name="Text Box 13">
            <a:extLst>
              <a:ext uri="{FF2B5EF4-FFF2-40B4-BE49-F238E27FC236}">
                <a16:creationId xmlns:a16="http://schemas.microsoft.com/office/drawing/2014/main" id="{5FA5E115-98C1-3F45-09D4-39E88BDDF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5356225"/>
            <a:ext cx="214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MX" altLang="es-CO" sz="1800"/>
              <a:t>D</a:t>
            </a:r>
            <a:endParaRPr lang="es-ES" altLang="es-CO" sz="1800"/>
          </a:p>
        </p:txBody>
      </p:sp>
      <p:sp>
        <p:nvSpPr>
          <p:cNvPr id="15371" name="Text Box 14">
            <a:extLst>
              <a:ext uri="{FF2B5EF4-FFF2-40B4-BE49-F238E27FC236}">
                <a16:creationId xmlns:a16="http://schemas.microsoft.com/office/drawing/2014/main" id="{C5290614-35AD-DAEE-6BA3-A4E2E62E5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5229225"/>
            <a:ext cx="215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MX" altLang="es-CO" sz="1800"/>
              <a:t>E</a:t>
            </a:r>
            <a:endParaRPr lang="es-ES" altLang="es-CO" sz="1800"/>
          </a:p>
        </p:txBody>
      </p:sp>
      <p:sp>
        <p:nvSpPr>
          <p:cNvPr id="15372" name="Text Box 15">
            <a:extLst>
              <a:ext uri="{FF2B5EF4-FFF2-40B4-BE49-F238E27FC236}">
                <a16:creationId xmlns:a16="http://schemas.microsoft.com/office/drawing/2014/main" id="{A1FB0E9F-0E9F-2EA8-C44A-9A56B75C9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5300663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MX" altLang="es-CO" sz="1800"/>
              <a:t>A</a:t>
            </a:r>
            <a:endParaRPr lang="es-ES" altLang="es-CO" sz="1800"/>
          </a:p>
        </p:txBody>
      </p:sp>
      <p:sp>
        <p:nvSpPr>
          <p:cNvPr id="15373" name="Text Box 17">
            <a:extLst>
              <a:ext uri="{FF2B5EF4-FFF2-40B4-BE49-F238E27FC236}">
                <a16:creationId xmlns:a16="http://schemas.microsoft.com/office/drawing/2014/main" id="{AB672409-EA45-0F29-6D2C-8C6D37BA3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3925888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MX" altLang="es-CO" sz="1800"/>
              <a:t>D</a:t>
            </a:r>
            <a:endParaRPr lang="es-ES" altLang="es-CO" sz="1800"/>
          </a:p>
        </p:txBody>
      </p:sp>
      <p:sp>
        <p:nvSpPr>
          <p:cNvPr id="15374" name="Text Box 18">
            <a:extLst>
              <a:ext uri="{FF2B5EF4-FFF2-40B4-BE49-F238E27FC236}">
                <a16:creationId xmlns:a16="http://schemas.microsoft.com/office/drawing/2014/main" id="{2B038551-5F3C-06DE-9F93-F584678BB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286250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MX" altLang="es-CO" sz="1800"/>
              <a:t>N</a:t>
            </a:r>
            <a:endParaRPr lang="es-ES" altLang="es-CO" sz="1800"/>
          </a:p>
        </p:txBody>
      </p:sp>
      <p:sp>
        <p:nvSpPr>
          <p:cNvPr id="15375" name="Text Box 19">
            <a:extLst>
              <a:ext uri="{FF2B5EF4-FFF2-40B4-BE49-F238E27FC236}">
                <a16:creationId xmlns:a16="http://schemas.microsoft.com/office/drawing/2014/main" id="{F08F4676-8A97-F785-2426-0415997EB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5013325"/>
            <a:ext cx="3603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MX" altLang="es-CO" sz="1800"/>
              <a:t>M</a:t>
            </a:r>
            <a:endParaRPr lang="es-ES" altLang="es-CO" sz="1800"/>
          </a:p>
        </p:txBody>
      </p:sp>
      <p:sp>
        <p:nvSpPr>
          <p:cNvPr id="15376" name="Text Box 20">
            <a:extLst>
              <a:ext uri="{FF2B5EF4-FFF2-40B4-BE49-F238E27FC236}">
                <a16:creationId xmlns:a16="http://schemas.microsoft.com/office/drawing/2014/main" id="{B3AB1D22-5ABA-6441-A2FE-DA8C01066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652963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MX" altLang="es-CO" sz="1800"/>
              <a:t>A</a:t>
            </a:r>
            <a:endParaRPr lang="es-ES" altLang="es-CO" sz="1800"/>
          </a:p>
        </p:txBody>
      </p:sp>
      <p:sp>
        <p:nvSpPr>
          <p:cNvPr id="15377" name="Text Box 21">
            <a:extLst>
              <a:ext uri="{FF2B5EF4-FFF2-40B4-BE49-F238E27FC236}">
                <a16:creationId xmlns:a16="http://schemas.microsoft.com/office/drawing/2014/main" id="{1079BD42-076D-16FE-2AF8-BA0B84BA8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364490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MX" altLang="es-CO" sz="1800"/>
              <a:t>A</a:t>
            </a:r>
            <a:endParaRPr lang="es-ES" altLang="es-CO" sz="1800"/>
          </a:p>
        </p:txBody>
      </p:sp>
      <p:sp>
        <p:nvSpPr>
          <p:cNvPr id="15378" name="Text Box 22">
            <a:extLst>
              <a:ext uri="{FF2B5EF4-FFF2-40B4-BE49-F238E27FC236}">
                <a16:creationId xmlns:a16="http://schemas.microsoft.com/office/drawing/2014/main" id="{8DA52B1F-992D-FE1C-35BD-082D5395A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4149725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MX" altLang="es-CO" sz="1800"/>
              <a:t>E</a:t>
            </a:r>
            <a:endParaRPr lang="es-ES" altLang="es-CO" sz="1800"/>
          </a:p>
        </p:txBody>
      </p:sp>
      <p:sp>
        <p:nvSpPr>
          <p:cNvPr id="15379" name="Text Box 23">
            <a:extLst>
              <a:ext uri="{FF2B5EF4-FFF2-40B4-BE49-F238E27FC236}">
                <a16:creationId xmlns:a16="http://schemas.microsoft.com/office/drawing/2014/main" id="{AF611479-8AA3-4159-B313-A9A015E56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3789363"/>
            <a:ext cx="2159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MX" altLang="es-CO" sz="1800"/>
              <a:t>F</a:t>
            </a:r>
            <a:endParaRPr lang="es-ES" altLang="es-CO" sz="1800"/>
          </a:p>
        </p:txBody>
      </p:sp>
      <p:sp>
        <p:nvSpPr>
          <p:cNvPr id="15380" name="Text Box 24">
            <a:extLst>
              <a:ext uri="{FF2B5EF4-FFF2-40B4-BE49-F238E27FC236}">
                <a16:creationId xmlns:a16="http://schemas.microsoft.com/office/drawing/2014/main" id="{5F103857-D0B8-FB60-D8F3-55499D5E7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2975" y="5084763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MX" altLang="es-CO" sz="1800"/>
              <a:t>T</a:t>
            </a:r>
            <a:endParaRPr lang="es-ES" altLang="es-CO" sz="1800"/>
          </a:p>
        </p:txBody>
      </p:sp>
      <p:sp>
        <p:nvSpPr>
          <p:cNvPr id="15381" name="Text Box 25">
            <a:extLst>
              <a:ext uri="{FF2B5EF4-FFF2-40B4-BE49-F238E27FC236}">
                <a16:creationId xmlns:a16="http://schemas.microsoft.com/office/drawing/2014/main" id="{457663D2-772F-C472-CFD4-822DDB9E0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3638550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MX" altLang="es-CO" sz="1800"/>
              <a:t>O</a:t>
            </a:r>
            <a:endParaRPr lang="es-ES" altLang="es-CO" sz="1800"/>
          </a:p>
        </p:txBody>
      </p:sp>
      <p:sp>
        <p:nvSpPr>
          <p:cNvPr id="15382" name="Text Box 26">
            <a:extLst>
              <a:ext uri="{FF2B5EF4-FFF2-40B4-BE49-F238E27FC236}">
                <a16:creationId xmlns:a16="http://schemas.microsoft.com/office/drawing/2014/main" id="{FFFE4F22-96C2-D202-DD0F-78560D283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4724400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MX" altLang="es-CO" sz="1800"/>
              <a:t>R</a:t>
            </a:r>
            <a:endParaRPr lang="es-ES" altLang="es-CO" sz="1800"/>
          </a:p>
        </p:txBody>
      </p:sp>
      <p:sp>
        <p:nvSpPr>
          <p:cNvPr id="15383" name="Rectangle 27">
            <a:extLst>
              <a:ext uri="{FF2B5EF4-FFF2-40B4-BE49-F238E27FC236}">
                <a16:creationId xmlns:a16="http://schemas.microsoft.com/office/drawing/2014/main" id="{B611676D-708B-A411-2B71-4690BCCDC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765175"/>
            <a:ext cx="734377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CO" sz="2400"/>
              <a:t>Hablar de mercado es referirse a todo ese ambiente donde compradores y vendedores están continuamente realizando transacciones económicas, ya sea que estas tengan lugar en una oficina, en la bolsa de valores,  banco, etc.</a:t>
            </a:r>
            <a:endParaRPr lang="es-MX" altLang="es-CO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855E528-A5DC-4E3D-1AEE-DFF2576A74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s-MX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7CBFC278-B800-4FB1-BD5B-8E6F65F2D6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b="1" dirty="0">
                <a:effectLst/>
              </a:rPr>
              <a:t>LOS MERCADOS Y EL AMBIENTE COMPETITIVO</a:t>
            </a:r>
          </a:p>
          <a:p>
            <a:pPr eaLnBrk="1" hangingPunct="1">
              <a:defRPr/>
            </a:pPr>
            <a:endParaRPr lang="es-ES" b="1" dirty="0">
              <a:effectLst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s-ES" dirty="0">
                <a:effectLst/>
              </a:rPr>
              <a:t>   Algunos mercados son  altamente competitivos y es muy difícil obtener utilidades otros parecen estar casi libres de competencia y las empresas obtienen grandes utilidades.</a:t>
            </a:r>
          </a:p>
          <a:p>
            <a:pPr eaLnBrk="1" hangingPunct="1">
              <a:defRPr/>
            </a:pPr>
            <a:endParaRPr lang="es-MX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4">
            <a:extLst>
              <a:ext uri="{FF2B5EF4-FFF2-40B4-BE49-F238E27FC236}">
                <a16:creationId xmlns:a16="http://schemas.microsoft.com/office/drawing/2014/main" id="{1C06B898-AC21-EAC6-8DF4-7F1D964B8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046163"/>
            <a:ext cx="7632700" cy="447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tabLst>
                <a:tab pos="4572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tabLst>
                <a:tab pos="4572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tabLst>
                <a:tab pos="457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  <a:tabLst>
                <a:tab pos="457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tabLst>
                <a:tab pos="457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tabLst>
                <a:tab pos="457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tabLst>
                <a:tab pos="457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tabLst>
                <a:tab pos="457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tabLst>
                <a:tab pos="457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O" b="1"/>
              <a:t>CLASIFICACION DE LOS MERCADOS.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CO"/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O"/>
              <a:t>Los mercados pueden clasificarse en función de varios criterios, se usaran dos: el punto de vista geográfico; y el punto de vista de la estructura o forma como opera la competencia.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CO"/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CO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3E26BDED-26A0-3794-59E8-817EA0A7C1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s-MX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582BA024-8A77-D0F1-FC0A-D396D3F3E2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s-ES" sz="2800">
                <a:effectLst/>
              </a:rPr>
              <a:t>Si se toma el primer criterio, se entiende por mercado: el área geográfica-económica a donde concurren compradores y vendedores a intercambiar bienes y servicios por dinero, transacción que se realiza en funciones de los precios.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s-ES" sz="2800">
                <a:effectLst/>
              </a:rPr>
              <a:t>De acuerdo con este criterio el mercado se subdivide en: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>
                <a:effectLst/>
              </a:rPr>
              <a:t>A. Local 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>
                <a:effectLst/>
              </a:rPr>
              <a:t>      B. Nacional 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>
                <a:effectLst/>
              </a:rPr>
              <a:t>     C. Mundial</a:t>
            </a:r>
          </a:p>
          <a:p>
            <a:pPr eaLnBrk="1" hangingPunct="1">
              <a:lnSpc>
                <a:spcPct val="90000"/>
              </a:lnSpc>
              <a:defRPr/>
            </a:pPr>
            <a:endParaRPr lang="es-MX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B36E4D88-F2C2-C634-0D16-D17CE96363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s-MX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EAF2B476-75CB-BAA3-E0B3-B6BC98A794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>
                <a:effectLst/>
              </a:rPr>
              <a:t>Considerando el segundo punto de vista, es decir, el mercado en cuanto a su estructura, se subclasifica  en: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s-ES">
              <a:effectLst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s-ES">
                <a:effectLst/>
              </a:rPr>
              <a:t>A)   Mercado de competencia perfecta pura     o libre.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s-ES">
                <a:effectLst/>
              </a:rPr>
              <a:t>B)   Mercado de competencia imperfecta.</a:t>
            </a:r>
          </a:p>
          <a:p>
            <a:pPr eaLnBrk="1" hangingPunct="1">
              <a:defRPr/>
            </a:pPr>
            <a:endParaRPr lang="es-MX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4">
            <a:extLst>
              <a:ext uri="{FF2B5EF4-FFF2-40B4-BE49-F238E27FC236}">
                <a16:creationId xmlns:a16="http://schemas.microsoft.com/office/drawing/2014/main" id="{28BF4AF8-999B-17CB-55B7-EAF6C975D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06400"/>
            <a:ext cx="7848600" cy="591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O" sz="2800" b="1"/>
              <a:t>A) MERCADO DE COMPETENCIA PERFECTA</a:t>
            </a:r>
            <a:r>
              <a:rPr lang="es-ES" altLang="es-CO" sz="2000" b="1"/>
              <a:t> 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CO" sz="1800"/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O" sz="2800"/>
              <a:t>Se caracteriza por tener un gran número de oferentes y demandantes el tipo de producto que se ofrece es estandarizado u homogéneo.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CO" sz="2800" u="sng"/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O" sz="2800" u="sng"/>
              <a:t>Competencia Perfecta: </a:t>
            </a:r>
            <a:r>
              <a:rPr lang="es-ES" altLang="es-CO" sz="2800"/>
              <a:t>Es aquella situación donde se tiene infinidad de vendedores de un producto idéntico, cada cuál actuando independientemente y en una magnitud pequeña con relación al mercado total de tal manera que no ejerce ninguna influencia sobre el precio.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CO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8A43FE0E-55E1-0B09-C59E-F9DB08F6D8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s-MX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AE79BBED-F6E0-7184-81B8-20D874190F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endParaRPr lang="es-ES">
              <a:effectLst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s-ES">
                <a:effectLst/>
              </a:rPr>
              <a:t>	La actividad que más se acerca a esta situación, es la del </a:t>
            </a:r>
            <a:r>
              <a:rPr lang="es-ES" b="1" u="sng">
                <a:effectLst/>
              </a:rPr>
              <a:t>sector agrícola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s-ES">
                <a:effectLst/>
              </a:rPr>
              <a:t>	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s-ES">
                <a:effectLst/>
              </a:rPr>
              <a:t>	Debido a las ofertas consideradas que pueda hacer un competidor, los precios que prevalecen en un momento dado, varían, dándose la </a:t>
            </a:r>
            <a:r>
              <a:rPr lang="es-ES" u="sng">
                <a:effectLst/>
              </a:rPr>
              <a:t>libre competencia.</a:t>
            </a:r>
            <a:endParaRPr lang="es-ES">
              <a:effectLst/>
            </a:endParaRPr>
          </a:p>
          <a:p>
            <a:pPr eaLnBrk="1" hangingPunct="1">
              <a:defRPr/>
            </a:pPr>
            <a:endParaRPr lang="es-ES">
              <a:effectLst/>
            </a:endParaRPr>
          </a:p>
          <a:p>
            <a:pPr eaLnBrk="1" hangingPunct="1">
              <a:defRPr/>
            </a:pPr>
            <a:endParaRPr lang="es-MX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Órbita">
  <a:themeElements>
    <a:clrScheme name="Órbita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Órbit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Órbita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Órbita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Órbita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Órbita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Órbita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Órbita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Órbita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Órbita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Órbita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</Template>
  <TotalTime>231</TotalTime>
  <Words>522</Words>
  <Application>Microsoft Macintosh PowerPoint</Application>
  <PresentationFormat>Presentación en pantalla (4:3)</PresentationFormat>
  <Paragraphs>64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Wingdings</vt:lpstr>
      <vt:lpstr>Calibri</vt:lpstr>
      <vt:lpstr>Órbita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Personal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Gehmma Hafrodita Cauich Noh</dc:creator>
  <cp:lastModifiedBy>Microsoft Office User</cp:lastModifiedBy>
  <cp:revision>24</cp:revision>
  <dcterms:created xsi:type="dcterms:W3CDTF">2008-10-26T13:18:03Z</dcterms:created>
  <dcterms:modified xsi:type="dcterms:W3CDTF">2023-03-29T20:43:42Z</dcterms:modified>
</cp:coreProperties>
</file>